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5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5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Ex1.xml" ContentType="application/vnd.ms-office.chartex+xml"/>
  <Override PartName="/ppt/charts/style4.xml" ContentType="application/vnd.ms-office.chartstyle+xml"/>
  <Override PartName="/ppt/charts/colors4.xml" ContentType="application/vnd.ms-office.chartcolorstyle+xml"/>
  <Override PartName="/ppt/notesSlides/notesSlide6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85.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13.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8" r:id="rId3"/>
    <p:sldMasterId id="2147483689" r:id="rId4"/>
    <p:sldMasterId id="2147483701" r:id="rId5"/>
    <p:sldMasterId id="2147483713" r:id="rId6"/>
    <p:sldMasterId id="2147483725" r:id="rId7"/>
  </p:sldMasterIdLst>
  <p:notesMasterIdLst>
    <p:notesMasterId r:id="rId125"/>
  </p:notesMasterIdLst>
  <p:sldIdLst>
    <p:sldId id="371" r:id="rId8"/>
    <p:sldId id="434" r:id="rId9"/>
    <p:sldId id="425" r:id="rId10"/>
    <p:sldId id="424" r:id="rId11"/>
    <p:sldId id="2561" r:id="rId12"/>
    <p:sldId id="2566" r:id="rId13"/>
    <p:sldId id="2147479245" r:id="rId14"/>
    <p:sldId id="2573" r:id="rId15"/>
    <p:sldId id="2147479273" r:id="rId16"/>
    <p:sldId id="2577" r:id="rId17"/>
    <p:sldId id="2147479274" r:id="rId18"/>
    <p:sldId id="2575" r:id="rId19"/>
    <p:sldId id="428" r:id="rId20"/>
    <p:sldId id="268" r:id="rId21"/>
    <p:sldId id="479" r:id="rId22"/>
    <p:sldId id="277" r:id="rId23"/>
    <p:sldId id="281" r:id="rId24"/>
    <p:sldId id="290" r:id="rId25"/>
    <p:sldId id="291" r:id="rId26"/>
    <p:sldId id="293" r:id="rId27"/>
    <p:sldId id="289" r:id="rId28"/>
    <p:sldId id="294" r:id="rId29"/>
    <p:sldId id="287" r:id="rId30"/>
    <p:sldId id="427" r:id="rId31"/>
    <p:sldId id="2581" r:id="rId32"/>
    <p:sldId id="343" r:id="rId33"/>
    <p:sldId id="323" r:id="rId34"/>
    <p:sldId id="337" r:id="rId35"/>
    <p:sldId id="338" r:id="rId36"/>
    <p:sldId id="339" r:id="rId37"/>
    <p:sldId id="340" r:id="rId38"/>
    <p:sldId id="336" r:id="rId39"/>
    <p:sldId id="351" r:id="rId40"/>
    <p:sldId id="350" r:id="rId41"/>
    <p:sldId id="347" r:id="rId42"/>
    <p:sldId id="349" r:id="rId43"/>
    <p:sldId id="348" r:id="rId44"/>
    <p:sldId id="276" r:id="rId45"/>
    <p:sldId id="286" r:id="rId46"/>
    <p:sldId id="2582" r:id="rId47"/>
    <p:sldId id="2583" r:id="rId48"/>
    <p:sldId id="296" r:id="rId49"/>
    <p:sldId id="302" r:id="rId50"/>
    <p:sldId id="2584" r:id="rId51"/>
    <p:sldId id="352" r:id="rId52"/>
    <p:sldId id="353" r:id="rId53"/>
    <p:sldId id="354" r:id="rId54"/>
    <p:sldId id="355" r:id="rId55"/>
    <p:sldId id="356" r:id="rId56"/>
    <p:sldId id="2147479247" r:id="rId57"/>
    <p:sldId id="2147479248" r:id="rId58"/>
    <p:sldId id="2147479249" r:id="rId59"/>
    <p:sldId id="422" r:id="rId60"/>
    <p:sldId id="435" r:id="rId61"/>
    <p:sldId id="423" r:id="rId62"/>
    <p:sldId id="2147479214" r:id="rId63"/>
    <p:sldId id="2147479215" r:id="rId64"/>
    <p:sldId id="2147479229" r:id="rId65"/>
    <p:sldId id="2147479250" r:id="rId66"/>
    <p:sldId id="2147479251" r:id="rId67"/>
    <p:sldId id="2147479220" r:id="rId68"/>
    <p:sldId id="2147479222" r:id="rId69"/>
    <p:sldId id="2147479223" r:id="rId70"/>
    <p:sldId id="2147479224" r:id="rId71"/>
    <p:sldId id="2147479252" r:id="rId72"/>
    <p:sldId id="2147479228" r:id="rId73"/>
    <p:sldId id="426" r:id="rId74"/>
    <p:sldId id="297" r:id="rId75"/>
    <p:sldId id="298" r:id="rId76"/>
    <p:sldId id="2578" r:id="rId77"/>
    <p:sldId id="300" r:id="rId78"/>
    <p:sldId id="2579" r:id="rId79"/>
    <p:sldId id="2147479253" r:id="rId80"/>
    <p:sldId id="304" r:id="rId81"/>
    <p:sldId id="432" r:id="rId82"/>
    <p:sldId id="272" r:id="rId83"/>
    <p:sldId id="473" r:id="rId84"/>
    <p:sldId id="372" r:id="rId85"/>
    <p:sldId id="478" r:id="rId86"/>
    <p:sldId id="474" r:id="rId87"/>
    <p:sldId id="475" r:id="rId88"/>
    <p:sldId id="262" r:id="rId89"/>
    <p:sldId id="421" r:id="rId90"/>
    <p:sldId id="476" r:id="rId91"/>
    <p:sldId id="2147479254" r:id="rId92"/>
    <p:sldId id="2147479255" r:id="rId93"/>
    <p:sldId id="258" r:id="rId94"/>
    <p:sldId id="429" r:id="rId95"/>
    <p:sldId id="271" r:id="rId96"/>
    <p:sldId id="278" r:id="rId97"/>
    <p:sldId id="2147479256" r:id="rId98"/>
    <p:sldId id="273" r:id="rId99"/>
    <p:sldId id="2147479257" r:id="rId100"/>
    <p:sldId id="2147479258" r:id="rId101"/>
    <p:sldId id="257" r:id="rId102"/>
    <p:sldId id="2147479259" r:id="rId103"/>
    <p:sldId id="2147479262" r:id="rId104"/>
    <p:sldId id="2147479264" r:id="rId105"/>
    <p:sldId id="301" r:id="rId106"/>
    <p:sldId id="256" r:id="rId107"/>
    <p:sldId id="2147479260" r:id="rId108"/>
    <p:sldId id="2147479261" r:id="rId109"/>
    <p:sldId id="2147479263" r:id="rId110"/>
    <p:sldId id="279" r:id="rId111"/>
    <p:sldId id="2147479265" r:id="rId112"/>
    <p:sldId id="2147479266" r:id="rId113"/>
    <p:sldId id="2147479267" r:id="rId114"/>
    <p:sldId id="284" r:id="rId115"/>
    <p:sldId id="292" r:id="rId116"/>
    <p:sldId id="275" r:id="rId117"/>
    <p:sldId id="2147479268" r:id="rId118"/>
    <p:sldId id="283" r:id="rId119"/>
    <p:sldId id="2147479269" r:id="rId120"/>
    <p:sldId id="2147479270" r:id="rId121"/>
    <p:sldId id="306" r:id="rId122"/>
    <p:sldId id="433" r:id="rId123"/>
    <p:sldId id="299" r:id="rId124"/>
  </p:sldIdLst>
  <p:sldSz cx="12192000" cy="6858000"/>
  <p:notesSz cx="6797675" cy="9926638"/>
  <p:custDataLst>
    <p:tags r:id="rId1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A6405F-075F-4845-9BBE-A6B3BA711EF7}">
          <p14:sldIdLst>
            <p14:sldId id="371"/>
            <p14:sldId id="434"/>
            <p14:sldId id="425"/>
            <p14:sldId id="424"/>
            <p14:sldId id="2561"/>
            <p14:sldId id="2566"/>
            <p14:sldId id="2147479245"/>
            <p14:sldId id="2573"/>
            <p14:sldId id="2147479273"/>
            <p14:sldId id="2577"/>
            <p14:sldId id="2147479274"/>
            <p14:sldId id="2575"/>
            <p14:sldId id="428"/>
            <p14:sldId id="268"/>
            <p14:sldId id="479"/>
            <p14:sldId id="277"/>
            <p14:sldId id="281"/>
            <p14:sldId id="290"/>
            <p14:sldId id="291"/>
            <p14:sldId id="293"/>
            <p14:sldId id="289"/>
            <p14:sldId id="294"/>
            <p14:sldId id="287"/>
            <p14:sldId id="427"/>
            <p14:sldId id="2581"/>
            <p14:sldId id="343"/>
            <p14:sldId id="323"/>
            <p14:sldId id="337"/>
            <p14:sldId id="338"/>
            <p14:sldId id="339"/>
            <p14:sldId id="340"/>
            <p14:sldId id="336"/>
            <p14:sldId id="351"/>
            <p14:sldId id="350"/>
            <p14:sldId id="347"/>
            <p14:sldId id="349"/>
            <p14:sldId id="348"/>
            <p14:sldId id="276"/>
            <p14:sldId id="286"/>
            <p14:sldId id="2582"/>
            <p14:sldId id="2583"/>
            <p14:sldId id="296"/>
            <p14:sldId id="302"/>
            <p14:sldId id="2584"/>
            <p14:sldId id="352"/>
            <p14:sldId id="353"/>
            <p14:sldId id="354"/>
            <p14:sldId id="355"/>
            <p14:sldId id="356"/>
            <p14:sldId id="2147479247"/>
            <p14:sldId id="2147479248"/>
            <p14:sldId id="2147479249"/>
            <p14:sldId id="422"/>
            <p14:sldId id="435"/>
            <p14:sldId id="423"/>
            <p14:sldId id="2147479214"/>
            <p14:sldId id="2147479215"/>
            <p14:sldId id="2147479229"/>
            <p14:sldId id="2147479250"/>
            <p14:sldId id="2147479251"/>
            <p14:sldId id="2147479220"/>
            <p14:sldId id="2147479222"/>
            <p14:sldId id="2147479223"/>
            <p14:sldId id="2147479224"/>
            <p14:sldId id="2147479252"/>
            <p14:sldId id="2147479228"/>
            <p14:sldId id="426"/>
            <p14:sldId id="297"/>
            <p14:sldId id="298"/>
            <p14:sldId id="2578"/>
            <p14:sldId id="300"/>
            <p14:sldId id="2579"/>
            <p14:sldId id="2147479253"/>
            <p14:sldId id="304"/>
            <p14:sldId id="432"/>
          </p14:sldIdLst>
        </p14:section>
        <p14:section name="Default Section" id="{CDE9DB0C-E369-406E-AE61-5615AE546114}">
          <p14:sldIdLst>
            <p14:sldId id="272"/>
            <p14:sldId id="473"/>
            <p14:sldId id="372"/>
            <p14:sldId id="478"/>
            <p14:sldId id="474"/>
            <p14:sldId id="475"/>
            <p14:sldId id="262"/>
            <p14:sldId id="421"/>
            <p14:sldId id="476"/>
            <p14:sldId id="2147479254"/>
            <p14:sldId id="2147479255"/>
            <p14:sldId id="258"/>
            <p14:sldId id="429"/>
            <p14:sldId id="271"/>
            <p14:sldId id="278"/>
            <p14:sldId id="2147479256"/>
            <p14:sldId id="273"/>
            <p14:sldId id="2147479257"/>
            <p14:sldId id="2147479258"/>
            <p14:sldId id="257"/>
            <p14:sldId id="2147479259"/>
            <p14:sldId id="2147479262"/>
            <p14:sldId id="2147479264"/>
            <p14:sldId id="301"/>
            <p14:sldId id="256"/>
            <p14:sldId id="2147479260"/>
            <p14:sldId id="2147479261"/>
            <p14:sldId id="2147479263"/>
            <p14:sldId id="279"/>
            <p14:sldId id="2147479265"/>
            <p14:sldId id="2147479266"/>
            <p14:sldId id="2147479267"/>
            <p14:sldId id="284"/>
            <p14:sldId id="292"/>
            <p14:sldId id="275"/>
            <p14:sldId id="2147479268"/>
            <p14:sldId id="283"/>
            <p14:sldId id="2147479269"/>
            <p14:sldId id="2147479270"/>
            <p14:sldId id="306"/>
            <p14:sldId id="433"/>
            <p14:sldId id="2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FFFFFF"/>
    <a:srgbClr val="77933C"/>
    <a:srgbClr val="FFFF99"/>
    <a:srgbClr val="008080"/>
    <a:srgbClr val="632A8E"/>
    <a:srgbClr val="517599"/>
    <a:srgbClr val="6186AB"/>
    <a:srgbClr val="8F44C8"/>
    <a:srgbClr val="4F4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25338-063B-49CB-808D-E9FA5CE30430}" v="9" dt="2025-04-10T11:25:27.4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62" autoAdjust="0"/>
    <p:restoredTop sz="94660"/>
  </p:normalViewPr>
  <p:slideViewPr>
    <p:cSldViewPr snapToGrid="0">
      <p:cViewPr varScale="1">
        <p:scale>
          <a:sx n="59" d="100"/>
          <a:sy n="59" d="100"/>
        </p:scale>
        <p:origin x="78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theme" Target="theme/theme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tableStyles" Target="tableStyle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microsoft.com/office/2015/10/relationships/revisionInfo" Target="revisionInfo.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microsoft.com/office/2018/10/relationships/authors" Target="author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GB" sz="1400" b="0" cap="none">
                <a:solidFill>
                  <a:schemeClr val="tx1"/>
                </a:solidFill>
              </a:rPr>
              <a:t>Stage 1 complaints  resolved within target- 10 working days</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GB"/>
        </a:p>
      </c:txPr>
    </c:title>
    <c:autoTitleDeleted val="0"/>
    <c:view3D>
      <c:rotX val="15"/>
      <c:rotY val="20"/>
      <c:depthPercent val="100"/>
      <c:rAngAx val="1"/>
    </c:view3D>
    <c:floor>
      <c:thickness val="0"/>
      <c:spPr>
        <a:noFill/>
        <a:ln w="19050" cap="flat" cmpd="sng" algn="ctr">
          <a:solidFill>
            <a:schemeClr val="tx1">
              <a:lumMod val="25000"/>
              <a:lumOff val="75000"/>
            </a:schemeClr>
          </a:solidFill>
          <a:round/>
        </a:ln>
        <a:effectLst/>
        <a:sp3d contourW="19050">
          <a:contourClr>
            <a:schemeClr val="tx1">
              <a:lumMod val="25000"/>
              <a:lumOff val="75000"/>
            </a:schemeClr>
          </a:contourClr>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tx2">
                <a:lumMod val="40000"/>
                <a:lumOff val="60000"/>
              </a:schemeClr>
            </a:solidFill>
            <a:ln>
              <a:solidFill>
                <a:schemeClr val="accent1"/>
              </a:solidFill>
            </a:ln>
            <a:effectLst/>
            <a:sp3d>
              <a:contourClr>
                <a:schemeClr val="accent1"/>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Sheet3!$A$3:$A$9</c:f>
              <c:numCache>
                <c:formatCode>mmm\-yy</c:formatCode>
                <c:ptCount val="7"/>
                <c:pt idx="0">
                  <c:v>45689</c:v>
                </c:pt>
                <c:pt idx="1">
                  <c:v>45658</c:v>
                </c:pt>
                <c:pt idx="2">
                  <c:v>45627</c:v>
                </c:pt>
                <c:pt idx="3">
                  <c:v>45597</c:v>
                </c:pt>
                <c:pt idx="4">
                  <c:v>45566</c:v>
                </c:pt>
                <c:pt idx="5">
                  <c:v>45536</c:v>
                </c:pt>
                <c:pt idx="6">
                  <c:v>45505</c:v>
                </c:pt>
              </c:numCache>
            </c:numRef>
          </c:cat>
          <c:val>
            <c:numRef>
              <c:f>Sheet3!$B$3:$B$9</c:f>
              <c:numCache>
                <c:formatCode>General</c:formatCode>
                <c:ptCount val="7"/>
                <c:pt idx="0">
                  <c:v>94.1</c:v>
                </c:pt>
                <c:pt idx="1">
                  <c:v>66.599999999999994</c:v>
                </c:pt>
                <c:pt idx="2">
                  <c:v>88.2</c:v>
                </c:pt>
                <c:pt idx="3">
                  <c:v>90.9</c:v>
                </c:pt>
                <c:pt idx="4">
                  <c:v>79.3</c:v>
                </c:pt>
                <c:pt idx="5">
                  <c:v>70.5</c:v>
                </c:pt>
                <c:pt idx="6">
                  <c:v>100</c:v>
                </c:pt>
              </c:numCache>
            </c:numRef>
          </c:val>
          <c:extLst>
            <c:ext xmlns:c16="http://schemas.microsoft.com/office/drawing/2014/chart" uri="{C3380CC4-5D6E-409C-BE32-E72D297353CC}">
              <c16:uniqueId val="{00000000-E2B1-4BB1-89A3-CD03F51E8CA3}"/>
            </c:ext>
          </c:extLst>
        </c:ser>
        <c:dLbls>
          <c:showLegendKey val="0"/>
          <c:showVal val="0"/>
          <c:showCatName val="0"/>
          <c:showSerName val="0"/>
          <c:showPercent val="0"/>
          <c:showBubbleSize val="0"/>
        </c:dLbls>
        <c:gapWidth val="150"/>
        <c:shape val="box"/>
        <c:axId val="104563711"/>
        <c:axId val="284953887"/>
        <c:axId val="0"/>
      </c:bar3DChart>
      <c:dateAx>
        <c:axId val="104563711"/>
        <c:scaling>
          <c:orientation val="minMax"/>
        </c:scaling>
        <c:delete val="0"/>
        <c:axPos val="b"/>
        <c:numFmt formatCode="mmm\-yy" sourceLinked="1"/>
        <c:majorTickMark val="out"/>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4953887"/>
        <c:crosses val="autoZero"/>
        <c:auto val="1"/>
        <c:lblOffset val="100"/>
        <c:baseTimeUnit val="months"/>
      </c:dateAx>
      <c:valAx>
        <c:axId val="284953887"/>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563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solidFill>
                  <a:schemeClr val="tx1"/>
                </a:solidFill>
              </a:rPr>
              <a:t>Number of complaints</a:t>
            </a:r>
            <a:r>
              <a:rPr lang="en-GB" baseline="0">
                <a:solidFill>
                  <a:schemeClr val="tx1"/>
                </a:solidFill>
              </a:rPr>
              <a:t> received. Q1-3</a:t>
            </a:r>
            <a:endParaRPr lang="en-GB">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bg2">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Sheet2!$A$1:$A$3</c:f>
              <c:strCache>
                <c:ptCount val="3"/>
                <c:pt idx="0">
                  <c:v>Q1</c:v>
                </c:pt>
                <c:pt idx="1">
                  <c:v>Q2</c:v>
                </c:pt>
                <c:pt idx="2">
                  <c:v>Q3</c:v>
                </c:pt>
              </c:strCache>
            </c:strRef>
          </c:cat>
          <c:val>
            <c:numRef>
              <c:f>Sheet2!$B$1:$B$3</c:f>
              <c:numCache>
                <c:formatCode>General</c:formatCode>
                <c:ptCount val="3"/>
                <c:pt idx="0">
                  <c:v>96</c:v>
                </c:pt>
                <c:pt idx="1">
                  <c:v>70</c:v>
                </c:pt>
                <c:pt idx="2">
                  <c:v>68</c:v>
                </c:pt>
              </c:numCache>
            </c:numRef>
          </c:val>
          <c:extLst>
            <c:ext xmlns:c16="http://schemas.microsoft.com/office/drawing/2014/chart" uri="{C3380CC4-5D6E-409C-BE32-E72D297353CC}">
              <c16:uniqueId val="{00000000-4DA0-4C0D-9F18-2FD104E92531}"/>
            </c:ext>
          </c:extLst>
        </c:ser>
        <c:dLbls>
          <c:showLegendKey val="0"/>
          <c:showVal val="0"/>
          <c:showCatName val="0"/>
          <c:showSerName val="0"/>
          <c:showPercent val="0"/>
          <c:showBubbleSize val="0"/>
        </c:dLbls>
        <c:gapWidth val="150"/>
        <c:shape val="box"/>
        <c:axId val="104563231"/>
        <c:axId val="104561311"/>
        <c:axId val="0"/>
      </c:bar3DChart>
      <c:catAx>
        <c:axId val="10456323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561311"/>
        <c:crosses val="autoZero"/>
        <c:auto val="1"/>
        <c:lblAlgn val="ctr"/>
        <c:lblOffset val="100"/>
        <c:noMultiLvlLbl val="0"/>
      </c:catAx>
      <c:valAx>
        <c:axId val="104561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5632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a:solidFill>
                  <a:schemeClr val="tx1"/>
                </a:solidFill>
              </a:rPr>
              <a:t>Outcomes</a:t>
            </a:r>
            <a:r>
              <a:rPr lang="en-GB" sz="1400" baseline="0">
                <a:solidFill>
                  <a:schemeClr val="tx1"/>
                </a:solidFill>
              </a:rPr>
              <a:t> </a:t>
            </a:r>
            <a:r>
              <a:rPr lang="en-GB" sz="800">
                <a:solidFill>
                  <a:schemeClr val="tx1"/>
                </a:solidFill>
              </a:rPr>
              <a:t>(</a:t>
            </a:r>
            <a:r>
              <a:rPr lang="en-GB" sz="800" baseline="0">
                <a:solidFill>
                  <a:schemeClr val="tx1"/>
                </a:solidFill>
              </a:rPr>
              <a:t>excluding open / unclear</a:t>
            </a:r>
            <a:r>
              <a:rPr lang="en-GB" sz="1400" baseline="0"/>
              <a:t>)</a:t>
            </a:r>
            <a:endParaRPr lang="en-GB" sz="14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Sheet4!$B$10</c:f>
              <c:strCache>
                <c:ptCount val="1"/>
                <c:pt idx="0">
                  <c:v>Upheld</c:v>
                </c:pt>
              </c:strCache>
            </c:strRef>
          </c:tx>
          <c:spPr>
            <a:solidFill>
              <a:srgbClr val="FF0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Sheet4!$A$11:$A$13</c:f>
              <c:strCache>
                <c:ptCount val="3"/>
                <c:pt idx="0">
                  <c:v>Q1</c:v>
                </c:pt>
                <c:pt idx="1">
                  <c:v>Q2</c:v>
                </c:pt>
                <c:pt idx="2">
                  <c:v>Q3</c:v>
                </c:pt>
              </c:strCache>
            </c:strRef>
          </c:cat>
          <c:val>
            <c:numRef>
              <c:f>Sheet4!$B$11:$B$13</c:f>
              <c:numCache>
                <c:formatCode>General</c:formatCode>
                <c:ptCount val="3"/>
                <c:pt idx="0">
                  <c:v>31</c:v>
                </c:pt>
                <c:pt idx="1">
                  <c:v>28</c:v>
                </c:pt>
                <c:pt idx="2">
                  <c:v>35</c:v>
                </c:pt>
              </c:numCache>
            </c:numRef>
          </c:val>
          <c:extLst>
            <c:ext xmlns:c16="http://schemas.microsoft.com/office/drawing/2014/chart" uri="{C3380CC4-5D6E-409C-BE32-E72D297353CC}">
              <c16:uniqueId val="{00000000-DCBB-4ACA-81C8-BF1D8FC4F07B}"/>
            </c:ext>
          </c:extLst>
        </c:ser>
        <c:ser>
          <c:idx val="1"/>
          <c:order val="1"/>
          <c:tx>
            <c:strRef>
              <c:f>Sheet4!$C$10</c:f>
              <c:strCache>
                <c:ptCount val="1"/>
                <c:pt idx="0">
                  <c:v>Partially Upheld</c:v>
                </c:pt>
              </c:strCache>
            </c:strRef>
          </c:tx>
          <c:spPr>
            <a:solidFill>
              <a:srgbClr val="FFC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Sheet4!$A$11:$A$13</c:f>
              <c:strCache>
                <c:ptCount val="3"/>
                <c:pt idx="0">
                  <c:v>Q1</c:v>
                </c:pt>
                <c:pt idx="1">
                  <c:v>Q2</c:v>
                </c:pt>
                <c:pt idx="2">
                  <c:v>Q3</c:v>
                </c:pt>
              </c:strCache>
            </c:strRef>
          </c:cat>
          <c:val>
            <c:numRef>
              <c:f>Sheet4!$C$11:$C$13</c:f>
              <c:numCache>
                <c:formatCode>General</c:formatCode>
                <c:ptCount val="3"/>
                <c:pt idx="0">
                  <c:v>14</c:v>
                </c:pt>
                <c:pt idx="1">
                  <c:v>12</c:v>
                </c:pt>
                <c:pt idx="2">
                  <c:v>6</c:v>
                </c:pt>
              </c:numCache>
            </c:numRef>
          </c:val>
          <c:extLst>
            <c:ext xmlns:c16="http://schemas.microsoft.com/office/drawing/2014/chart" uri="{C3380CC4-5D6E-409C-BE32-E72D297353CC}">
              <c16:uniqueId val="{00000001-DCBB-4ACA-81C8-BF1D8FC4F07B}"/>
            </c:ext>
          </c:extLst>
        </c:ser>
        <c:ser>
          <c:idx val="2"/>
          <c:order val="2"/>
          <c:tx>
            <c:strRef>
              <c:f>Sheet4!$D$10</c:f>
              <c:strCache>
                <c:ptCount val="1"/>
                <c:pt idx="0">
                  <c:v>Not Upheld </c:v>
                </c:pt>
              </c:strCache>
            </c:strRef>
          </c:tx>
          <c:spPr>
            <a:solidFill>
              <a:srgbClr val="00B05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Sheet4!$A$11:$A$13</c:f>
              <c:strCache>
                <c:ptCount val="3"/>
                <c:pt idx="0">
                  <c:v>Q1</c:v>
                </c:pt>
                <c:pt idx="1">
                  <c:v>Q2</c:v>
                </c:pt>
                <c:pt idx="2">
                  <c:v>Q3</c:v>
                </c:pt>
              </c:strCache>
            </c:strRef>
          </c:cat>
          <c:val>
            <c:numRef>
              <c:f>Sheet4!$D$11:$D$13</c:f>
              <c:numCache>
                <c:formatCode>General</c:formatCode>
                <c:ptCount val="3"/>
                <c:pt idx="0">
                  <c:v>19</c:v>
                </c:pt>
                <c:pt idx="1">
                  <c:v>9</c:v>
                </c:pt>
                <c:pt idx="2">
                  <c:v>16</c:v>
                </c:pt>
              </c:numCache>
            </c:numRef>
          </c:val>
          <c:extLst>
            <c:ext xmlns:c16="http://schemas.microsoft.com/office/drawing/2014/chart" uri="{C3380CC4-5D6E-409C-BE32-E72D297353CC}">
              <c16:uniqueId val="{00000002-DCBB-4ACA-81C8-BF1D8FC4F07B}"/>
            </c:ext>
          </c:extLst>
        </c:ser>
        <c:dLbls>
          <c:showLegendKey val="0"/>
          <c:showVal val="0"/>
          <c:showCatName val="0"/>
          <c:showSerName val="0"/>
          <c:showPercent val="0"/>
          <c:showBubbleSize val="0"/>
        </c:dLbls>
        <c:gapWidth val="150"/>
        <c:shape val="box"/>
        <c:axId val="298541855"/>
        <c:axId val="298544255"/>
        <c:axId val="0"/>
      </c:bar3DChart>
      <c:catAx>
        <c:axId val="29854185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8544255"/>
        <c:crosses val="autoZero"/>
        <c:auto val="1"/>
        <c:lblAlgn val="ctr"/>
        <c:lblOffset val="100"/>
        <c:noMultiLvlLbl val="0"/>
      </c:catAx>
      <c:valAx>
        <c:axId val="298544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8541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Sheet1!$A$1:$A$6</cx:f>
        <cx:lvl ptCount="6">
          <cx:pt idx="0">Wait time for repair</cx:pt>
          <cx:pt idx="1">Staff behaviour </cx:pt>
          <cx:pt idx="2">Standard of property</cx:pt>
          <cx:pt idx="3">Standard of repair</cx:pt>
          <cx:pt idx="4">Multiple repair appts</cx:pt>
          <cx:pt idx="5">ASB</cx:pt>
        </cx:lvl>
      </cx:strDim>
      <cx:numDim type="val">
        <cx:f>Sheet1!$B$1:$B$6</cx:f>
        <cx:lvl ptCount="6" formatCode="General">
          <cx:pt idx="0">52</cx:pt>
          <cx:pt idx="1">27</cx:pt>
          <cx:pt idx="2">27</cx:pt>
          <cx:pt idx="3">22</cx:pt>
          <cx:pt idx="4">17</cx:pt>
          <cx:pt idx="5">16</cx:pt>
        </cx:lvl>
      </cx:numDim>
    </cx:data>
  </cx:chartData>
  <cx:chart>
    <cx:title pos="t" align="ctr" overlay="0">
      <cx:tx>
        <cx:txData>
          <cx:v>Complaint reasons Q1-3 </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Aptos Narrow" panose="02110004020202020204"/>
            </a:rPr>
            <a:t>Complaint reasons Q1-3 </a:t>
          </a:r>
        </a:p>
      </cx:txPr>
    </cx:title>
    <cx:plotArea>
      <cx:plotAreaRegion>
        <cx:series layoutId="funnel" uniqueId="{0F54AAB2-98F7-4682-802D-86BD1019F21D}">
          <cx:dataLabels>
            <cx:visibility seriesName="0" categoryName="0" value="1"/>
          </cx:dataLabels>
          <cx:dataId val="0"/>
        </cx:series>
      </cx:plotAreaRegion>
      <cx:axis id="0">
        <cx:catScaling gapWidth="0.0599999987"/>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9.xml.rels><?xml version="1.0" encoding="UTF-8" standalone="yes"?>
<Relationships xmlns="http://schemas.openxmlformats.org/package/2006/relationships"><Relationship Id="rId2" Type="http://schemas.openxmlformats.org/officeDocument/2006/relationships/hyperlink" Target="https://www.publicdomainpictures.net/en/view-image.php?image=177017&amp;picture=-" TargetMode="External"/><Relationship Id="rId1" Type="http://schemas.openxmlformats.org/officeDocument/2006/relationships/image" Target="../media/image63.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9.xml.rels><?xml version="1.0" encoding="UTF-8" standalone="yes"?>
<Relationships xmlns="http://schemas.openxmlformats.org/package/2006/relationships"><Relationship Id="rId2" Type="http://schemas.openxmlformats.org/officeDocument/2006/relationships/hyperlink" Target="https://www.publicdomainpictures.net/en/view-image.php?image=177017&amp;picture=-" TargetMode="External"/><Relationship Id="rId1" Type="http://schemas.openxmlformats.org/officeDocument/2006/relationships/image" Target="../media/image63.jpe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A3F322-5F1F-4862-A4E8-36B5D69A932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BEA69B4-1758-4B98-96BA-FCF15978442C}">
      <dgm:prSet/>
      <dgm:spPr/>
      <dgm:t>
        <a:bodyPr/>
        <a:lstStyle/>
        <a:p>
          <a:pPr>
            <a:lnSpc>
              <a:spcPct val="100000"/>
            </a:lnSpc>
            <a:defRPr cap="all"/>
          </a:pPr>
          <a:r>
            <a:rPr lang="en-GB"/>
            <a:t>Responsible for all the Council’s land &amp; buildings (assets).  </a:t>
          </a:r>
          <a:endParaRPr lang="en-US"/>
        </a:p>
      </dgm:t>
    </dgm:pt>
    <dgm:pt modelId="{5DA6CE44-B29F-4F58-B535-03AB16340F5B}" type="parTrans" cxnId="{E974A711-3B79-4A8F-9346-027F023DC4B3}">
      <dgm:prSet/>
      <dgm:spPr/>
      <dgm:t>
        <a:bodyPr/>
        <a:lstStyle/>
        <a:p>
          <a:endParaRPr lang="en-US"/>
        </a:p>
      </dgm:t>
    </dgm:pt>
    <dgm:pt modelId="{7B449CFB-328C-4564-81DA-1BAB798B94CF}" type="sibTrans" cxnId="{E974A711-3B79-4A8F-9346-027F023DC4B3}">
      <dgm:prSet/>
      <dgm:spPr/>
      <dgm:t>
        <a:bodyPr/>
        <a:lstStyle/>
        <a:p>
          <a:endParaRPr lang="en-US"/>
        </a:p>
      </dgm:t>
    </dgm:pt>
    <dgm:pt modelId="{E9744E40-C222-4D76-BF31-F38199233563}">
      <dgm:prSet/>
      <dgm:spPr/>
      <dgm:t>
        <a:bodyPr/>
        <a:lstStyle/>
        <a:p>
          <a:pPr>
            <a:lnSpc>
              <a:spcPct val="100000"/>
            </a:lnSpc>
            <a:defRPr cap="all"/>
          </a:pPr>
          <a:r>
            <a:rPr lang="en-GB"/>
            <a:t>Responsible for setting the strategic direction of planned investment   </a:t>
          </a:r>
          <a:endParaRPr lang="en-US"/>
        </a:p>
      </dgm:t>
    </dgm:pt>
    <dgm:pt modelId="{D0320F98-82D6-42A8-AC43-D9F753B30A4F}" type="parTrans" cxnId="{F758DB4B-1821-4DF2-BE48-7316AC735A1E}">
      <dgm:prSet/>
      <dgm:spPr/>
      <dgm:t>
        <a:bodyPr/>
        <a:lstStyle/>
        <a:p>
          <a:endParaRPr lang="en-US"/>
        </a:p>
      </dgm:t>
    </dgm:pt>
    <dgm:pt modelId="{C38F1BD3-7AD5-4B81-8E1A-53DD78782E79}" type="sibTrans" cxnId="{F758DB4B-1821-4DF2-BE48-7316AC735A1E}">
      <dgm:prSet/>
      <dgm:spPr/>
      <dgm:t>
        <a:bodyPr/>
        <a:lstStyle/>
        <a:p>
          <a:endParaRPr lang="en-US"/>
        </a:p>
      </dgm:t>
    </dgm:pt>
    <dgm:pt modelId="{464E87D0-E318-4307-ABC8-27C2B28A0A19}">
      <dgm:prSet/>
      <dgm:spPr/>
      <dgm:t>
        <a:bodyPr/>
        <a:lstStyle/>
        <a:p>
          <a:pPr>
            <a:lnSpc>
              <a:spcPct val="100000"/>
            </a:lnSpc>
            <a:defRPr cap="all"/>
          </a:pPr>
          <a:r>
            <a:rPr lang="en-GB"/>
            <a:t>Setting the budgets for ensuring robust &amp; sustainable investment in those assets. </a:t>
          </a:r>
          <a:endParaRPr lang="en-US"/>
        </a:p>
      </dgm:t>
    </dgm:pt>
    <dgm:pt modelId="{1543EBDB-BFEE-4566-8529-89838407C217}" type="parTrans" cxnId="{79537B4B-9193-46BB-BFB1-1064A715BC9E}">
      <dgm:prSet/>
      <dgm:spPr/>
      <dgm:t>
        <a:bodyPr/>
        <a:lstStyle/>
        <a:p>
          <a:endParaRPr lang="en-US"/>
        </a:p>
      </dgm:t>
    </dgm:pt>
    <dgm:pt modelId="{9CE4DAB0-DDC1-4C59-9DC1-81278884FE50}" type="sibTrans" cxnId="{79537B4B-9193-46BB-BFB1-1064A715BC9E}">
      <dgm:prSet/>
      <dgm:spPr/>
      <dgm:t>
        <a:bodyPr/>
        <a:lstStyle/>
        <a:p>
          <a:endParaRPr lang="en-US"/>
        </a:p>
      </dgm:t>
    </dgm:pt>
    <dgm:pt modelId="{A7F9EAFD-F602-455B-9C55-CCD8ADCE83E6}">
      <dgm:prSet/>
      <dgm:spPr/>
      <dgm:t>
        <a:bodyPr/>
        <a:lstStyle/>
        <a:p>
          <a:pPr>
            <a:lnSpc>
              <a:spcPct val="100000"/>
            </a:lnSpc>
            <a:defRPr cap="all"/>
          </a:pPr>
          <a:r>
            <a:rPr lang="en-GB"/>
            <a:t>Ensuring a proactive maintenance regime for those assets </a:t>
          </a:r>
          <a:endParaRPr lang="en-US"/>
        </a:p>
      </dgm:t>
    </dgm:pt>
    <dgm:pt modelId="{731F50EA-F94B-4922-900D-029AC1477242}" type="parTrans" cxnId="{A65F67B8-6033-425C-973D-C5CC9D9BF50A}">
      <dgm:prSet/>
      <dgm:spPr/>
      <dgm:t>
        <a:bodyPr/>
        <a:lstStyle/>
        <a:p>
          <a:endParaRPr lang="en-US"/>
        </a:p>
      </dgm:t>
    </dgm:pt>
    <dgm:pt modelId="{23FC48AF-B32B-48F2-8785-2B37F5E415BE}" type="sibTrans" cxnId="{A65F67B8-6033-425C-973D-C5CC9D9BF50A}">
      <dgm:prSet/>
      <dgm:spPr/>
      <dgm:t>
        <a:bodyPr/>
        <a:lstStyle/>
        <a:p>
          <a:endParaRPr lang="en-US"/>
        </a:p>
      </dgm:t>
    </dgm:pt>
    <dgm:pt modelId="{595CA19C-8C7E-4858-B5B0-2743691B35A9}" type="pres">
      <dgm:prSet presAssocID="{47A3F322-5F1F-4862-A4E8-36B5D69A932C}" presName="root" presStyleCnt="0">
        <dgm:presLayoutVars>
          <dgm:dir/>
          <dgm:resizeHandles val="exact"/>
        </dgm:presLayoutVars>
      </dgm:prSet>
      <dgm:spPr/>
    </dgm:pt>
    <dgm:pt modelId="{0D659A57-3F7F-491B-A8B4-8C02421D0230}" type="pres">
      <dgm:prSet presAssocID="{5BEA69B4-1758-4B98-96BA-FCF15978442C}" presName="compNode" presStyleCnt="0"/>
      <dgm:spPr/>
    </dgm:pt>
    <dgm:pt modelId="{0F352C8A-C1FF-49E6-921B-3E93EAFC08CD}" type="pres">
      <dgm:prSet presAssocID="{5BEA69B4-1758-4B98-96BA-FCF15978442C}" presName="iconBgRect" presStyleLbl="bgShp" presStyleIdx="0" presStyleCnt="4"/>
      <dgm:spPr/>
    </dgm:pt>
    <dgm:pt modelId="{9D2E771D-3BEB-43EB-BB33-71DC1D006531}" type="pres">
      <dgm:prSet presAssocID="{5BEA69B4-1758-4B98-96BA-FCF15978442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D3BA2293-AC33-4EDF-B784-EBF740AE9E16}" type="pres">
      <dgm:prSet presAssocID="{5BEA69B4-1758-4B98-96BA-FCF15978442C}" presName="spaceRect" presStyleCnt="0"/>
      <dgm:spPr/>
    </dgm:pt>
    <dgm:pt modelId="{3A2DA4A5-48B5-4EEF-9E59-1E0B77527189}" type="pres">
      <dgm:prSet presAssocID="{5BEA69B4-1758-4B98-96BA-FCF15978442C}" presName="textRect" presStyleLbl="revTx" presStyleIdx="0" presStyleCnt="4">
        <dgm:presLayoutVars>
          <dgm:chMax val="1"/>
          <dgm:chPref val="1"/>
        </dgm:presLayoutVars>
      </dgm:prSet>
      <dgm:spPr/>
    </dgm:pt>
    <dgm:pt modelId="{08520E1F-F252-40CB-8B50-B99CD0C976E8}" type="pres">
      <dgm:prSet presAssocID="{7B449CFB-328C-4564-81DA-1BAB798B94CF}" presName="sibTrans" presStyleCnt="0"/>
      <dgm:spPr/>
    </dgm:pt>
    <dgm:pt modelId="{0F988A30-2899-4EEC-8EFF-CF8CF3A92CF0}" type="pres">
      <dgm:prSet presAssocID="{E9744E40-C222-4D76-BF31-F38199233563}" presName="compNode" presStyleCnt="0"/>
      <dgm:spPr/>
    </dgm:pt>
    <dgm:pt modelId="{C567A866-D23A-428F-B66D-9929478FDE9E}" type="pres">
      <dgm:prSet presAssocID="{E9744E40-C222-4D76-BF31-F38199233563}" presName="iconBgRect" presStyleLbl="bgShp" presStyleIdx="1" presStyleCnt="4"/>
      <dgm:spPr/>
    </dgm:pt>
    <dgm:pt modelId="{23CC2B19-549D-45ED-B095-B6F7F9C252D6}" type="pres">
      <dgm:prSet presAssocID="{E9744E40-C222-4D76-BF31-F381992335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32C9B31E-8CC5-4686-B6C1-0571E12C907C}" type="pres">
      <dgm:prSet presAssocID="{E9744E40-C222-4D76-BF31-F38199233563}" presName="spaceRect" presStyleCnt="0"/>
      <dgm:spPr/>
    </dgm:pt>
    <dgm:pt modelId="{0D43E03B-F64E-4BBE-9CAF-0D69217088B3}" type="pres">
      <dgm:prSet presAssocID="{E9744E40-C222-4D76-BF31-F38199233563}" presName="textRect" presStyleLbl="revTx" presStyleIdx="1" presStyleCnt="4">
        <dgm:presLayoutVars>
          <dgm:chMax val="1"/>
          <dgm:chPref val="1"/>
        </dgm:presLayoutVars>
      </dgm:prSet>
      <dgm:spPr/>
    </dgm:pt>
    <dgm:pt modelId="{B9289024-5476-4FC4-AB1C-BE5273EBB557}" type="pres">
      <dgm:prSet presAssocID="{C38F1BD3-7AD5-4B81-8E1A-53DD78782E79}" presName="sibTrans" presStyleCnt="0"/>
      <dgm:spPr/>
    </dgm:pt>
    <dgm:pt modelId="{A5294F96-D70C-471F-BDB7-17591C3D8E0C}" type="pres">
      <dgm:prSet presAssocID="{464E87D0-E318-4307-ABC8-27C2B28A0A19}" presName="compNode" presStyleCnt="0"/>
      <dgm:spPr/>
    </dgm:pt>
    <dgm:pt modelId="{2CDFA6A7-EF42-4101-AC15-670EAEA33E90}" type="pres">
      <dgm:prSet presAssocID="{464E87D0-E318-4307-ABC8-27C2B28A0A19}" presName="iconBgRect" presStyleLbl="bgShp" presStyleIdx="2" presStyleCnt="4"/>
      <dgm:spPr/>
    </dgm:pt>
    <dgm:pt modelId="{941CA7DA-FF73-485F-BB7E-27F53A39AA74}" type="pres">
      <dgm:prSet presAssocID="{464E87D0-E318-4307-ABC8-27C2B28A0A1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A6F5D528-9E9B-48C7-985B-3C98FC1C61D1}" type="pres">
      <dgm:prSet presAssocID="{464E87D0-E318-4307-ABC8-27C2B28A0A19}" presName="spaceRect" presStyleCnt="0"/>
      <dgm:spPr/>
    </dgm:pt>
    <dgm:pt modelId="{8C44E2BB-5632-4918-B9F0-B25A15880FC2}" type="pres">
      <dgm:prSet presAssocID="{464E87D0-E318-4307-ABC8-27C2B28A0A19}" presName="textRect" presStyleLbl="revTx" presStyleIdx="2" presStyleCnt="4">
        <dgm:presLayoutVars>
          <dgm:chMax val="1"/>
          <dgm:chPref val="1"/>
        </dgm:presLayoutVars>
      </dgm:prSet>
      <dgm:spPr/>
    </dgm:pt>
    <dgm:pt modelId="{83871158-63F2-49F7-AAFC-9EFF116B95A5}" type="pres">
      <dgm:prSet presAssocID="{9CE4DAB0-DDC1-4C59-9DC1-81278884FE50}" presName="sibTrans" presStyleCnt="0"/>
      <dgm:spPr/>
    </dgm:pt>
    <dgm:pt modelId="{5B4461F8-6328-41D0-8C72-57AF65E249EB}" type="pres">
      <dgm:prSet presAssocID="{A7F9EAFD-F602-455B-9C55-CCD8ADCE83E6}" presName="compNode" presStyleCnt="0"/>
      <dgm:spPr/>
    </dgm:pt>
    <dgm:pt modelId="{AAEF7115-FB43-43FB-9D2A-13319676C1C0}" type="pres">
      <dgm:prSet presAssocID="{A7F9EAFD-F602-455B-9C55-CCD8ADCE83E6}" presName="iconBgRect" presStyleLbl="bgShp" presStyleIdx="3" presStyleCnt="4"/>
      <dgm:spPr/>
    </dgm:pt>
    <dgm:pt modelId="{24BA45E2-D89D-40AE-8E5E-E5FF911948EA}" type="pres">
      <dgm:prSet presAssocID="{A7F9EAFD-F602-455B-9C55-CCD8ADCE83E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ols"/>
        </a:ext>
      </dgm:extLst>
    </dgm:pt>
    <dgm:pt modelId="{674533FF-65A6-42D0-9853-96225F9118AF}" type="pres">
      <dgm:prSet presAssocID="{A7F9EAFD-F602-455B-9C55-CCD8ADCE83E6}" presName="spaceRect" presStyleCnt="0"/>
      <dgm:spPr/>
    </dgm:pt>
    <dgm:pt modelId="{28FB1900-512D-4F25-A87D-9598BF4423AE}" type="pres">
      <dgm:prSet presAssocID="{A7F9EAFD-F602-455B-9C55-CCD8ADCE83E6}" presName="textRect" presStyleLbl="revTx" presStyleIdx="3" presStyleCnt="4">
        <dgm:presLayoutVars>
          <dgm:chMax val="1"/>
          <dgm:chPref val="1"/>
        </dgm:presLayoutVars>
      </dgm:prSet>
      <dgm:spPr/>
    </dgm:pt>
  </dgm:ptLst>
  <dgm:cxnLst>
    <dgm:cxn modelId="{E974A711-3B79-4A8F-9346-027F023DC4B3}" srcId="{47A3F322-5F1F-4862-A4E8-36B5D69A932C}" destId="{5BEA69B4-1758-4B98-96BA-FCF15978442C}" srcOrd="0" destOrd="0" parTransId="{5DA6CE44-B29F-4F58-B535-03AB16340F5B}" sibTransId="{7B449CFB-328C-4564-81DA-1BAB798B94CF}"/>
    <dgm:cxn modelId="{AB310F12-B4EE-412F-AEE1-036F68C14646}" type="presOf" srcId="{464E87D0-E318-4307-ABC8-27C2B28A0A19}" destId="{8C44E2BB-5632-4918-B9F0-B25A15880FC2}" srcOrd="0" destOrd="0" presId="urn:microsoft.com/office/officeart/2018/5/layout/IconCircleLabelList"/>
    <dgm:cxn modelId="{79537B4B-9193-46BB-BFB1-1064A715BC9E}" srcId="{47A3F322-5F1F-4862-A4E8-36B5D69A932C}" destId="{464E87D0-E318-4307-ABC8-27C2B28A0A19}" srcOrd="2" destOrd="0" parTransId="{1543EBDB-BFEE-4566-8529-89838407C217}" sibTransId="{9CE4DAB0-DDC1-4C59-9DC1-81278884FE50}"/>
    <dgm:cxn modelId="{F758DB4B-1821-4DF2-BE48-7316AC735A1E}" srcId="{47A3F322-5F1F-4862-A4E8-36B5D69A932C}" destId="{E9744E40-C222-4D76-BF31-F38199233563}" srcOrd="1" destOrd="0" parTransId="{D0320F98-82D6-42A8-AC43-D9F753B30A4F}" sibTransId="{C38F1BD3-7AD5-4B81-8E1A-53DD78782E79}"/>
    <dgm:cxn modelId="{48CD2476-C05C-4A84-878F-2EB708E8B982}" type="presOf" srcId="{E9744E40-C222-4D76-BF31-F38199233563}" destId="{0D43E03B-F64E-4BBE-9CAF-0D69217088B3}" srcOrd="0" destOrd="0" presId="urn:microsoft.com/office/officeart/2018/5/layout/IconCircleLabelList"/>
    <dgm:cxn modelId="{7E65E6AE-741B-4B9B-B7AF-50C80664A0BA}" type="presOf" srcId="{A7F9EAFD-F602-455B-9C55-CCD8ADCE83E6}" destId="{28FB1900-512D-4F25-A87D-9598BF4423AE}" srcOrd="0" destOrd="0" presId="urn:microsoft.com/office/officeart/2018/5/layout/IconCircleLabelList"/>
    <dgm:cxn modelId="{A65F67B8-6033-425C-973D-C5CC9D9BF50A}" srcId="{47A3F322-5F1F-4862-A4E8-36B5D69A932C}" destId="{A7F9EAFD-F602-455B-9C55-CCD8ADCE83E6}" srcOrd="3" destOrd="0" parTransId="{731F50EA-F94B-4922-900D-029AC1477242}" sibTransId="{23FC48AF-B32B-48F2-8785-2B37F5E415BE}"/>
    <dgm:cxn modelId="{093ED2EF-DA16-46B8-91F5-7F131CAA43BB}" type="presOf" srcId="{5BEA69B4-1758-4B98-96BA-FCF15978442C}" destId="{3A2DA4A5-48B5-4EEF-9E59-1E0B77527189}" srcOrd="0" destOrd="0" presId="urn:microsoft.com/office/officeart/2018/5/layout/IconCircleLabelList"/>
    <dgm:cxn modelId="{2F201EFB-D111-46E6-8484-37AC088C3588}" type="presOf" srcId="{47A3F322-5F1F-4862-A4E8-36B5D69A932C}" destId="{595CA19C-8C7E-4858-B5B0-2743691B35A9}" srcOrd="0" destOrd="0" presId="urn:microsoft.com/office/officeart/2018/5/layout/IconCircleLabelList"/>
    <dgm:cxn modelId="{69C248DB-9A3B-4695-B4B5-2E1A83DD1423}" type="presParOf" srcId="{595CA19C-8C7E-4858-B5B0-2743691B35A9}" destId="{0D659A57-3F7F-491B-A8B4-8C02421D0230}" srcOrd="0" destOrd="0" presId="urn:microsoft.com/office/officeart/2018/5/layout/IconCircleLabelList"/>
    <dgm:cxn modelId="{98D3A09A-F264-4A62-B075-F9A5DD6EE952}" type="presParOf" srcId="{0D659A57-3F7F-491B-A8B4-8C02421D0230}" destId="{0F352C8A-C1FF-49E6-921B-3E93EAFC08CD}" srcOrd="0" destOrd="0" presId="urn:microsoft.com/office/officeart/2018/5/layout/IconCircleLabelList"/>
    <dgm:cxn modelId="{3D9ECB91-678C-4536-8554-55D60C297C25}" type="presParOf" srcId="{0D659A57-3F7F-491B-A8B4-8C02421D0230}" destId="{9D2E771D-3BEB-43EB-BB33-71DC1D006531}" srcOrd="1" destOrd="0" presId="urn:microsoft.com/office/officeart/2018/5/layout/IconCircleLabelList"/>
    <dgm:cxn modelId="{75812D3F-1AF0-4BC3-B322-0D6B2E8777CB}" type="presParOf" srcId="{0D659A57-3F7F-491B-A8B4-8C02421D0230}" destId="{D3BA2293-AC33-4EDF-B784-EBF740AE9E16}" srcOrd="2" destOrd="0" presId="urn:microsoft.com/office/officeart/2018/5/layout/IconCircleLabelList"/>
    <dgm:cxn modelId="{5B1EFEF1-F8C3-4828-A1A2-45A165D46C28}" type="presParOf" srcId="{0D659A57-3F7F-491B-A8B4-8C02421D0230}" destId="{3A2DA4A5-48B5-4EEF-9E59-1E0B77527189}" srcOrd="3" destOrd="0" presId="urn:microsoft.com/office/officeart/2018/5/layout/IconCircleLabelList"/>
    <dgm:cxn modelId="{4B3026C4-DB72-47D4-8B48-0EBD386EDCCA}" type="presParOf" srcId="{595CA19C-8C7E-4858-B5B0-2743691B35A9}" destId="{08520E1F-F252-40CB-8B50-B99CD0C976E8}" srcOrd="1" destOrd="0" presId="urn:microsoft.com/office/officeart/2018/5/layout/IconCircleLabelList"/>
    <dgm:cxn modelId="{1183F34D-04AD-4147-9DF7-3E32B8CC3542}" type="presParOf" srcId="{595CA19C-8C7E-4858-B5B0-2743691B35A9}" destId="{0F988A30-2899-4EEC-8EFF-CF8CF3A92CF0}" srcOrd="2" destOrd="0" presId="urn:microsoft.com/office/officeart/2018/5/layout/IconCircleLabelList"/>
    <dgm:cxn modelId="{E1CA347E-21ED-4AF0-A12D-5A30B559D423}" type="presParOf" srcId="{0F988A30-2899-4EEC-8EFF-CF8CF3A92CF0}" destId="{C567A866-D23A-428F-B66D-9929478FDE9E}" srcOrd="0" destOrd="0" presId="urn:microsoft.com/office/officeart/2018/5/layout/IconCircleLabelList"/>
    <dgm:cxn modelId="{935350E4-2C50-485A-B8BF-473C42FC6775}" type="presParOf" srcId="{0F988A30-2899-4EEC-8EFF-CF8CF3A92CF0}" destId="{23CC2B19-549D-45ED-B095-B6F7F9C252D6}" srcOrd="1" destOrd="0" presId="urn:microsoft.com/office/officeart/2018/5/layout/IconCircleLabelList"/>
    <dgm:cxn modelId="{7171EBCB-74AF-4901-B82C-93C9337A4AB7}" type="presParOf" srcId="{0F988A30-2899-4EEC-8EFF-CF8CF3A92CF0}" destId="{32C9B31E-8CC5-4686-B6C1-0571E12C907C}" srcOrd="2" destOrd="0" presId="urn:microsoft.com/office/officeart/2018/5/layout/IconCircleLabelList"/>
    <dgm:cxn modelId="{023A775E-BF9C-453A-9CD7-F3BFBC946880}" type="presParOf" srcId="{0F988A30-2899-4EEC-8EFF-CF8CF3A92CF0}" destId="{0D43E03B-F64E-4BBE-9CAF-0D69217088B3}" srcOrd="3" destOrd="0" presId="urn:microsoft.com/office/officeart/2018/5/layout/IconCircleLabelList"/>
    <dgm:cxn modelId="{2EECEFA4-68D6-4E05-8FEA-A97DA9BB66C1}" type="presParOf" srcId="{595CA19C-8C7E-4858-B5B0-2743691B35A9}" destId="{B9289024-5476-4FC4-AB1C-BE5273EBB557}" srcOrd="3" destOrd="0" presId="urn:microsoft.com/office/officeart/2018/5/layout/IconCircleLabelList"/>
    <dgm:cxn modelId="{A722E37F-CEC2-431B-A4AC-91BBFB40BC67}" type="presParOf" srcId="{595CA19C-8C7E-4858-B5B0-2743691B35A9}" destId="{A5294F96-D70C-471F-BDB7-17591C3D8E0C}" srcOrd="4" destOrd="0" presId="urn:microsoft.com/office/officeart/2018/5/layout/IconCircleLabelList"/>
    <dgm:cxn modelId="{0BBFB4C4-0627-4ED3-8C00-4B9B8A342680}" type="presParOf" srcId="{A5294F96-D70C-471F-BDB7-17591C3D8E0C}" destId="{2CDFA6A7-EF42-4101-AC15-670EAEA33E90}" srcOrd="0" destOrd="0" presId="urn:microsoft.com/office/officeart/2018/5/layout/IconCircleLabelList"/>
    <dgm:cxn modelId="{4FECAB29-1D00-4718-A083-171DBCBDDF5D}" type="presParOf" srcId="{A5294F96-D70C-471F-BDB7-17591C3D8E0C}" destId="{941CA7DA-FF73-485F-BB7E-27F53A39AA74}" srcOrd="1" destOrd="0" presId="urn:microsoft.com/office/officeart/2018/5/layout/IconCircleLabelList"/>
    <dgm:cxn modelId="{98AF834E-C438-41A7-8011-2435905A0E58}" type="presParOf" srcId="{A5294F96-D70C-471F-BDB7-17591C3D8E0C}" destId="{A6F5D528-9E9B-48C7-985B-3C98FC1C61D1}" srcOrd="2" destOrd="0" presId="urn:microsoft.com/office/officeart/2018/5/layout/IconCircleLabelList"/>
    <dgm:cxn modelId="{1157ABEF-0E91-4B43-9522-1F52161AC336}" type="presParOf" srcId="{A5294F96-D70C-471F-BDB7-17591C3D8E0C}" destId="{8C44E2BB-5632-4918-B9F0-B25A15880FC2}" srcOrd="3" destOrd="0" presId="urn:microsoft.com/office/officeart/2018/5/layout/IconCircleLabelList"/>
    <dgm:cxn modelId="{4FD16F37-28F2-4C12-A892-D683774AC7AF}" type="presParOf" srcId="{595CA19C-8C7E-4858-B5B0-2743691B35A9}" destId="{83871158-63F2-49F7-AAFC-9EFF116B95A5}" srcOrd="5" destOrd="0" presId="urn:microsoft.com/office/officeart/2018/5/layout/IconCircleLabelList"/>
    <dgm:cxn modelId="{C0593051-3F0B-4499-A9C8-24EA52A6F117}" type="presParOf" srcId="{595CA19C-8C7E-4858-B5B0-2743691B35A9}" destId="{5B4461F8-6328-41D0-8C72-57AF65E249EB}" srcOrd="6" destOrd="0" presId="urn:microsoft.com/office/officeart/2018/5/layout/IconCircleLabelList"/>
    <dgm:cxn modelId="{70C2E4D7-69BE-4E38-BDAE-F4A51A18F3D3}" type="presParOf" srcId="{5B4461F8-6328-41D0-8C72-57AF65E249EB}" destId="{AAEF7115-FB43-43FB-9D2A-13319676C1C0}" srcOrd="0" destOrd="0" presId="urn:microsoft.com/office/officeart/2018/5/layout/IconCircleLabelList"/>
    <dgm:cxn modelId="{CC165EAA-D251-471A-AD5E-E600A3FCF45E}" type="presParOf" srcId="{5B4461F8-6328-41D0-8C72-57AF65E249EB}" destId="{24BA45E2-D89D-40AE-8E5E-E5FF911948EA}" srcOrd="1" destOrd="0" presId="urn:microsoft.com/office/officeart/2018/5/layout/IconCircleLabelList"/>
    <dgm:cxn modelId="{B55DA2C0-28CB-42F2-90F7-784AF6D0D899}" type="presParOf" srcId="{5B4461F8-6328-41D0-8C72-57AF65E249EB}" destId="{674533FF-65A6-42D0-9853-96225F9118AF}" srcOrd="2" destOrd="0" presId="urn:microsoft.com/office/officeart/2018/5/layout/IconCircleLabelList"/>
    <dgm:cxn modelId="{EAC1864B-67EE-4949-843F-432BFB63BA7B}" type="presParOf" srcId="{5B4461F8-6328-41D0-8C72-57AF65E249EB}" destId="{28FB1900-512D-4F25-A87D-9598BF4423AE}"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D3E118E-3021-4B61-AC78-E6BD8C58593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D2FA0605-39AB-423D-9E0F-79F245F6D954}">
      <dgm:prSet custT="1"/>
      <dgm:spPr/>
      <dgm:t>
        <a:bodyPr/>
        <a:lstStyle/>
        <a:p>
          <a:r>
            <a:rPr lang="en-GB" sz="1800" b="1"/>
            <a:t>Definition</a:t>
          </a:r>
          <a:r>
            <a:rPr lang="en-GB" sz="1800"/>
            <a:t> – what is a complaint</a:t>
          </a:r>
          <a:r>
            <a:rPr lang="en-GB" sz="500"/>
            <a:t>? </a:t>
          </a:r>
        </a:p>
      </dgm:t>
    </dgm:pt>
    <dgm:pt modelId="{8F4813B2-6170-441D-A0FC-343B70127A1E}" type="parTrans" cxnId="{E3F568F3-6D55-4E0B-8F76-35CF3C33672A}">
      <dgm:prSet/>
      <dgm:spPr/>
      <dgm:t>
        <a:bodyPr/>
        <a:lstStyle/>
        <a:p>
          <a:endParaRPr lang="en-GB"/>
        </a:p>
      </dgm:t>
    </dgm:pt>
    <dgm:pt modelId="{F149984D-32DA-4BF9-8FAC-E388FA3FBDF4}" type="sibTrans" cxnId="{E3F568F3-6D55-4E0B-8F76-35CF3C33672A}">
      <dgm:prSet/>
      <dgm:spPr/>
      <dgm:t>
        <a:bodyPr/>
        <a:lstStyle/>
        <a:p>
          <a:endParaRPr lang="en-GB"/>
        </a:p>
      </dgm:t>
    </dgm:pt>
    <dgm:pt modelId="{DD6FDC65-7B40-4C39-86F8-0B2050DE7CE9}">
      <dgm:prSet custT="1"/>
      <dgm:spPr/>
      <dgm:t>
        <a:bodyPr/>
        <a:lstStyle/>
        <a:p>
          <a:r>
            <a:rPr lang="en-GB" sz="1800" b="1"/>
            <a:t>Exclusions</a:t>
          </a:r>
          <a:r>
            <a:rPr lang="en-GB" sz="1800"/>
            <a:t> – what will not be treated as a complaint </a:t>
          </a:r>
        </a:p>
      </dgm:t>
    </dgm:pt>
    <dgm:pt modelId="{85DF7C91-C5EB-40C9-A3D9-C781E0C13651}" type="parTrans" cxnId="{0EE1C309-DA12-4B7C-BC25-DA10AF633EBC}">
      <dgm:prSet/>
      <dgm:spPr/>
      <dgm:t>
        <a:bodyPr/>
        <a:lstStyle/>
        <a:p>
          <a:endParaRPr lang="en-GB"/>
        </a:p>
      </dgm:t>
    </dgm:pt>
    <dgm:pt modelId="{1B5D4652-257A-4A34-AB7F-1E7F4FFC927B}" type="sibTrans" cxnId="{0EE1C309-DA12-4B7C-BC25-DA10AF633EBC}">
      <dgm:prSet/>
      <dgm:spPr/>
      <dgm:t>
        <a:bodyPr/>
        <a:lstStyle/>
        <a:p>
          <a:endParaRPr lang="en-GB"/>
        </a:p>
      </dgm:t>
    </dgm:pt>
    <dgm:pt modelId="{2D718D59-2479-4C1C-AD37-99CE30147A7A}">
      <dgm:prSet custT="1"/>
      <dgm:spPr/>
      <dgm:t>
        <a:bodyPr/>
        <a:lstStyle/>
        <a:p>
          <a:r>
            <a:rPr lang="en-GB" sz="1800" b="1"/>
            <a:t>Accessibility</a:t>
          </a:r>
          <a:r>
            <a:rPr lang="en-GB" sz="1800"/>
            <a:t> – making it easy to make a complaint- meeting the requirements of the Equality Act 2010 and offering reasonable adjustments where appropriate </a:t>
          </a:r>
        </a:p>
      </dgm:t>
    </dgm:pt>
    <dgm:pt modelId="{B99B9FD1-201B-401B-93C8-300AA44D03DE}" type="parTrans" cxnId="{16DF62DF-E8ED-49BA-90F0-2CB154F636E3}">
      <dgm:prSet/>
      <dgm:spPr/>
      <dgm:t>
        <a:bodyPr/>
        <a:lstStyle/>
        <a:p>
          <a:endParaRPr lang="en-GB"/>
        </a:p>
      </dgm:t>
    </dgm:pt>
    <dgm:pt modelId="{540A9869-E8DB-40C1-A40D-41E2C74D020A}" type="sibTrans" cxnId="{16DF62DF-E8ED-49BA-90F0-2CB154F636E3}">
      <dgm:prSet/>
      <dgm:spPr/>
      <dgm:t>
        <a:bodyPr/>
        <a:lstStyle/>
        <a:p>
          <a:endParaRPr lang="en-GB"/>
        </a:p>
      </dgm:t>
    </dgm:pt>
    <dgm:pt modelId="{1F39FEE8-F0E2-4EAA-8888-E86E38E088C7}" type="pres">
      <dgm:prSet presAssocID="{5D3E118E-3021-4B61-AC78-E6BD8C58593A}" presName="linear" presStyleCnt="0">
        <dgm:presLayoutVars>
          <dgm:animLvl val="lvl"/>
          <dgm:resizeHandles val="exact"/>
        </dgm:presLayoutVars>
      </dgm:prSet>
      <dgm:spPr/>
    </dgm:pt>
    <dgm:pt modelId="{EE534D4A-E3FD-4C88-BD62-2E6BBDDDB84A}" type="pres">
      <dgm:prSet presAssocID="{D2FA0605-39AB-423D-9E0F-79F245F6D954}" presName="parentText" presStyleLbl="node1" presStyleIdx="0" presStyleCnt="3">
        <dgm:presLayoutVars>
          <dgm:chMax val="0"/>
          <dgm:bulletEnabled val="1"/>
        </dgm:presLayoutVars>
      </dgm:prSet>
      <dgm:spPr/>
    </dgm:pt>
    <dgm:pt modelId="{AC9AAA5A-F414-4D96-AD6A-1D67B77FF7B9}" type="pres">
      <dgm:prSet presAssocID="{F149984D-32DA-4BF9-8FAC-E388FA3FBDF4}" presName="spacer" presStyleCnt="0"/>
      <dgm:spPr/>
    </dgm:pt>
    <dgm:pt modelId="{17188FEA-1E6E-4957-A998-03352759F8D3}" type="pres">
      <dgm:prSet presAssocID="{DD6FDC65-7B40-4C39-86F8-0B2050DE7CE9}" presName="parentText" presStyleLbl="node1" presStyleIdx="1" presStyleCnt="3">
        <dgm:presLayoutVars>
          <dgm:chMax val="0"/>
          <dgm:bulletEnabled val="1"/>
        </dgm:presLayoutVars>
      </dgm:prSet>
      <dgm:spPr/>
    </dgm:pt>
    <dgm:pt modelId="{4FBCBE7C-1EC3-4D3F-9882-AA3B063C6822}" type="pres">
      <dgm:prSet presAssocID="{1B5D4652-257A-4A34-AB7F-1E7F4FFC927B}" presName="spacer" presStyleCnt="0"/>
      <dgm:spPr/>
    </dgm:pt>
    <dgm:pt modelId="{55DD7008-02BA-4EFD-AD93-DE0AEFF207B8}" type="pres">
      <dgm:prSet presAssocID="{2D718D59-2479-4C1C-AD37-99CE30147A7A}" presName="parentText" presStyleLbl="node1" presStyleIdx="2" presStyleCnt="3">
        <dgm:presLayoutVars>
          <dgm:chMax val="0"/>
          <dgm:bulletEnabled val="1"/>
        </dgm:presLayoutVars>
      </dgm:prSet>
      <dgm:spPr/>
    </dgm:pt>
  </dgm:ptLst>
  <dgm:cxnLst>
    <dgm:cxn modelId="{0EE1C309-DA12-4B7C-BC25-DA10AF633EBC}" srcId="{5D3E118E-3021-4B61-AC78-E6BD8C58593A}" destId="{DD6FDC65-7B40-4C39-86F8-0B2050DE7CE9}" srcOrd="1" destOrd="0" parTransId="{85DF7C91-C5EB-40C9-A3D9-C781E0C13651}" sibTransId="{1B5D4652-257A-4A34-AB7F-1E7F4FFC927B}"/>
    <dgm:cxn modelId="{E7C2D72D-821C-4C49-B7C8-24D06D4B5E0C}" type="presOf" srcId="{2D718D59-2479-4C1C-AD37-99CE30147A7A}" destId="{55DD7008-02BA-4EFD-AD93-DE0AEFF207B8}" srcOrd="0" destOrd="0" presId="urn:microsoft.com/office/officeart/2005/8/layout/vList2"/>
    <dgm:cxn modelId="{E62ABB51-ABD0-4480-A470-5453EF5F078C}" type="presOf" srcId="{D2FA0605-39AB-423D-9E0F-79F245F6D954}" destId="{EE534D4A-E3FD-4C88-BD62-2E6BBDDDB84A}" srcOrd="0" destOrd="0" presId="urn:microsoft.com/office/officeart/2005/8/layout/vList2"/>
    <dgm:cxn modelId="{F2127E83-0E0E-4525-B577-4EC312743AF1}" type="presOf" srcId="{5D3E118E-3021-4B61-AC78-E6BD8C58593A}" destId="{1F39FEE8-F0E2-4EAA-8888-E86E38E088C7}" srcOrd="0" destOrd="0" presId="urn:microsoft.com/office/officeart/2005/8/layout/vList2"/>
    <dgm:cxn modelId="{0E1651B4-0DE2-49B8-8A25-E6F9E9153C1C}" type="presOf" srcId="{DD6FDC65-7B40-4C39-86F8-0B2050DE7CE9}" destId="{17188FEA-1E6E-4957-A998-03352759F8D3}" srcOrd="0" destOrd="0" presId="urn:microsoft.com/office/officeart/2005/8/layout/vList2"/>
    <dgm:cxn modelId="{16DF62DF-E8ED-49BA-90F0-2CB154F636E3}" srcId="{5D3E118E-3021-4B61-AC78-E6BD8C58593A}" destId="{2D718D59-2479-4C1C-AD37-99CE30147A7A}" srcOrd="2" destOrd="0" parTransId="{B99B9FD1-201B-401B-93C8-300AA44D03DE}" sibTransId="{540A9869-E8DB-40C1-A40D-41E2C74D020A}"/>
    <dgm:cxn modelId="{E3F568F3-6D55-4E0B-8F76-35CF3C33672A}" srcId="{5D3E118E-3021-4B61-AC78-E6BD8C58593A}" destId="{D2FA0605-39AB-423D-9E0F-79F245F6D954}" srcOrd="0" destOrd="0" parTransId="{8F4813B2-6170-441D-A0FC-343B70127A1E}" sibTransId="{F149984D-32DA-4BF9-8FAC-E388FA3FBDF4}"/>
    <dgm:cxn modelId="{267EE86E-E0AA-4F19-86D8-2DE9548516F8}" type="presParOf" srcId="{1F39FEE8-F0E2-4EAA-8888-E86E38E088C7}" destId="{EE534D4A-E3FD-4C88-BD62-2E6BBDDDB84A}" srcOrd="0" destOrd="0" presId="urn:microsoft.com/office/officeart/2005/8/layout/vList2"/>
    <dgm:cxn modelId="{EFD96DF1-6EB4-496F-A49E-CC487E58AA8D}" type="presParOf" srcId="{1F39FEE8-F0E2-4EAA-8888-E86E38E088C7}" destId="{AC9AAA5A-F414-4D96-AD6A-1D67B77FF7B9}" srcOrd="1" destOrd="0" presId="urn:microsoft.com/office/officeart/2005/8/layout/vList2"/>
    <dgm:cxn modelId="{BBB7929B-3AAA-4A17-A59D-B55D55685E5E}" type="presParOf" srcId="{1F39FEE8-F0E2-4EAA-8888-E86E38E088C7}" destId="{17188FEA-1E6E-4957-A998-03352759F8D3}" srcOrd="2" destOrd="0" presId="urn:microsoft.com/office/officeart/2005/8/layout/vList2"/>
    <dgm:cxn modelId="{55C91222-01D3-4D46-8572-3AD9B5FB2852}" type="presParOf" srcId="{1F39FEE8-F0E2-4EAA-8888-E86E38E088C7}" destId="{4FBCBE7C-1EC3-4D3F-9882-AA3B063C6822}" srcOrd="3" destOrd="0" presId="urn:microsoft.com/office/officeart/2005/8/layout/vList2"/>
    <dgm:cxn modelId="{EBFB346A-C272-4C8A-BA21-659EC4C031D8}" type="presParOf" srcId="{1F39FEE8-F0E2-4EAA-8888-E86E38E088C7}" destId="{55DD7008-02BA-4EFD-AD93-DE0AEFF207B8}"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42CBD90-9D27-42AD-811F-57DA03221C8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F36F6F4B-264E-42C4-A49B-27789B4C9227}">
      <dgm:prSet/>
      <dgm:spPr/>
      <dgm:t>
        <a:bodyPr/>
        <a:lstStyle/>
        <a:p>
          <a:r>
            <a:rPr lang="en-GB" b="1"/>
            <a:t>Staff</a:t>
          </a:r>
          <a:r>
            <a:rPr lang="en-GB"/>
            <a:t> – landlords should have a designated person or team to respond to complaints </a:t>
          </a:r>
        </a:p>
      </dgm:t>
    </dgm:pt>
    <dgm:pt modelId="{9EF5CF16-BBA7-45A3-AABC-5995A29CBCCC}" type="parTrans" cxnId="{F93C9B90-9F2A-4C22-B29B-E484FCC4DB26}">
      <dgm:prSet/>
      <dgm:spPr/>
      <dgm:t>
        <a:bodyPr/>
        <a:lstStyle/>
        <a:p>
          <a:endParaRPr lang="en-GB"/>
        </a:p>
      </dgm:t>
    </dgm:pt>
    <dgm:pt modelId="{42E6A62F-9423-46C9-8064-BAFDCDF2BB18}" type="sibTrans" cxnId="{F93C9B90-9F2A-4C22-B29B-E484FCC4DB26}">
      <dgm:prSet/>
      <dgm:spPr/>
      <dgm:t>
        <a:bodyPr/>
        <a:lstStyle/>
        <a:p>
          <a:endParaRPr lang="en-GB"/>
        </a:p>
      </dgm:t>
    </dgm:pt>
    <dgm:pt modelId="{DD56300E-3D46-409F-9692-3F509AB4DF11}">
      <dgm:prSet/>
      <dgm:spPr/>
      <dgm:t>
        <a:bodyPr/>
        <a:lstStyle/>
        <a:p>
          <a:r>
            <a:rPr lang="en-GB" b="1"/>
            <a:t>Process</a:t>
          </a:r>
          <a:r>
            <a:rPr lang="en-GB"/>
            <a:t> – sets out a clear 2 stage complaints process </a:t>
          </a:r>
        </a:p>
      </dgm:t>
    </dgm:pt>
    <dgm:pt modelId="{0C3EF011-72B3-4457-BD52-AB54F38BAD25}" type="parTrans" cxnId="{5FF19BAF-A852-4076-A97E-C531B16D080D}">
      <dgm:prSet/>
      <dgm:spPr/>
      <dgm:t>
        <a:bodyPr/>
        <a:lstStyle/>
        <a:p>
          <a:endParaRPr lang="en-GB"/>
        </a:p>
      </dgm:t>
    </dgm:pt>
    <dgm:pt modelId="{CA0D9E2B-FA9E-43F0-9BD7-967045641676}" type="sibTrans" cxnId="{5FF19BAF-A852-4076-A97E-C531B16D080D}">
      <dgm:prSet/>
      <dgm:spPr/>
      <dgm:t>
        <a:bodyPr/>
        <a:lstStyle/>
        <a:p>
          <a:endParaRPr lang="en-GB"/>
        </a:p>
      </dgm:t>
    </dgm:pt>
    <dgm:pt modelId="{D32093B3-B760-4608-A72F-D72174EB35F8}">
      <dgm:prSet/>
      <dgm:spPr/>
      <dgm:t>
        <a:bodyPr/>
        <a:lstStyle/>
        <a:p>
          <a:r>
            <a:rPr lang="en-GB" b="1"/>
            <a:t>Stages</a:t>
          </a:r>
          <a:r>
            <a:rPr lang="en-GB"/>
            <a:t> – sets out the timescales to provide a response at both stages including the use of extensions </a:t>
          </a:r>
        </a:p>
      </dgm:t>
    </dgm:pt>
    <dgm:pt modelId="{3D272E56-DCE5-4BA3-B35E-0871F79A9091}" type="parTrans" cxnId="{AA4EB5F1-2BC0-441B-995F-FC6EEFF8FA07}">
      <dgm:prSet/>
      <dgm:spPr/>
      <dgm:t>
        <a:bodyPr/>
        <a:lstStyle/>
        <a:p>
          <a:endParaRPr lang="en-GB"/>
        </a:p>
      </dgm:t>
    </dgm:pt>
    <dgm:pt modelId="{E4AFE36B-7489-44E2-9943-ECD8D710E6C6}" type="sibTrans" cxnId="{AA4EB5F1-2BC0-441B-995F-FC6EEFF8FA07}">
      <dgm:prSet/>
      <dgm:spPr/>
      <dgm:t>
        <a:bodyPr/>
        <a:lstStyle/>
        <a:p>
          <a:endParaRPr lang="en-GB"/>
        </a:p>
      </dgm:t>
    </dgm:pt>
    <dgm:pt modelId="{B947526A-6DA4-461C-A90E-70FF046F1AAC}" type="pres">
      <dgm:prSet presAssocID="{942CBD90-9D27-42AD-811F-57DA03221C86}" presName="linear" presStyleCnt="0">
        <dgm:presLayoutVars>
          <dgm:animLvl val="lvl"/>
          <dgm:resizeHandles val="exact"/>
        </dgm:presLayoutVars>
      </dgm:prSet>
      <dgm:spPr/>
    </dgm:pt>
    <dgm:pt modelId="{52A40447-BE77-43DD-88E3-FAAD089AD080}" type="pres">
      <dgm:prSet presAssocID="{F36F6F4B-264E-42C4-A49B-27789B4C9227}" presName="parentText" presStyleLbl="node1" presStyleIdx="0" presStyleCnt="3">
        <dgm:presLayoutVars>
          <dgm:chMax val="0"/>
          <dgm:bulletEnabled val="1"/>
        </dgm:presLayoutVars>
      </dgm:prSet>
      <dgm:spPr/>
    </dgm:pt>
    <dgm:pt modelId="{8BBE32BD-7C5D-4DBE-BC73-F04501890B8A}" type="pres">
      <dgm:prSet presAssocID="{42E6A62F-9423-46C9-8064-BAFDCDF2BB18}" presName="spacer" presStyleCnt="0"/>
      <dgm:spPr/>
    </dgm:pt>
    <dgm:pt modelId="{7872E359-F8F7-498C-9830-04EA75D5A547}" type="pres">
      <dgm:prSet presAssocID="{DD56300E-3D46-409F-9692-3F509AB4DF11}" presName="parentText" presStyleLbl="node1" presStyleIdx="1" presStyleCnt="3">
        <dgm:presLayoutVars>
          <dgm:chMax val="0"/>
          <dgm:bulletEnabled val="1"/>
        </dgm:presLayoutVars>
      </dgm:prSet>
      <dgm:spPr/>
    </dgm:pt>
    <dgm:pt modelId="{A716FE8F-047B-46FD-9AAE-F6123B211CC0}" type="pres">
      <dgm:prSet presAssocID="{CA0D9E2B-FA9E-43F0-9BD7-967045641676}" presName="spacer" presStyleCnt="0"/>
      <dgm:spPr/>
    </dgm:pt>
    <dgm:pt modelId="{A78939D9-FF7A-42E4-B54B-2EECC96C1154}" type="pres">
      <dgm:prSet presAssocID="{D32093B3-B760-4608-A72F-D72174EB35F8}" presName="parentText" presStyleLbl="node1" presStyleIdx="2" presStyleCnt="3">
        <dgm:presLayoutVars>
          <dgm:chMax val="0"/>
          <dgm:bulletEnabled val="1"/>
        </dgm:presLayoutVars>
      </dgm:prSet>
      <dgm:spPr/>
    </dgm:pt>
  </dgm:ptLst>
  <dgm:cxnLst>
    <dgm:cxn modelId="{CE3AB011-2CC6-4C59-8F6F-FA09B9956E2E}" type="presOf" srcId="{D32093B3-B760-4608-A72F-D72174EB35F8}" destId="{A78939D9-FF7A-42E4-B54B-2EECC96C1154}" srcOrd="0" destOrd="0" presId="urn:microsoft.com/office/officeart/2005/8/layout/vList2"/>
    <dgm:cxn modelId="{8246404C-CD88-4786-B7AA-B27C75E40964}" type="presOf" srcId="{F36F6F4B-264E-42C4-A49B-27789B4C9227}" destId="{52A40447-BE77-43DD-88E3-FAAD089AD080}" srcOrd="0" destOrd="0" presId="urn:microsoft.com/office/officeart/2005/8/layout/vList2"/>
    <dgm:cxn modelId="{DCE0D780-00E9-4DDE-988C-BFA03DE0C66F}" type="presOf" srcId="{DD56300E-3D46-409F-9692-3F509AB4DF11}" destId="{7872E359-F8F7-498C-9830-04EA75D5A547}" srcOrd="0" destOrd="0" presId="urn:microsoft.com/office/officeart/2005/8/layout/vList2"/>
    <dgm:cxn modelId="{F93C9B90-9F2A-4C22-B29B-E484FCC4DB26}" srcId="{942CBD90-9D27-42AD-811F-57DA03221C86}" destId="{F36F6F4B-264E-42C4-A49B-27789B4C9227}" srcOrd="0" destOrd="0" parTransId="{9EF5CF16-BBA7-45A3-AABC-5995A29CBCCC}" sibTransId="{42E6A62F-9423-46C9-8064-BAFDCDF2BB18}"/>
    <dgm:cxn modelId="{5FF19BAF-A852-4076-A97E-C531B16D080D}" srcId="{942CBD90-9D27-42AD-811F-57DA03221C86}" destId="{DD56300E-3D46-409F-9692-3F509AB4DF11}" srcOrd="1" destOrd="0" parTransId="{0C3EF011-72B3-4457-BD52-AB54F38BAD25}" sibTransId="{CA0D9E2B-FA9E-43F0-9BD7-967045641676}"/>
    <dgm:cxn modelId="{F02651C8-51F0-4CAC-839C-F7FAC0D90FD9}" type="presOf" srcId="{942CBD90-9D27-42AD-811F-57DA03221C86}" destId="{B947526A-6DA4-461C-A90E-70FF046F1AAC}" srcOrd="0" destOrd="0" presId="urn:microsoft.com/office/officeart/2005/8/layout/vList2"/>
    <dgm:cxn modelId="{AA4EB5F1-2BC0-441B-995F-FC6EEFF8FA07}" srcId="{942CBD90-9D27-42AD-811F-57DA03221C86}" destId="{D32093B3-B760-4608-A72F-D72174EB35F8}" srcOrd="2" destOrd="0" parTransId="{3D272E56-DCE5-4BA3-B35E-0871F79A9091}" sibTransId="{E4AFE36B-7489-44E2-9943-ECD8D710E6C6}"/>
    <dgm:cxn modelId="{7504CAEE-DA59-4B9A-94F8-A8389C82326B}" type="presParOf" srcId="{B947526A-6DA4-461C-A90E-70FF046F1AAC}" destId="{52A40447-BE77-43DD-88E3-FAAD089AD080}" srcOrd="0" destOrd="0" presId="urn:microsoft.com/office/officeart/2005/8/layout/vList2"/>
    <dgm:cxn modelId="{134DE2BA-BA70-4183-AC56-C2F02C9A55B2}" type="presParOf" srcId="{B947526A-6DA4-461C-A90E-70FF046F1AAC}" destId="{8BBE32BD-7C5D-4DBE-BC73-F04501890B8A}" srcOrd="1" destOrd="0" presId="urn:microsoft.com/office/officeart/2005/8/layout/vList2"/>
    <dgm:cxn modelId="{73E55A21-6E62-437C-B4C1-307E11E89104}" type="presParOf" srcId="{B947526A-6DA4-461C-A90E-70FF046F1AAC}" destId="{7872E359-F8F7-498C-9830-04EA75D5A547}" srcOrd="2" destOrd="0" presId="urn:microsoft.com/office/officeart/2005/8/layout/vList2"/>
    <dgm:cxn modelId="{C5BA277A-DE63-4563-AB9F-40D54AEA7909}" type="presParOf" srcId="{B947526A-6DA4-461C-A90E-70FF046F1AAC}" destId="{A716FE8F-047B-46FD-9AAE-F6123B211CC0}" srcOrd="3" destOrd="0" presId="urn:microsoft.com/office/officeart/2005/8/layout/vList2"/>
    <dgm:cxn modelId="{97C39D0F-2455-4A3D-B1A1-AEDE937EEAF6}" type="presParOf" srcId="{B947526A-6DA4-461C-A90E-70FF046F1AAC}" destId="{A78939D9-FF7A-42E4-B54B-2EECC96C1154}" srcOrd="4"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3AB918-DC78-4E5D-A3A9-D4ADA059B83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FFD76EEB-7C51-4C54-88B7-D52872D9D650}">
      <dgm:prSet custT="1"/>
      <dgm:spPr/>
      <dgm:t>
        <a:bodyPr/>
        <a:lstStyle/>
        <a:p>
          <a:r>
            <a:rPr lang="en-GB" sz="1800" b="1"/>
            <a:t>Putting things right</a:t>
          </a:r>
          <a:r>
            <a:rPr lang="en-GB" sz="1800"/>
            <a:t> – considering the impact on the resident and setting out what will be done to put things right </a:t>
          </a:r>
        </a:p>
      </dgm:t>
    </dgm:pt>
    <dgm:pt modelId="{6EB7D839-4499-4367-9B50-2C2D32926B90}" type="parTrans" cxnId="{87639E24-5810-487D-B3F6-FBE56CED7176}">
      <dgm:prSet/>
      <dgm:spPr/>
      <dgm:t>
        <a:bodyPr/>
        <a:lstStyle/>
        <a:p>
          <a:endParaRPr lang="en-GB"/>
        </a:p>
      </dgm:t>
    </dgm:pt>
    <dgm:pt modelId="{DAF3D044-5770-4371-AE99-E7051306E3B0}" type="sibTrans" cxnId="{87639E24-5810-487D-B3F6-FBE56CED7176}">
      <dgm:prSet/>
      <dgm:spPr/>
      <dgm:t>
        <a:bodyPr/>
        <a:lstStyle/>
        <a:p>
          <a:endParaRPr lang="en-GB"/>
        </a:p>
      </dgm:t>
    </dgm:pt>
    <dgm:pt modelId="{579EF883-D3DD-4E77-B47D-184B0E8ED80B}">
      <dgm:prSet custT="1"/>
      <dgm:spPr/>
      <dgm:t>
        <a:bodyPr/>
        <a:lstStyle/>
        <a:p>
          <a:r>
            <a:rPr lang="en-GB" sz="1800" b="1"/>
            <a:t>Self-assessment</a:t>
          </a:r>
          <a:r>
            <a:rPr lang="en-GB" sz="1800"/>
            <a:t> – landlords must complete an annual self-assessment of their compliance against the Code </a:t>
          </a:r>
        </a:p>
      </dgm:t>
    </dgm:pt>
    <dgm:pt modelId="{6E287C56-5968-4684-BB1E-B6804D0AF758}" type="parTrans" cxnId="{DC93C2D5-6DC0-4858-9E65-273A9535FADE}">
      <dgm:prSet/>
      <dgm:spPr/>
      <dgm:t>
        <a:bodyPr/>
        <a:lstStyle/>
        <a:p>
          <a:endParaRPr lang="en-GB"/>
        </a:p>
      </dgm:t>
    </dgm:pt>
    <dgm:pt modelId="{56FB51CE-57BE-426A-B6B8-B6BD26ED8B95}" type="sibTrans" cxnId="{DC93C2D5-6DC0-4858-9E65-273A9535FADE}">
      <dgm:prSet/>
      <dgm:spPr/>
      <dgm:t>
        <a:bodyPr/>
        <a:lstStyle/>
        <a:p>
          <a:endParaRPr lang="en-GB"/>
        </a:p>
      </dgm:t>
    </dgm:pt>
    <dgm:pt modelId="{C8F29E61-84FB-493E-B93C-C41F50EB09C5}">
      <dgm:prSet custT="1"/>
      <dgm:spPr/>
      <dgm:t>
        <a:bodyPr/>
        <a:lstStyle/>
        <a:p>
          <a:r>
            <a:rPr lang="en-GB" sz="1800" b="1"/>
            <a:t>Scrutiny</a:t>
          </a:r>
          <a:r>
            <a:rPr lang="en-GB" sz="1800"/>
            <a:t> – appointing a Member Responsible for Complaints to have responsibility and accountability for complaints</a:t>
          </a:r>
        </a:p>
      </dgm:t>
    </dgm:pt>
    <dgm:pt modelId="{58ED7FC4-5797-436C-BF2B-260A5F63AD99}" type="parTrans" cxnId="{6A42E0D7-54BC-4806-8F49-1EA2F16D1E7F}">
      <dgm:prSet/>
      <dgm:spPr/>
      <dgm:t>
        <a:bodyPr/>
        <a:lstStyle/>
        <a:p>
          <a:endParaRPr lang="en-GB"/>
        </a:p>
      </dgm:t>
    </dgm:pt>
    <dgm:pt modelId="{E2638455-688A-47D5-B58B-C7CCC95BFBCF}" type="sibTrans" cxnId="{6A42E0D7-54BC-4806-8F49-1EA2F16D1E7F}">
      <dgm:prSet/>
      <dgm:spPr/>
      <dgm:t>
        <a:bodyPr/>
        <a:lstStyle/>
        <a:p>
          <a:endParaRPr lang="en-GB"/>
        </a:p>
      </dgm:t>
    </dgm:pt>
    <dgm:pt modelId="{5EC2AC96-55CE-440F-87BF-08B9BB3F6889}" type="pres">
      <dgm:prSet presAssocID="{D53AB918-DC78-4E5D-A3A9-D4ADA059B835}" presName="linear" presStyleCnt="0">
        <dgm:presLayoutVars>
          <dgm:animLvl val="lvl"/>
          <dgm:resizeHandles val="exact"/>
        </dgm:presLayoutVars>
      </dgm:prSet>
      <dgm:spPr/>
    </dgm:pt>
    <dgm:pt modelId="{CA763745-75B7-44FE-BCE3-62F43B06EE11}" type="pres">
      <dgm:prSet presAssocID="{FFD76EEB-7C51-4C54-88B7-D52872D9D650}" presName="parentText" presStyleLbl="node1" presStyleIdx="0" presStyleCnt="3">
        <dgm:presLayoutVars>
          <dgm:chMax val="0"/>
          <dgm:bulletEnabled val="1"/>
        </dgm:presLayoutVars>
      </dgm:prSet>
      <dgm:spPr/>
    </dgm:pt>
    <dgm:pt modelId="{FDA807A9-FF5A-48D2-AF5A-C3E721E1BF18}" type="pres">
      <dgm:prSet presAssocID="{DAF3D044-5770-4371-AE99-E7051306E3B0}" presName="spacer" presStyleCnt="0"/>
      <dgm:spPr/>
    </dgm:pt>
    <dgm:pt modelId="{A05272F6-A767-4E79-B388-FE57A706F427}" type="pres">
      <dgm:prSet presAssocID="{579EF883-D3DD-4E77-B47D-184B0E8ED80B}" presName="parentText" presStyleLbl="node1" presStyleIdx="1" presStyleCnt="3">
        <dgm:presLayoutVars>
          <dgm:chMax val="0"/>
          <dgm:bulletEnabled val="1"/>
        </dgm:presLayoutVars>
      </dgm:prSet>
      <dgm:spPr/>
    </dgm:pt>
    <dgm:pt modelId="{3747C31D-D851-4661-9838-BBF76CF703C8}" type="pres">
      <dgm:prSet presAssocID="{56FB51CE-57BE-426A-B6B8-B6BD26ED8B95}" presName="spacer" presStyleCnt="0"/>
      <dgm:spPr/>
    </dgm:pt>
    <dgm:pt modelId="{EDE1FFC3-CE2A-4A51-9472-2C713D37EE3E}" type="pres">
      <dgm:prSet presAssocID="{C8F29E61-84FB-493E-B93C-C41F50EB09C5}" presName="parentText" presStyleLbl="node1" presStyleIdx="2" presStyleCnt="3" custLinFactNeighborY="40155">
        <dgm:presLayoutVars>
          <dgm:chMax val="0"/>
          <dgm:bulletEnabled val="1"/>
        </dgm:presLayoutVars>
      </dgm:prSet>
      <dgm:spPr/>
    </dgm:pt>
  </dgm:ptLst>
  <dgm:cxnLst>
    <dgm:cxn modelId="{87639E24-5810-487D-B3F6-FBE56CED7176}" srcId="{D53AB918-DC78-4E5D-A3A9-D4ADA059B835}" destId="{FFD76EEB-7C51-4C54-88B7-D52872D9D650}" srcOrd="0" destOrd="0" parTransId="{6EB7D839-4499-4367-9B50-2C2D32926B90}" sibTransId="{DAF3D044-5770-4371-AE99-E7051306E3B0}"/>
    <dgm:cxn modelId="{3CC7576D-3079-42FC-9A6F-493237F3EBD8}" type="presOf" srcId="{D53AB918-DC78-4E5D-A3A9-D4ADA059B835}" destId="{5EC2AC96-55CE-440F-87BF-08B9BB3F6889}" srcOrd="0" destOrd="0" presId="urn:microsoft.com/office/officeart/2005/8/layout/vList2"/>
    <dgm:cxn modelId="{644C7F50-C90E-40AC-AA54-6324E3C40AC9}" type="presOf" srcId="{579EF883-D3DD-4E77-B47D-184B0E8ED80B}" destId="{A05272F6-A767-4E79-B388-FE57A706F427}" srcOrd="0" destOrd="0" presId="urn:microsoft.com/office/officeart/2005/8/layout/vList2"/>
    <dgm:cxn modelId="{3059D451-84B2-4921-8410-86C4C54C7112}" type="presOf" srcId="{FFD76EEB-7C51-4C54-88B7-D52872D9D650}" destId="{CA763745-75B7-44FE-BCE3-62F43B06EE11}" srcOrd="0" destOrd="0" presId="urn:microsoft.com/office/officeart/2005/8/layout/vList2"/>
    <dgm:cxn modelId="{DC93C2D5-6DC0-4858-9E65-273A9535FADE}" srcId="{D53AB918-DC78-4E5D-A3A9-D4ADA059B835}" destId="{579EF883-D3DD-4E77-B47D-184B0E8ED80B}" srcOrd="1" destOrd="0" parTransId="{6E287C56-5968-4684-BB1E-B6804D0AF758}" sibTransId="{56FB51CE-57BE-426A-B6B8-B6BD26ED8B95}"/>
    <dgm:cxn modelId="{6A42E0D7-54BC-4806-8F49-1EA2F16D1E7F}" srcId="{D53AB918-DC78-4E5D-A3A9-D4ADA059B835}" destId="{C8F29E61-84FB-493E-B93C-C41F50EB09C5}" srcOrd="2" destOrd="0" parTransId="{58ED7FC4-5797-436C-BF2B-260A5F63AD99}" sibTransId="{E2638455-688A-47D5-B58B-C7CCC95BFBCF}"/>
    <dgm:cxn modelId="{100169E6-1105-4D85-8355-D9512A67F043}" type="presOf" srcId="{C8F29E61-84FB-493E-B93C-C41F50EB09C5}" destId="{EDE1FFC3-CE2A-4A51-9472-2C713D37EE3E}" srcOrd="0" destOrd="0" presId="urn:microsoft.com/office/officeart/2005/8/layout/vList2"/>
    <dgm:cxn modelId="{B3E9A402-6A0D-4D3B-96B0-274E6D9E4070}" type="presParOf" srcId="{5EC2AC96-55CE-440F-87BF-08B9BB3F6889}" destId="{CA763745-75B7-44FE-BCE3-62F43B06EE11}" srcOrd="0" destOrd="0" presId="urn:microsoft.com/office/officeart/2005/8/layout/vList2"/>
    <dgm:cxn modelId="{DFE19C99-E24B-4039-B2D3-74A115C7A6EF}" type="presParOf" srcId="{5EC2AC96-55CE-440F-87BF-08B9BB3F6889}" destId="{FDA807A9-FF5A-48D2-AF5A-C3E721E1BF18}" srcOrd="1" destOrd="0" presId="urn:microsoft.com/office/officeart/2005/8/layout/vList2"/>
    <dgm:cxn modelId="{48D9AE9D-F67F-40DA-A610-FD87D5017073}" type="presParOf" srcId="{5EC2AC96-55CE-440F-87BF-08B9BB3F6889}" destId="{A05272F6-A767-4E79-B388-FE57A706F427}" srcOrd="2" destOrd="0" presId="urn:microsoft.com/office/officeart/2005/8/layout/vList2"/>
    <dgm:cxn modelId="{0D661B6C-7149-49D1-9FAD-A667EC26E44C}" type="presParOf" srcId="{5EC2AC96-55CE-440F-87BF-08B9BB3F6889}" destId="{3747C31D-D851-4661-9838-BBF76CF703C8}" srcOrd="3" destOrd="0" presId="urn:microsoft.com/office/officeart/2005/8/layout/vList2"/>
    <dgm:cxn modelId="{7C58FD60-2617-4A65-B692-0FCFEAA7AA38}" type="presParOf" srcId="{5EC2AC96-55CE-440F-87BF-08B9BB3F6889}" destId="{EDE1FFC3-CE2A-4A51-9472-2C713D37EE3E}" srcOrd="4"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4EB431-F03E-41B1-AC90-FE661BA0222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469E2DE5-B0A8-4CB5-808F-8C77C60D2B0E}">
      <dgm:prSet/>
      <dgm:spPr>
        <a:solidFill>
          <a:srgbClr val="FFFF99"/>
        </a:solidFill>
      </dgm:spPr>
      <dgm:t>
        <a:bodyPr/>
        <a:lstStyle/>
        <a:p>
          <a:r>
            <a:rPr lang="en-GB" b="1">
              <a:solidFill>
                <a:srgbClr val="1F497D"/>
              </a:solidFill>
            </a:rPr>
            <a:t>More importantly  - we think that engaging tenants is important! </a:t>
          </a:r>
          <a:endParaRPr lang="en-US" b="1">
            <a:solidFill>
              <a:srgbClr val="1F497D"/>
            </a:solidFill>
          </a:endParaRPr>
        </a:p>
      </dgm:t>
    </dgm:pt>
    <dgm:pt modelId="{685D7E37-5383-4C4F-A1D4-9B436999E661}" type="parTrans" cxnId="{05CB6DB6-C1F2-47A0-A54D-A1BBF152DFCE}">
      <dgm:prSet/>
      <dgm:spPr/>
      <dgm:t>
        <a:bodyPr/>
        <a:lstStyle/>
        <a:p>
          <a:endParaRPr lang="en-US"/>
        </a:p>
      </dgm:t>
    </dgm:pt>
    <dgm:pt modelId="{01207A27-F7B1-423B-85C9-10BBA1C0F50B}" type="sibTrans" cxnId="{05CB6DB6-C1F2-47A0-A54D-A1BBF152DFCE}">
      <dgm:prSet/>
      <dgm:spPr/>
      <dgm:t>
        <a:bodyPr/>
        <a:lstStyle/>
        <a:p>
          <a:endParaRPr lang="en-US"/>
        </a:p>
      </dgm:t>
    </dgm:pt>
    <dgm:pt modelId="{AE36C10D-12C9-4717-80FB-A44113E70EEC}">
      <dgm:prSet/>
      <dgm:spPr>
        <a:solidFill>
          <a:schemeClr val="accent3">
            <a:lumMod val="75000"/>
          </a:schemeClr>
        </a:solidFill>
      </dgm:spPr>
      <dgm:t>
        <a:bodyPr/>
        <a:lstStyle/>
        <a:p>
          <a:r>
            <a:rPr lang="en-GB" b="1"/>
            <a:t>It makes sense </a:t>
          </a:r>
          <a:endParaRPr lang="en-US" b="1"/>
        </a:p>
      </dgm:t>
    </dgm:pt>
    <dgm:pt modelId="{87078899-6E1D-43DB-A456-FE5D10BF5F4C}" type="parTrans" cxnId="{C3A442E3-65F6-4319-9486-6D8FEDAC81EB}">
      <dgm:prSet/>
      <dgm:spPr/>
      <dgm:t>
        <a:bodyPr/>
        <a:lstStyle/>
        <a:p>
          <a:endParaRPr lang="en-US"/>
        </a:p>
      </dgm:t>
    </dgm:pt>
    <dgm:pt modelId="{184AC514-85D0-41A3-B38E-12CCBA39F039}" type="sibTrans" cxnId="{C3A442E3-65F6-4319-9486-6D8FEDAC81EB}">
      <dgm:prSet/>
      <dgm:spPr/>
      <dgm:t>
        <a:bodyPr/>
        <a:lstStyle/>
        <a:p>
          <a:endParaRPr lang="en-US"/>
        </a:p>
      </dgm:t>
    </dgm:pt>
    <dgm:pt modelId="{D1262142-039D-4AA0-804B-8ACFC1C4EF88}">
      <dgm:prSet/>
      <dgm:spPr>
        <a:solidFill>
          <a:srgbClr val="FFFF99"/>
        </a:solidFill>
      </dgm:spPr>
      <dgm:t>
        <a:bodyPr/>
        <a:lstStyle/>
        <a:p>
          <a:r>
            <a:rPr lang="en-GB" b="1">
              <a:solidFill>
                <a:srgbClr val="1F497D"/>
              </a:solidFill>
            </a:rPr>
            <a:t>Why wouldn’t we?</a:t>
          </a:r>
          <a:endParaRPr lang="en-US" b="1">
            <a:solidFill>
              <a:srgbClr val="1F497D"/>
            </a:solidFill>
          </a:endParaRPr>
        </a:p>
      </dgm:t>
    </dgm:pt>
    <dgm:pt modelId="{04188C93-48DB-41D2-A000-61BE91F3DABD}" type="parTrans" cxnId="{ACA6E5A7-BFDE-496E-90CA-B4586E8974F9}">
      <dgm:prSet/>
      <dgm:spPr/>
      <dgm:t>
        <a:bodyPr/>
        <a:lstStyle/>
        <a:p>
          <a:endParaRPr lang="en-US"/>
        </a:p>
      </dgm:t>
    </dgm:pt>
    <dgm:pt modelId="{E25B8480-F5E7-4273-B43A-20ED93A0983D}" type="sibTrans" cxnId="{ACA6E5A7-BFDE-496E-90CA-B4586E8974F9}">
      <dgm:prSet/>
      <dgm:spPr/>
      <dgm:t>
        <a:bodyPr/>
        <a:lstStyle/>
        <a:p>
          <a:endParaRPr lang="en-US"/>
        </a:p>
      </dgm:t>
    </dgm:pt>
    <dgm:pt modelId="{7AEC1963-9491-48A1-A9AF-C485E934F00F}">
      <dgm:prSet/>
      <dgm:spPr>
        <a:solidFill>
          <a:schemeClr val="accent3">
            <a:lumMod val="75000"/>
          </a:schemeClr>
        </a:solidFill>
      </dgm:spPr>
      <dgm:t>
        <a:bodyPr/>
        <a:lstStyle/>
        <a:p>
          <a:r>
            <a:rPr lang="en-GB" b="1"/>
            <a:t>Involving tenants should be a given.  It’s a good thing. We know it’s the right thing to do </a:t>
          </a:r>
          <a:endParaRPr lang="en-US" b="1"/>
        </a:p>
      </dgm:t>
    </dgm:pt>
    <dgm:pt modelId="{16458403-5FA6-4F39-94CF-2119519295B2}" type="parTrans" cxnId="{86F32A72-A27C-4561-8114-88594E25A4F4}">
      <dgm:prSet/>
      <dgm:spPr/>
      <dgm:t>
        <a:bodyPr/>
        <a:lstStyle/>
        <a:p>
          <a:endParaRPr lang="en-US"/>
        </a:p>
      </dgm:t>
    </dgm:pt>
    <dgm:pt modelId="{B59C8758-52DF-4700-AB30-D595FD867009}" type="sibTrans" cxnId="{86F32A72-A27C-4561-8114-88594E25A4F4}">
      <dgm:prSet/>
      <dgm:spPr/>
      <dgm:t>
        <a:bodyPr/>
        <a:lstStyle/>
        <a:p>
          <a:endParaRPr lang="en-US"/>
        </a:p>
      </dgm:t>
    </dgm:pt>
    <dgm:pt modelId="{DBD01944-4872-4E0F-B94A-03790831DBA7}">
      <dgm:prSet/>
      <dgm:spPr>
        <a:solidFill>
          <a:schemeClr val="accent3">
            <a:lumMod val="75000"/>
          </a:schemeClr>
        </a:solidFill>
      </dgm:spPr>
      <dgm:t>
        <a:bodyPr/>
        <a:lstStyle/>
        <a:p>
          <a:r>
            <a:rPr lang="en-US" b="1"/>
            <a:t>Tenants have a brilliant way of cutting through bureaucracy and contributing new perspectives of being a  critical friend  </a:t>
          </a:r>
        </a:p>
      </dgm:t>
    </dgm:pt>
    <dgm:pt modelId="{CCAC9164-DB93-4C22-B374-3ADA1DA17399}" type="parTrans" cxnId="{1D60A619-32DE-49C7-AB7F-72D6E123146C}">
      <dgm:prSet/>
      <dgm:spPr/>
      <dgm:t>
        <a:bodyPr/>
        <a:lstStyle/>
        <a:p>
          <a:endParaRPr lang="en-US"/>
        </a:p>
      </dgm:t>
    </dgm:pt>
    <dgm:pt modelId="{78A33FF8-AF89-4B79-B693-FDC0D2C2CFEA}" type="sibTrans" cxnId="{1D60A619-32DE-49C7-AB7F-72D6E123146C}">
      <dgm:prSet/>
      <dgm:spPr/>
      <dgm:t>
        <a:bodyPr/>
        <a:lstStyle/>
        <a:p>
          <a:endParaRPr lang="en-US"/>
        </a:p>
      </dgm:t>
    </dgm:pt>
    <dgm:pt modelId="{A434BA48-0055-4AA5-A099-5C32B0F0967B}">
      <dgm:prSet/>
      <dgm:spPr>
        <a:solidFill>
          <a:srgbClr val="FFFF99"/>
        </a:solidFill>
      </dgm:spPr>
      <dgm:t>
        <a:bodyPr/>
        <a:lstStyle/>
        <a:p>
          <a:r>
            <a:rPr lang="en-GB" b="1">
              <a:solidFill>
                <a:srgbClr val="1F497D"/>
              </a:solidFill>
            </a:rPr>
            <a:t>Involving tenants ensures that the decisions are made are the right ones</a:t>
          </a:r>
          <a:endParaRPr lang="en-US" b="1">
            <a:solidFill>
              <a:srgbClr val="1F497D"/>
            </a:solidFill>
          </a:endParaRPr>
        </a:p>
      </dgm:t>
    </dgm:pt>
    <dgm:pt modelId="{F0B7A1F5-A872-43A7-9D57-12E97103BCD9}" type="parTrans" cxnId="{86885292-30F2-40BB-892E-C804338D0690}">
      <dgm:prSet/>
      <dgm:spPr/>
      <dgm:t>
        <a:bodyPr/>
        <a:lstStyle/>
        <a:p>
          <a:endParaRPr lang="en-US"/>
        </a:p>
      </dgm:t>
    </dgm:pt>
    <dgm:pt modelId="{D1999081-9A9C-4DE3-A5AB-046096AD20AE}" type="sibTrans" cxnId="{86885292-30F2-40BB-892E-C804338D0690}">
      <dgm:prSet/>
      <dgm:spPr/>
      <dgm:t>
        <a:bodyPr/>
        <a:lstStyle/>
        <a:p>
          <a:endParaRPr lang="en-US"/>
        </a:p>
      </dgm:t>
    </dgm:pt>
    <dgm:pt modelId="{58D3FDA5-ADA2-4FF0-A0D2-A1D589064420}" type="pres">
      <dgm:prSet presAssocID="{844EB431-F03E-41B1-AC90-FE661BA02224}" presName="diagram" presStyleCnt="0">
        <dgm:presLayoutVars>
          <dgm:dir/>
          <dgm:resizeHandles val="exact"/>
        </dgm:presLayoutVars>
      </dgm:prSet>
      <dgm:spPr/>
    </dgm:pt>
    <dgm:pt modelId="{998A68F6-4D1F-44AC-BAC3-F713A3409A16}" type="pres">
      <dgm:prSet presAssocID="{469E2DE5-B0A8-4CB5-808F-8C77C60D2B0E}" presName="node" presStyleLbl="node1" presStyleIdx="0" presStyleCnt="6" custLinFactX="100000" custLinFactNeighborX="151243" custLinFactNeighborY="-136">
        <dgm:presLayoutVars>
          <dgm:bulletEnabled val="1"/>
        </dgm:presLayoutVars>
      </dgm:prSet>
      <dgm:spPr/>
    </dgm:pt>
    <dgm:pt modelId="{99A66646-9146-4670-9B8D-D705880E8B41}" type="pres">
      <dgm:prSet presAssocID="{01207A27-F7B1-423B-85C9-10BBA1C0F50B}" presName="sibTrans" presStyleCnt="0"/>
      <dgm:spPr/>
    </dgm:pt>
    <dgm:pt modelId="{BABD6040-7342-47EC-847F-4A51E2190F78}" type="pres">
      <dgm:prSet presAssocID="{AE36C10D-12C9-4717-80FB-A44113E70EEC}" presName="node" presStyleLbl="node1" presStyleIdx="1" presStyleCnt="6" custLinFactNeighborX="3722" custLinFactNeighborY="1311">
        <dgm:presLayoutVars>
          <dgm:bulletEnabled val="1"/>
        </dgm:presLayoutVars>
      </dgm:prSet>
      <dgm:spPr/>
    </dgm:pt>
    <dgm:pt modelId="{8CFFD192-0834-4BE3-8B74-9993943D131E}" type="pres">
      <dgm:prSet presAssocID="{184AC514-85D0-41A3-B38E-12CCBA39F039}" presName="sibTrans" presStyleCnt="0"/>
      <dgm:spPr/>
    </dgm:pt>
    <dgm:pt modelId="{A362F2FA-1B66-4774-88F7-6A848BD08624}" type="pres">
      <dgm:prSet presAssocID="{D1262142-039D-4AA0-804B-8ACFC1C4EF88}" presName="node" presStyleLbl="node1" presStyleIdx="2" presStyleCnt="6" custLinFactX="-100000" custLinFactNeighborX="-114537" custLinFactNeighborY="1056">
        <dgm:presLayoutVars>
          <dgm:bulletEnabled val="1"/>
        </dgm:presLayoutVars>
      </dgm:prSet>
      <dgm:spPr/>
    </dgm:pt>
    <dgm:pt modelId="{64366DA2-DE63-4F71-B45A-16E0B01390ED}" type="pres">
      <dgm:prSet presAssocID="{E25B8480-F5E7-4273-B43A-20ED93A0983D}" presName="sibTrans" presStyleCnt="0"/>
      <dgm:spPr/>
    </dgm:pt>
    <dgm:pt modelId="{665F5E10-0080-48DD-A3FE-0A808424663A}" type="pres">
      <dgm:prSet presAssocID="{7AEC1963-9491-48A1-A9AF-C485E934F00F}" presName="node" presStyleLbl="node1" presStyleIdx="3" presStyleCnt="6" custLinFactNeighborX="4936" custLinFactNeighborY="-2575">
        <dgm:presLayoutVars>
          <dgm:bulletEnabled val="1"/>
        </dgm:presLayoutVars>
      </dgm:prSet>
      <dgm:spPr/>
    </dgm:pt>
    <dgm:pt modelId="{BC37327A-6A25-4CAE-96CB-0421246BB674}" type="pres">
      <dgm:prSet presAssocID="{B59C8758-52DF-4700-AB30-D595FD867009}" presName="sibTrans" presStyleCnt="0"/>
      <dgm:spPr/>
    </dgm:pt>
    <dgm:pt modelId="{A0DDB000-C82C-401F-BB51-F44B4CB81D6C}" type="pres">
      <dgm:prSet presAssocID="{DBD01944-4872-4E0F-B94A-03790831DBA7}" presName="node" presStyleLbl="node1" presStyleIdx="4" presStyleCnt="6" custLinFactX="13485" custLinFactNeighborX="100000" custLinFactNeighborY="-4541">
        <dgm:presLayoutVars>
          <dgm:bulletEnabled val="1"/>
        </dgm:presLayoutVars>
      </dgm:prSet>
      <dgm:spPr/>
    </dgm:pt>
    <dgm:pt modelId="{CFBCC22B-D19E-4BAE-AA6F-D7F8EDE8EB8A}" type="pres">
      <dgm:prSet presAssocID="{78A33FF8-AF89-4B79-B693-FDC0D2C2CFEA}" presName="sibTrans" presStyleCnt="0"/>
      <dgm:spPr/>
    </dgm:pt>
    <dgm:pt modelId="{6B44441D-EFBC-457D-90E0-361328D93D2E}" type="pres">
      <dgm:prSet presAssocID="{A434BA48-0055-4AA5-A099-5C32B0F0967B}" presName="node" presStyleLbl="node1" presStyleIdx="5" presStyleCnt="6" custLinFactX="-6041" custLinFactNeighborX="-100000" custLinFactNeighborY="-2777">
        <dgm:presLayoutVars>
          <dgm:bulletEnabled val="1"/>
        </dgm:presLayoutVars>
      </dgm:prSet>
      <dgm:spPr/>
    </dgm:pt>
  </dgm:ptLst>
  <dgm:cxnLst>
    <dgm:cxn modelId="{1D60A619-32DE-49C7-AB7F-72D6E123146C}" srcId="{844EB431-F03E-41B1-AC90-FE661BA02224}" destId="{DBD01944-4872-4E0F-B94A-03790831DBA7}" srcOrd="4" destOrd="0" parTransId="{CCAC9164-DB93-4C22-B374-3ADA1DA17399}" sibTransId="{78A33FF8-AF89-4B79-B693-FDC0D2C2CFEA}"/>
    <dgm:cxn modelId="{C8AB8F69-2A03-4C2C-B1FB-0D85EA92B356}" type="presOf" srcId="{469E2DE5-B0A8-4CB5-808F-8C77C60D2B0E}" destId="{998A68F6-4D1F-44AC-BAC3-F713A3409A16}" srcOrd="0" destOrd="0" presId="urn:microsoft.com/office/officeart/2005/8/layout/default"/>
    <dgm:cxn modelId="{86F32A72-A27C-4561-8114-88594E25A4F4}" srcId="{844EB431-F03E-41B1-AC90-FE661BA02224}" destId="{7AEC1963-9491-48A1-A9AF-C485E934F00F}" srcOrd="3" destOrd="0" parTransId="{16458403-5FA6-4F39-94CF-2119519295B2}" sibTransId="{B59C8758-52DF-4700-AB30-D595FD867009}"/>
    <dgm:cxn modelId="{86885292-30F2-40BB-892E-C804338D0690}" srcId="{844EB431-F03E-41B1-AC90-FE661BA02224}" destId="{A434BA48-0055-4AA5-A099-5C32B0F0967B}" srcOrd="5" destOrd="0" parTransId="{F0B7A1F5-A872-43A7-9D57-12E97103BCD9}" sibTransId="{D1999081-9A9C-4DE3-A5AB-046096AD20AE}"/>
    <dgm:cxn modelId="{432154A3-DAFB-4F7B-9AF7-76523303046B}" type="presOf" srcId="{844EB431-F03E-41B1-AC90-FE661BA02224}" destId="{58D3FDA5-ADA2-4FF0-A0D2-A1D589064420}" srcOrd="0" destOrd="0" presId="urn:microsoft.com/office/officeart/2005/8/layout/default"/>
    <dgm:cxn modelId="{ACA6E5A7-BFDE-496E-90CA-B4586E8974F9}" srcId="{844EB431-F03E-41B1-AC90-FE661BA02224}" destId="{D1262142-039D-4AA0-804B-8ACFC1C4EF88}" srcOrd="2" destOrd="0" parTransId="{04188C93-48DB-41D2-A000-61BE91F3DABD}" sibTransId="{E25B8480-F5E7-4273-B43A-20ED93A0983D}"/>
    <dgm:cxn modelId="{05CB6DB6-C1F2-47A0-A54D-A1BBF152DFCE}" srcId="{844EB431-F03E-41B1-AC90-FE661BA02224}" destId="{469E2DE5-B0A8-4CB5-808F-8C77C60D2B0E}" srcOrd="0" destOrd="0" parTransId="{685D7E37-5383-4C4F-A1D4-9B436999E661}" sibTransId="{01207A27-F7B1-423B-85C9-10BBA1C0F50B}"/>
    <dgm:cxn modelId="{018A11BD-281B-40C4-A231-49C147A6F10F}" type="presOf" srcId="{A434BA48-0055-4AA5-A099-5C32B0F0967B}" destId="{6B44441D-EFBC-457D-90E0-361328D93D2E}" srcOrd="0" destOrd="0" presId="urn:microsoft.com/office/officeart/2005/8/layout/default"/>
    <dgm:cxn modelId="{E91638BF-4EC4-4570-B290-9AB8B338E0BE}" type="presOf" srcId="{AE36C10D-12C9-4717-80FB-A44113E70EEC}" destId="{BABD6040-7342-47EC-847F-4A51E2190F78}" srcOrd="0" destOrd="0" presId="urn:microsoft.com/office/officeart/2005/8/layout/default"/>
    <dgm:cxn modelId="{58F956DB-CE8E-40E0-BC9D-7B15C8AACC38}" type="presOf" srcId="{7AEC1963-9491-48A1-A9AF-C485E934F00F}" destId="{665F5E10-0080-48DD-A3FE-0A808424663A}" srcOrd="0" destOrd="0" presId="urn:microsoft.com/office/officeart/2005/8/layout/default"/>
    <dgm:cxn modelId="{C3A442E3-65F6-4319-9486-6D8FEDAC81EB}" srcId="{844EB431-F03E-41B1-AC90-FE661BA02224}" destId="{AE36C10D-12C9-4717-80FB-A44113E70EEC}" srcOrd="1" destOrd="0" parTransId="{87078899-6E1D-43DB-A456-FE5D10BF5F4C}" sibTransId="{184AC514-85D0-41A3-B38E-12CCBA39F039}"/>
    <dgm:cxn modelId="{3C81A5E4-222D-45CF-BD70-88AE33205B8B}" type="presOf" srcId="{D1262142-039D-4AA0-804B-8ACFC1C4EF88}" destId="{A362F2FA-1B66-4774-88F7-6A848BD08624}" srcOrd="0" destOrd="0" presId="urn:microsoft.com/office/officeart/2005/8/layout/default"/>
    <dgm:cxn modelId="{5E8A02F1-3530-4C04-B837-6C110265722F}" type="presOf" srcId="{DBD01944-4872-4E0F-B94A-03790831DBA7}" destId="{A0DDB000-C82C-401F-BB51-F44B4CB81D6C}" srcOrd="0" destOrd="0" presId="urn:microsoft.com/office/officeart/2005/8/layout/default"/>
    <dgm:cxn modelId="{CA626FE3-680D-4001-A029-2A9EB214E087}" type="presParOf" srcId="{58D3FDA5-ADA2-4FF0-A0D2-A1D589064420}" destId="{998A68F6-4D1F-44AC-BAC3-F713A3409A16}" srcOrd="0" destOrd="0" presId="urn:microsoft.com/office/officeart/2005/8/layout/default"/>
    <dgm:cxn modelId="{B1328AE7-6646-4536-BFCB-8A4E0F46385C}" type="presParOf" srcId="{58D3FDA5-ADA2-4FF0-A0D2-A1D589064420}" destId="{99A66646-9146-4670-9B8D-D705880E8B41}" srcOrd="1" destOrd="0" presId="urn:microsoft.com/office/officeart/2005/8/layout/default"/>
    <dgm:cxn modelId="{399C19F4-01D8-47E8-A724-8251F5E4B26D}" type="presParOf" srcId="{58D3FDA5-ADA2-4FF0-A0D2-A1D589064420}" destId="{BABD6040-7342-47EC-847F-4A51E2190F78}" srcOrd="2" destOrd="0" presId="urn:microsoft.com/office/officeart/2005/8/layout/default"/>
    <dgm:cxn modelId="{652BFF9B-BF40-40B8-BAD9-DAA4673A4DBE}" type="presParOf" srcId="{58D3FDA5-ADA2-4FF0-A0D2-A1D589064420}" destId="{8CFFD192-0834-4BE3-8B74-9993943D131E}" srcOrd="3" destOrd="0" presId="urn:microsoft.com/office/officeart/2005/8/layout/default"/>
    <dgm:cxn modelId="{C609D805-06F9-46ED-88A2-E0FCE913902B}" type="presParOf" srcId="{58D3FDA5-ADA2-4FF0-A0D2-A1D589064420}" destId="{A362F2FA-1B66-4774-88F7-6A848BD08624}" srcOrd="4" destOrd="0" presId="urn:microsoft.com/office/officeart/2005/8/layout/default"/>
    <dgm:cxn modelId="{B1A3D588-DD29-46C1-881B-7C9414C226DE}" type="presParOf" srcId="{58D3FDA5-ADA2-4FF0-A0D2-A1D589064420}" destId="{64366DA2-DE63-4F71-B45A-16E0B01390ED}" srcOrd="5" destOrd="0" presId="urn:microsoft.com/office/officeart/2005/8/layout/default"/>
    <dgm:cxn modelId="{8958BBE1-CE20-4730-A747-5A18C8ACA295}" type="presParOf" srcId="{58D3FDA5-ADA2-4FF0-A0D2-A1D589064420}" destId="{665F5E10-0080-48DD-A3FE-0A808424663A}" srcOrd="6" destOrd="0" presId="urn:microsoft.com/office/officeart/2005/8/layout/default"/>
    <dgm:cxn modelId="{20D31E06-9C8E-47ED-96F0-FC083E5A27D9}" type="presParOf" srcId="{58D3FDA5-ADA2-4FF0-A0D2-A1D589064420}" destId="{BC37327A-6A25-4CAE-96CB-0421246BB674}" srcOrd="7" destOrd="0" presId="urn:microsoft.com/office/officeart/2005/8/layout/default"/>
    <dgm:cxn modelId="{F3D618E1-53BA-4CE0-938F-6DC59B971C65}" type="presParOf" srcId="{58D3FDA5-ADA2-4FF0-A0D2-A1D589064420}" destId="{A0DDB000-C82C-401F-BB51-F44B4CB81D6C}" srcOrd="8" destOrd="0" presId="urn:microsoft.com/office/officeart/2005/8/layout/default"/>
    <dgm:cxn modelId="{70DABBD2-561C-4AFA-80B3-27DA7B305203}" type="presParOf" srcId="{58D3FDA5-ADA2-4FF0-A0D2-A1D589064420}" destId="{CFBCC22B-D19E-4BAE-AA6F-D7F8EDE8EB8A}" srcOrd="9" destOrd="0" presId="urn:microsoft.com/office/officeart/2005/8/layout/default"/>
    <dgm:cxn modelId="{257D38B4-115E-463D-ADC4-2C460694CFAA}" type="presParOf" srcId="{58D3FDA5-ADA2-4FF0-A0D2-A1D589064420}" destId="{6B44441D-EFBC-457D-90E0-361328D93D2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4EB431-F03E-41B1-AC90-FE661BA0222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AE36C10D-12C9-4717-80FB-A44113E70EEC}">
      <dgm:prSet/>
      <dgm:spPr>
        <a:solidFill>
          <a:srgbClr val="77933C"/>
        </a:solidFill>
      </dgm:spPr>
      <dgm:t>
        <a:bodyPr/>
        <a:lstStyle/>
        <a:p>
          <a:endParaRPr lang="en-GB" b="1"/>
        </a:p>
        <a:p>
          <a:r>
            <a:rPr lang="en-GB" b="1"/>
            <a:t>Performance and Housing complaints web pages created </a:t>
          </a:r>
        </a:p>
        <a:p>
          <a:endParaRPr lang="en-US" b="1"/>
        </a:p>
      </dgm:t>
    </dgm:pt>
    <dgm:pt modelId="{87078899-6E1D-43DB-A456-FE5D10BF5F4C}" type="parTrans" cxnId="{C3A442E3-65F6-4319-9486-6D8FEDAC81EB}">
      <dgm:prSet/>
      <dgm:spPr/>
      <dgm:t>
        <a:bodyPr/>
        <a:lstStyle/>
        <a:p>
          <a:endParaRPr lang="en-US"/>
        </a:p>
      </dgm:t>
    </dgm:pt>
    <dgm:pt modelId="{184AC514-85D0-41A3-B38E-12CCBA39F039}" type="sibTrans" cxnId="{C3A442E3-65F6-4319-9486-6D8FEDAC81EB}">
      <dgm:prSet/>
      <dgm:spPr/>
      <dgm:t>
        <a:bodyPr/>
        <a:lstStyle/>
        <a:p>
          <a:endParaRPr lang="en-US"/>
        </a:p>
      </dgm:t>
    </dgm:pt>
    <dgm:pt modelId="{C1CD91F9-4AAE-4272-8786-5DA5A48FC866}">
      <dgm:prSet/>
      <dgm:spPr>
        <a:solidFill>
          <a:schemeClr val="accent3">
            <a:lumMod val="75000"/>
          </a:schemeClr>
        </a:solidFill>
      </dgm:spPr>
      <dgm:t>
        <a:bodyPr/>
        <a:lstStyle/>
        <a:p>
          <a:endParaRPr lang="en-GB" b="1" dirty="0"/>
        </a:p>
        <a:p>
          <a:r>
            <a:rPr lang="en-GB" b="1" dirty="0"/>
            <a:t>Created Forward plan  &amp; governance arrangement </a:t>
          </a:r>
        </a:p>
        <a:p>
          <a:endParaRPr lang="en-US" b="1" dirty="0"/>
        </a:p>
      </dgm:t>
    </dgm:pt>
    <dgm:pt modelId="{8B477E11-301E-4E47-B3A9-C52C262057D4}" type="parTrans" cxnId="{718BE900-497C-4D45-9212-F10C8A17E84A}">
      <dgm:prSet/>
      <dgm:spPr/>
      <dgm:t>
        <a:bodyPr/>
        <a:lstStyle/>
        <a:p>
          <a:endParaRPr lang="en-US"/>
        </a:p>
      </dgm:t>
    </dgm:pt>
    <dgm:pt modelId="{61DD5BC1-8E32-4F7D-8574-499A45328EA9}" type="sibTrans" cxnId="{718BE900-497C-4D45-9212-F10C8A17E84A}">
      <dgm:prSet/>
      <dgm:spPr/>
      <dgm:t>
        <a:bodyPr/>
        <a:lstStyle/>
        <a:p>
          <a:endParaRPr lang="en-US"/>
        </a:p>
      </dgm:t>
    </dgm:pt>
    <dgm:pt modelId="{AA78A609-03F6-4E5F-8106-0A562D807272}">
      <dgm:prSet/>
      <dgm:spPr>
        <a:solidFill>
          <a:srgbClr val="77933C"/>
        </a:solidFill>
      </dgm:spPr>
      <dgm:t>
        <a:bodyPr/>
        <a:lstStyle/>
        <a:p>
          <a:r>
            <a:rPr lang="en-US" b="1" i="0">
              <a:solidFill>
                <a:srgbClr val="FFFFFF"/>
              </a:solidFill>
            </a:rPr>
            <a:t>Created the new recommendation and action log recording and monitoring system </a:t>
          </a:r>
        </a:p>
      </dgm:t>
    </dgm:pt>
    <dgm:pt modelId="{1A42ED34-9FD1-4E49-A387-A3160358380B}" type="parTrans" cxnId="{461CB6D3-329D-41FA-BDF8-60B0B6E9D8CD}">
      <dgm:prSet/>
      <dgm:spPr/>
      <dgm:t>
        <a:bodyPr/>
        <a:lstStyle/>
        <a:p>
          <a:endParaRPr lang="en-US"/>
        </a:p>
      </dgm:t>
    </dgm:pt>
    <dgm:pt modelId="{9ACA7A91-E8E7-4275-B549-23A670266D26}" type="sibTrans" cxnId="{461CB6D3-329D-41FA-BDF8-60B0B6E9D8CD}">
      <dgm:prSet/>
      <dgm:spPr/>
      <dgm:t>
        <a:bodyPr/>
        <a:lstStyle/>
        <a:p>
          <a:endParaRPr lang="en-US"/>
        </a:p>
      </dgm:t>
    </dgm:pt>
    <dgm:pt modelId="{C3035CDC-097A-45B5-9AFF-7C414E34F6B7}">
      <dgm:prSet/>
      <dgm:spPr>
        <a:solidFill>
          <a:srgbClr val="77933C"/>
        </a:solidFill>
      </dgm:spPr>
      <dgm:t>
        <a:bodyPr/>
        <a:lstStyle/>
        <a:p>
          <a:r>
            <a:rPr lang="en-GB" b="1">
              <a:solidFill>
                <a:srgbClr val="FFFFFF"/>
              </a:solidFill>
            </a:rPr>
            <a:t>TPAS self-assessment </a:t>
          </a:r>
        </a:p>
        <a:p>
          <a:endParaRPr lang="en-US" b="1">
            <a:solidFill>
              <a:srgbClr val="FFFFFF"/>
            </a:solidFill>
          </a:endParaRPr>
        </a:p>
      </dgm:t>
    </dgm:pt>
    <dgm:pt modelId="{7AC95128-1AA9-4CAB-B7B7-0F080A5B3A8E}" type="parTrans" cxnId="{9B7F60E7-4019-4078-9CB0-D7D4B02898F7}">
      <dgm:prSet/>
      <dgm:spPr/>
      <dgm:t>
        <a:bodyPr/>
        <a:lstStyle/>
        <a:p>
          <a:endParaRPr lang="en-US"/>
        </a:p>
      </dgm:t>
    </dgm:pt>
    <dgm:pt modelId="{9BDCFE98-3654-4661-B096-BD6FF093652A}" type="sibTrans" cxnId="{9B7F60E7-4019-4078-9CB0-D7D4B02898F7}">
      <dgm:prSet/>
      <dgm:spPr/>
      <dgm:t>
        <a:bodyPr/>
        <a:lstStyle/>
        <a:p>
          <a:endParaRPr lang="en-US"/>
        </a:p>
      </dgm:t>
    </dgm:pt>
    <dgm:pt modelId="{A434BA48-0055-4AA5-A099-5C32B0F0967B}">
      <dgm:prSet/>
      <dgm:spPr>
        <a:solidFill>
          <a:srgbClr val="77933C"/>
        </a:solidFill>
      </dgm:spPr>
      <dgm:t>
        <a:bodyPr/>
        <a:lstStyle/>
        <a:p>
          <a:endParaRPr lang="en-GB" b="1">
            <a:solidFill>
              <a:srgbClr val="FFFFFF"/>
            </a:solidFill>
          </a:endParaRPr>
        </a:p>
        <a:p>
          <a:r>
            <a:rPr lang="en-GB" b="1">
              <a:solidFill>
                <a:srgbClr val="FFFFFF"/>
              </a:solidFill>
            </a:rPr>
            <a:t>Review of Tenant Engagement Strategy underway - Tenant focus groups being held</a:t>
          </a:r>
        </a:p>
        <a:p>
          <a:endParaRPr lang="en-US" b="1">
            <a:solidFill>
              <a:srgbClr val="FFFFFF"/>
            </a:solidFill>
          </a:endParaRPr>
        </a:p>
      </dgm:t>
    </dgm:pt>
    <dgm:pt modelId="{F0B7A1F5-A872-43A7-9D57-12E97103BCD9}" type="parTrans" cxnId="{86885292-30F2-40BB-892E-C804338D0690}">
      <dgm:prSet/>
      <dgm:spPr/>
      <dgm:t>
        <a:bodyPr/>
        <a:lstStyle/>
        <a:p>
          <a:endParaRPr lang="en-US"/>
        </a:p>
      </dgm:t>
    </dgm:pt>
    <dgm:pt modelId="{D1999081-9A9C-4DE3-A5AB-046096AD20AE}" type="sibTrans" cxnId="{86885292-30F2-40BB-892E-C804338D0690}">
      <dgm:prSet/>
      <dgm:spPr/>
      <dgm:t>
        <a:bodyPr/>
        <a:lstStyle/>
        <a:p>
          <a:endParaRPr lang="en-US"/>
        </a:p>
      </dgm:t>
    </dgm:pt>
    <dgm:pt modelId="{58D3FDA5-ADA2-4FF0-A0D2-A1D589064420}" type="pres">
      <dgm:prSet presAssocID="{844EB431-F03E-41B1-AC90-FE661BA02224}" presName="diagram" presStyleCnt="0">
        <dgm:presLayoutVars>
          <dgm:dir/>
          <dgm:resizeHandles val="exact"/>
        </dgm:presLayoutVars>
      </dgm:prSet>
      <dgm:spPr/>
    </dgm:pt>
    <dgm:pt modelId="{BABD6040-7342-47EC-847F-4A51E2190F78}" type="pres">
      <dgm:prSet presAssocID="{AE36C10D-12C9-4717-80FB-A44113E70EEC}" presName="node" presStyleLbl="node1" presStyleIdx="0" presStyleCnt="5" custLinFactX="10261" custLinFactNeighborX="100000" custLinFactNeighborY="60520">
        <dgm:presLayoutVars>
          <dgm:bulletEnabled val="1"/>
        </dgm:presLayoutVars>
      </dgm:prSet>
      <dgm:spPr/>
    </dgm:pt>
    <dgm:pt modelId="{8CFFD192-0834-4BE3-8B74-9993943D131E}" type="pres">
      <dgm:prSet presAssocID="{184AC514-85D0-41A3-B38E-12CCBA39F039}" presName="sibTrans" presStyleCnt="0"/>
      <dgm:spPr/>
    </dgm:pt>
    <dgm:pt modelId="{A46D2DCE-4411-452F-9F0C-291AA56478E9}" type="pres">
      <dgm:prSet presAssocID="{C1CD91F9-4AAE-4272-8786-5DA5A48FC866}" presName="node" presStyleLbl="node1" presStyleIdx="1" presStyleCnt="5" custLinFactX="-10000" custLinFactY="30582" custLinFactNeighborX="-100000" custLinFactNeighborY="100000">
        <dgm:presLayoutVars>
          <dgm:bulletEnabled val="1"/>
        </dgm:presLayoutVars>
      </dgm:prSet>
      <dgm:spPr/>
    </dgm:pt>
    <dgm:pt modelId="{4EEA94BF-00CE-4B58-966E-FAA090A520DC}" type="pres">
      <dgm:prSet presAssocID="{61DD5BC1-8E32-4F7D-8574-499A45328EA9}" presName="sibTrans" presStyleCnt="0"/>
      <dgm:spPr/>
    </dgm:pt>
    <dgm:pt modelId="{F566676F-EE1B-49D8-BAC5-242470B39D50}" type="pres">
      <dgm:prSet presAssocID="{AA78A609-03F6-4E5F-8106-0A562D807272}" presName="node" presStyleLbl="node1" presStyleIdx="2" presStyleCnt="5" custLinFactY="29412" custLinFactNeighborX="-4674" custLinFactNeighborY="100000">
        <dgm:presLayoutVars>
          <dgm:bulletEnabled val="1"/>
        </dgm:presLayoutVars>
      </dgm:prSet>
      <dgm:spPr/>
    </dgm:pt>
    <dgm:pt modelId="{507D9329-03BC-44D8-A9C8-4BA781F70911}" type="pres">
      <dgm:prSet presAssocID="{9ACA7A91-E8E7-4275-B549-23A670266D26}" presName="sibTrans" presStyleCnt="0"/>
      <dgm:spPr/>
    </dgm:pt>
    <dgm:pt modelId="{928AE3A5-1FD4-43C5-B49E-4FC9B42F4A93}" type="pres">
      <dgm:prSet presAssocID="{C3035CDC-097A-45B5-9AFF-7C414E34F6B7}" presName="node" presStyleLbl="node1" presStyleIdx="3" presStyleCnt="5" custLinFactY="-33466" custLinFactNeighborX="-54748" custLinFactNeighborY="-100000">
        <dgm:presLayoutVars>
          <dgm:bulletEnabled val="1"/>
        </dgm:presLayoutVars>
      </dgm:prSet>
      <dgm:spPr/>
    </dgm:pt>
    <dgm:pt modelId="{BE965C8E-A94D-4585-904E-E254ED4C0A83}" type="pres">
      <dgm:prSet presAssocID="{9BDCFE98-3654-4661-B096-BD6FF093652A}" presName="sibTrans" presStyleCnt="0"/>
      <dgm:spPr/>
    </dgm:pt>
    <dgm:pt modelId="{6B44441D-EFBC-457D-90E0-361328D93D2E}" type="pres">
      <dgm:prSet presAssocID="{A434BA48-0055-4AA5-A099-5C32B0F0967B}" presName="node" presStyleLbl="node1" presStyleIdx="4" presStyleCnt="5" custLinFactX="11110" custLinFactY="-34282" custLinFactNeighborX="100000" custLinFactNeighborY="-100000">
        <dgm:presLayoutVars>
          <dgm:bulletEnabled val="1"/>
        </dgm:presLayoutVars>
      </dgm:prSet>
      <dgm:spPr/>
    </dgm:pt>
  </dgm:ptLst>
  <dgm:cxnLst>
    <dgm:cxn modelId="{718BE900-497C-4D45-9212-F10C8A17E84A}" srcId="{844EB431-F03E-41B1-AC90-FE661BA02224}" destId="{C1CD91F9-4AAE-4272-8786-5DA5A48FC866}" srcOrd="1" destOrd="0" parTransId="{8B477E11-301E-4E47-B3A9-C52C262057D4}" sibTransId="{61DD5BC1-8E32-4F7D-8574-499A45328EA9}"/>
    <dgm:cxn modelId="{2E27B76A-ACCD-4FAD-8507-695AE2493204}" type="presOf" srcId="{C1CD91F9-4AAE-4272-8786-5DA5A48FC866}" destId="{A46D2DCE-4411-452F-9F0C-291AA56478E9}" srcOrd="0" destOrd="0" presId="urn:microsoft.com/office/officeart/2005/8/layout/default"/>
    <dgm:cxn modelId="{903FAC73-1788-44DC-B4FD-B61858DB1569}" type="presOf" srcId="{C3035CDC-097A-45B5-9AFF-7C414E34F6B7}" destId="{928AE3A5-1FD4-43C5-B49E-4FC9B42F4A93}" srcOrd="0" destOrd="0" presId="urn:microsoft.com/office/officeart/2005/8/layout/default"/>
    <dgm:cxn modelId="{89BD3092-D05D-4711-88B0-360B4547DA42}" type="presOf" srcId="{AA78A609-03F6-4E5F-8106-0A562D807272}" destId="{F566676F-EE1B-49D8-BAC5-242470B39D50}" srcOrd="0" destOrd="0" presId="urn:microsoft.com/office/officeart/2005/8/layout/default"/>
    <dgm:cxn modelId="{86885292-30F2-40BB-892E-C804338D0690}" srcId="{844EB431-F03E-41B1-AC90-FE661BA02224}" destId="{A434BA48-0055-4AA5-A099-5C32B0F0967B}" srcOrd="4" destOrd="0" parTransId="{F0B7A1F5-A872-43A7-9D57-12E97103BCD9}" sibTransId="{D1999081-9A9C-4DE3-A5AB-046096AD20AE}"/>
    <dgm:cxn modelId="{432154A3-DAFB-4F7B-9AF7-76523303046B}" type="presOf" srcId="{844EB431-F03E-41B1-AC90-FE661BA02224}" destId="{58D3FDA5-ADA2-4FF0-A0D2-A1D589064420}" srcOrd="0" destOrd="0" presId="urn:microsoft.com/office/officeart/2005/8/layout/default"/>
    <dgm:cxn modelId="{018A11BD-281B-40C4-A231-49C147A6F10F}" type="presOf" srcId="{A434BA48-0055-4AA5-A099-5C32B0F0967B}" destId="{6B44441D-EFBC-457D-90E0-361328D93D2E}" srcOrd="0" destOrd="0" presId="urn:microsoft.com/office/officeart/2005/8/layout/default"/>
    <dgm:cxn modelId="{E91638BF-4EC4-4570-B290-9AB8B338E0BE}" type="presOf" srcId="{AE36C10D-12C9-4717-80FB-A44113E70EEC}" destId="{BABD6040-7342-47EC-847F-4A51E2190F78}" srcOrd="0" destOrd="0" presId="urn:microsoft.com/office/officeart/2005/8/layout/default"/>
    <dgm:cxn modelId="{461CB6D3-329D-41FA-BDF8-60B0B6E9D8CD}" srcId="{844EB431-F03E-41B1-AC90-FE661BA02224}" destId="{AA78A609-03F6-4E5F-8106-0A562D807272}" srcOrd="2" destOrd="0" parTransId="{1A42ED34-9FD1-4E49-A387-A3160358380B}" sibTransId="{9ACA7A91-E8E7-4275-B549-23A670266D26}"/>
    <dgm:cxn modelId="{C3A442E3-65F6-4319-9486-6D8FEDAC81EB}" srcId="{844EB431-F03E-41B1-AC90-FE661BA02224}" destId="{AE36C10D-12C9-4717-80FB-A44113E70EEC}" srcOrd="0" destOrd="0" parTransId="{87078899-6E1D-43DB-A456-FE5D10BF5F4C}" sibTransId="{184AC514-85D0-41A3-B38E-12CCBA39F039}"/>
    <dgm:cxn modelId="{9B7F60E7-4019-4078-9CB0-D7D4B02898F7}" srcId="{844EB431-F03E-41B1-AC90-FE661BA02224}" destId="{C3035CDC-097A-45B5-9AFF-7C414E34F6B7}" srcOrd="3" destOrd="0" parTransId="{7AC95128-1AA9-4CAB-B7B7-0F080A5B3A8E}" sibTransId="{9BDCFE98-3654-4661-B096-BD6FF093652A}"/>
    <dgm:cxn modelId="{399C19F4-01D8-47E8-A724-8251F5E4B26D}" type="presParOf" srcId="{58D3FDA5-ADA2-4FF0-A0D2-A1D589064420}" destId="{BABD6040-7342-47EC-847F-4A51E2190F78}" srcOrd="0" destOrd="0" presId="urn:microsoft.com/office/officeart/2005/8/layout/default"/>
    <dgm:cxn modelId="{652BFF9B-BF40-40B8-BAD9-DAA4673A4DBE}" type="presParOf" srcId="{58D3FDA5-ADA2-4FF0-A0D2-A1D589064420}" destId="{8CFFD192-0834-4BE3-8B74-9993943D131E}" srcOrd="1" destOrd="0" presId="urn:microsoft.com/office/officeart/2005/8/layout/default"/>
    <dgm:cxn modelId="{4EBC4231-257E-4ED7-84D8-0AF3A056B541}" type="presParOf" srcId="{58D3FDA5-ADA2-4FF0-A0D2-A1D589064420}" destId="{A46D2DCE-4411-452F-9F0C-291AA56478E9}" srcOrd="2" destOrd="0" presId="urn:microsoft.com/office/officeart/2005/8/layout/default"/>
    <dgm:cxn modelId="{B6ADA141-A1E5-4CB0-A9C0-DC4A0F0E4312}" type="presParOf" srcId="{58D3FDA5-ADA2-4FF0-A0D2-A1D589064420}" destId="{4EEA94BF-00CE-4B58-966E-FAA090A520DC}" srcOrd="3" destOrd="0" presId="urn:microsoft.com/office/officeart/2005/8/layout/default"/>
    <dgm:cxn modelId="{68027064-DFE5-420B-9D1B-861DA95BE0A4}" type="presParOf" srcId="{58D3FDA5-ADA2-4FF0-A0D2-A1D589064420}" destId="{F566676F-EE1B-49D8-BAC5-242470B39D50}" srcOrd="4" destOrd="0" presId="urn:microsoft.com/office/officeart/2005/8/layout/default"/>
    <dgm:cxn modelId="{87B10684-F523-4307-AF95-B2F4D2C10C55}" type="presParOf" srcId="{58D3FDA5-ADA2-4FF0-A0D2-A1D589064420}" destId="{507D9329-03BC-44D8-A9C8-4BA781F70911}" srcOrd="5" destOrd="0" presId="urn:microsoft.com/office/officeart/2005/8/layout/default"/>
    <dgm:cxn modelId="{C095CCA9-34AD-468B-A760-69E63624BD97}" type="presParOf" srcId="{58D3FDA5-ADA2-4FF0-A0D2-A1D589064420}" destId="{928AE3A5-1FD4-43C5-B49E-4FC9B42F4A93}" srcOrd="6" destOrd="0" presId="urn:microsoft.com/office/officeart/2005/8/layout/default"/>
    <dgm:cxn modelId="{0F0DF601-92B3-46C7-A8DF-02195C9AB779}" type="presParOf" srcId="{58D3FDA5-ADA2-4FF0-A0D2-A1D589064420}" destId="{BE965C8E-A94D-4585-904E-E254ED4C0A83}" srcOrd="7" destOrd="0" presId="urn:microsoft.com/office/officeart/2005/8/layout/default"/>
    <dgm:cxn modelId="{257D38B4-115E-463D-ADC4-2C460694CFAA}" type="presParOf" srcId="{58D3FDA5-ADA2-4FF0-A0D2-A1D589064420}" destId="{6B44441D-EFBC-457D-90E0-361328D93D2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A3DC74-F463-461A-8023-892D55F11092}" type="doc">
      <dgm:prSet loTypeId="urn:microsoft.com/office/officeart/2005/8/layout/vList5" loCatId="list" qsTypeId="urn:microsoft.com/office/officeart/2005/8/quickstyle/simple5" qsCatId="simple" csTypeId="urn:microsoft.com/office/officeart/2005/8/colors/accent2_2" csCatId="accent2" phldr="1"/>
      <dgm:spPr/>
      <dgm:t>
        <a:bodyPr/>
        <a:lstStyle/>
        <a:p>
          <a:endParaRPr lang="en-US"/>
        </a:p>
      </dgm:t>
    </dgm:pt>
    <dgm:pt modelId="{1C7CF6C5-BD35-4157-AB5E-4ECBBFBF5618}">
      <dgm:prSet/>
      <dgm:spPr>
        <a:ln w="28575">
          <a:solidFill>
            <a:schemeClr val="tx1">
              <a:lumMod val="95000"/>
            </a:schemeClr>
          </a:solidFill>
        </a:ln>
      </dgm:spPr>
      <dgm:t>
        <a:bodyPr/>
        <a:lstStyle/>
        <a:p>
          <a:r>
            <a:rPr lang="en-GB"/>
            <a:t>Loft insulation:</a:t>
          </a:r>
          <a:endParaRPr lang="en-US"/>
        </a:p>
      </dgm:t>
    </dgm:pt>
    <dgm:pt modelId="{EC54924E-46A2-4D37-8A38-D1F47BE8498F}" type="parTrans" cxnId="{6E861735-1D32-4C03-94AB-F93054950846}">
      <dgm:prSet/>
      <dgm:spPr/>
      <dgm:t>
        <a:bodyPr/>
        <a:lstStyle/>
        <a:p>
          <a:endParaRPr lang="en-US"/>
        </a:p>
      </dgm:t>
    </dgm:pt>
    <dgm:pt modelId="{F1B05EA3-C68B-4D4A-938F-8F1C32C1DA7E}" type="sibTrans" cxnId="{6E861735-1D32-4C03-94AB-F93054950846}">
      <dgm:prSet/>
      <dgm:spPr/>
      <dgm:t>
        <a:bodyPr/>
        <a:lstStyle/>
        <a:p>
          <a:endParaRPr lang="en-US"/>
        </a:p>
      </dgm:t>
    </dgm:pt>
    <dgm:pt modelId="{904F5F5F-2154-42E2-B93C-971FF4458F61}">
      <dgm:prSet custT="1"/>
      <dgm:spPr>
        <a:solidFill>
          <a:schemeClr val="accent3">
            <a:lumMod val="75000"/>
          </a:schemeClr>
        </a:solidFill>
        <a:ln w="28575">
          <a:solidFill>
            <a:schemeClr val="tx1">
              <a:lumMod val="95000"/>
            </a:schemeClr>
          </a:solidFill>
        </a:ln>
      </dgm:spPr>
      <dgm:t>
        <a:bodyPr/>
        <a:lstStyle/>
        <a:p>
          <a:pPr algn="l"/>
          <a:r>
            <a:rPr lang="en-GB" sz="2000"/>
            <a:t>2023/24: £417K = 258 homes</a:t>
          </a:r>
          <a:endParaRPr lang="en-US" sz="2000"/>
        </a:p>
      </dgm:t>
    </dgm:pt>
    <dgm:pt modelId="{ED9622BF-7B76-47A6-83FE-26A0C9981770}" type="parTrans" cxnId="{E817D68F-EDF9-4AB0-A561-51C7690536AB}">
      <dgm:prSet/>
      <dgm:spPr/>
      <dgm:t>
        <a:bodyPr/>
        <a:lstStyle/>
        <a:p>
          <a:endParaRPr lang="en-US"/>
        </a:p>
      </dgm:t>
    </dgm:pt>
    <dgm:pt modelId="{0DC4BD6E-4484-45CC-80E0-CFE27A3D60B4}" type="sibTrans" cxnId="{E817D68F-EDF9-4AB0-A561-51C7690536AB}">
      <dgm:prSet/>
      <dgm:spPr/>
      <dgm:t>
        <a:bodyPr/>
        <a:lstStyle/>
        <a:p>
          <a:endParaRPr lang="en-US"/>
        </a:p>
      </dgm:t>
    </dgm:pt>
    <dgm:pt modelId="{804D5397-D91F-4F87-B59A-8F1FF538D061}">
      <dgm:prSet custT="1"/>
      <dgm:spPr>
        <a:solidFill>
          <a:schemeClr val="accent4">
            <a:lumMod val="75000"/>
          </a:schemeClr>
        </a:solidFill>
        <a:ln w="28575">
          <a:solidFill>
            <a:schemeClr val="tx1">
              <a:lumMod val="95000"/>
            </a:schemeClr>
          </a:solidFill>
        </a:ln>
      </dgm:spPr>
      <dgm:t>
        <a:bodyPr/>
        <a:lstStyle/>
        <a:p>
          <a:pPr algn="l"/>
          <a:r>
            <a:rPr lang="en-GB" sz="2000"/>
            <a:t>2024/25: £384k = 280 homes</a:t>
          </a:r>
          <a:endParaRPr lang="en-US" sz="2000"/>
        </a:p>
      </dgm:t>
    </dgm:pt>
    <dgm:pt modelId="{192365D6-0061-4EB8-ACED-0669F6748642}" type="parTrans" cxnId="{59C96945-3E14-4357-ACBB-70FD846E7BC8}">
      <dgm:prSet/>
      <dgm:spPr/>
      <dgm:t>
        <a:bodyPr/>
        <a:lstStyle/>
        <a:p>
          <a:endParaRPr lang="en-US"/>
        </a:p>
      </dgm:t>
    </dgm:pt>
    <dgm:pt modelId="{F28011D2-BE3C-4A6F-9EA0-DA380E21B022}" type="sibTrans" cxnId="{59C96945-3E14-4357-ACBB-70FD846E7BC8}">
      <dgm:prSet/>
      <dgm:spPr/>
      <dgm:t>
        <a:bodyPr/>
        <a:lstStyle/>
        <a:p>
          <a:endParaRPr lang="en-US"/>
        </a:p>
      </dgm:t>
    </dgm:pt>
    <dgm:pt modelId="{3F2803FB-26B5-4D32-854F-51E36E5A89DE}" type="pres">
      <dgm:prSet presAssocID="{AFA3DC74-F463-461A-8023-892D55F11092}" presName="Name0" presStyleCnt="0">
        <dgm:presLayoutVars>
          <dgm:dir/>
          <dgm:animLvl val="lvl"/>
          <dgm:resizeHandles val="exact"/>
        </dgm:presLayoutVars>
      </dgm:prSet>
      <dgm:spPr/>
    </dgm:pt>
    <dgm:pt modelId="{964F5332-7741-4409-ABB2-C2461C7145E2}" type="pres">
      <dgm:prSet presAssocID="{1C7CF6C5-BD35-4157-AB5E-4ECBBFBF5618}" presName="linNode" presStyleCnt="0"/>
      <dgm:spPr/>
    </dgm:pt>
    <dgm:pt modelId="{B2AADBCC-A5A0-4F12-83CF-7A94DFA8EE9D}" type="pres">
      <dgm:prSet presAssocID="{1C7CF6C5-BD35-4157-AB5E-4ECBBFBF5618}" presName="parentText" presStyleLbl="node1" presStyleIdx="0" presStyleCnt="3">
        <dgm:presLayoutVars>
          <dgm:chMax val="1"/>
          <dgm:bulletEnabled val="1"/>
        </dgm:presLayoutVars>
      </dgm:prSet>
      <dgm:spPr/>
    </dgm:pt>
    <dgm:pt modelId="{94FBFA18-65E9-4A6B-A0F4-BC545712607F}" type="pres">
      <dgm:prSet presAssocID="{F1B05EA3-C68B-4D4A-938F-8F1C32C1DA7E}" presName="sp" presStyleCnt="0"/>
      <dgm:spPr/>
    </dgm:pt>
    <dgm:pt modelId="{2DBA8061-DC57-4DE7-8856-8329D676C37D}" type="pres">
      <dgm:prSet presAssocID="{904F5F5F-2154-42E2-B93C-971FF4458F61}" presName="linNode" presStyleCnt="0"/>
      <dgm:spPr/>
    </dgm:pt>
    <dgm:pt modelId="{F27835DC-DF65-4EF1-9258-58B763BF6334}" type="pres">
      <dgm:prSet presAssocID="{904F5F5F-2154-42E2-B93C-971FF4458F61}" presName="parentText" presStyleLbl="node1" presStyleIdx="1" presStyleCnt="3" custScaleX="218897" custLinFactNeighborX="-1511" custLinFactNeighborY="1577">
        <dgm:presLayoutVars>
          <dgm:chMax val="1"/>
          <dgm:bulletEnabled val="1"/>
        </dgm:presLayoutVars>
      </dgm:prSet>
      <dgm:spPr/>
    </dgm:pt>
    <dgm:pt modelId="{DB31C890-BD42-46C7-B72C-C4EB8DB3D2BF}" type="pres">
      <dgm:prSet presAssocID="{0DC4BD6E-4484-45CC-80E0-CFE27A3D60B4}" presName="sp" presStyleCnt="0"/>
      <dgm:spPr/>
    </dgm:pt>
    <dgm:pt modelId="{2BD365B3-0F54-409B-AFB6-7F7C36027393}" type="pres">
      <dgm:prSet presAssocID="{804D5397-D91F-4F87-B59A-8F1FF538D061}" presName="linNode" presStyleCnt="0"/>
      <dgm:spPr/>
    </dgm:pt>
    <dgm:pt modelId="{B4A2A37F-5C9D-49CA-A433-7DE8B8804C47}" type="pres">
      <dgm:prSet presAssocID="{804D5397-D91F-4F87-B59A-8F1FF538D061}" presName="parentText" presStyleLbl="node1" presStyleIdx="2" presStyleCnt="3" custScaleX="220586">
        <dgm:presLayoutVars>
          <dgm:chMax val="1"/>
          <dgm:bulletEnabled val="1"/>
        </dgm:presLayoutVars>
      </dgm:prSet>
      <dgm:spPr/>
    </dgm:pt>
  </dgm:ptLst>
  <dgm:cxnLst>
    <dgm:cxn modelId="{6E861735-1D32-4C03-94AB-F93054950846}" srcId="{AFA3DC74-F463-461A-8023-892D55F11092}" destId="{1C7CF6C5-BD35-4157-AB5E-4ECBBFBF5618}" srcOrd="0" destOrd="0" parTransId="{EC54924E-46A2-4D37-8A38-D1F47BE8498F}" sibTransId="{F1B05EA3-C68B-4D4A-938F-8F1C32C1DA7E}"/>
    <dgm:cxn modelId="{8A46013C-CDE4-4EEB-B37B-0F570BE572E7}" type="presOf" srcId="{AFA3DC74-F463-461A-8023-892D55F11092}" destId="{3F2803FB-26B5-4D32-854F-51E36E5A89DE}" srcOrd="0" destOrd="0" presId="urn:microsoft.com/office/officeart/2005/8/layout/vList5"/>
    <dgm:cxn modelId="{59C96945-3E14-4357-ACBB-70FD846E7BC8}" srcId="{AFA3DC74-F463-461A-8023-892D55F11092}" destId="{804D5397-D91F-4F87-B59A-8F1FF538D061}" srcOrd="2" destOrd="0" parTransId="{192365D6-0061-4EB8-ACED-0669F6748642}" sibTransId="{F28011D2-BE3C-4A6F-9EA0-DA380E21B022}"/>
    <dgm:cxn modelId="{DF978775-5A8C-4765-BDC3-4DC513F20F44}" type="presOf" srcId="{1C7CF6C5-BD35-4157-AB5E-4ECBBFBF5618}" destId="{B2AADBCC-A5A0-4F12-83CF-7A94DFA8EE9D}" srcOrd="0" destOrd="0" presId="urn:microsoft.com/office/officeart/2005/8/layout/vList5"/>
    <dgm:cxn modelId="{737E3C56-9EA1-4C20-BA0C-B5E06F2890B2}" type="presOf" srcId="{804D5397-D91F-4F87-B59A-8F1FF538D061}" destId="{B4A2A37F-5C9D-49CA-A433-7DE8B8804C47}" srcOrd="0" destOrd="0" presId="urn:microsoft.com/office/officeart/2005/8/layout/vList5"/>
    <dgm:cxn modelId="{E817D68F-EDF9-4AB0-A561-51C7690536AB}" srcId="{AFA3DC74-F463-461A-8023-892D55F11092}" destId="{904F5F5F-2154-42E2-B93C-971FF4458F61}" srcOrd="1" destOrd="0" parTransId="{ED9622BF-7B76-47A6-83FE-26A0C9981770}" sibTransId="{0DC4BD6E-4484-45CC-80E0-CFE27A3D60B4}"/>
    <dgm:cxn modelId="{DC98F5B3-4E9B-46AD-B333-EAF90A9DDFE5}" type="presOf" srcId="{904F5F5F-2154-42E2-B93C-971FF4458F61}" destId="{F27835DC-DF65-4EF1-9258-58B763BF6334}" srcOrd="0" destOrd="0" presId="urn:microsoft.com/office/officeart/2005/8/layout/vList5"/>
    <dgm:cxn modelId="{EE8C3AC5-151C-4AE9-82DD-19770CCC39EB}" type="presParOf" srcId="{3F2803FB-26B5-4D32-854F-51E36E5A89DE}" destId="{964F5332-7741-4409-ABB2-C2461C7145E2}" srcOrd="0" destOrd="0" presId="urn:microsoft.com/office/officeart/2005/8/layout/vList5"/>
    <dgm:cxn modelId="{B140BBEB-DA77-48C7-8F42-D8E573766968}" type="presParOf" srcId="{964F5332-7741-4409-ABB2-C2461C7145E2}" destId="{B2AADBCC-A5A0-4F12-83CF-7A94DFA8EE9D}" srcOrd="0" destOrd="0" presId="urn:microsoft.com/office/officeart/2005/8/layout/vList5"/>
    <dgm:cxn modelId="{DB07C48B-0E92-4E12-890C-EA4E87F81D91}" type="presParOf" srcId="{3F2803FB-26B5-4D32-854F-51E36E5A89DE}" destId="{94FBFA18-65E9-4A6B-A0F4-BC545712607F}" srcOrd="1" destOrd="0" presId="urn:microsoft.com/office/officeart/2005/8/layout/vList5"/>
    <dgm:cxn modelId="{A6AB0F56-1108-465F-BF9A-516B5BBF3B35}" type="presParOf" srcId="{3F2803FB-26B5-4D32-854F-51E36E5A89DE}" destId="{2DBA8061-DC57-4DE7-8856-8329D676C37D}" srcOrd="2" destOrd="0" presId="urn:microsoft.com/office/officeart/2005/8/layout/vList5"/>
    <dgm:cxn modelId="{8B409E7F-90F8-4020-81A5-42E34C210749}" type="presParOf" srcId="{2DBA8061-DC57-4DE7-8856-8329D676C37D}" destId="{F27835DC-DF65-4EF1-9258-58B763BF6334}" srcOrd="0" destOrd="0" presId="urn:microsoft.com/office/officeart/2005/8/layout/vList5"/>
    <dgm:cxn modelId="{893021AA-C14A-4AD2-9DC6-35B8D5A2AD72}" type="presParOf" srcId="{3F2803FB-26B5-4D32-854F-51E36E5A89DE}" destId="{DB31C890-BD42-46C7-B72C-C4EB8DB3D2BF}" srcOrd="3" destOrd="0" presId="urn:microsoft.com/office/officeart/2005/8/layout/vList5"/>
    <dgm:cxn modelId="{9D3FE98B-0F7E-4901-BCCA-C7B7D5050BDD}" type="presParOf" srcId="{3F2803FB-26B5-4D32-854F-51E36E5A89DE}" destId="{2BD365B3-0F54-409B-AFB6-7F7C36027393}" srcOrd="4" destOrd="0" presId="urn:microsoft.com/office/officeart/2005/8/layout/vList5"/>
    <dgm:cxn modelId="{AED17095-3EBD-4967-BF83-9E385600CBD6}" type="presParOf" srcId="{2BD365B3-0F54-409B-AFB6-7F7C36027393}" destId="{B4A2A37F-5C9D-49CA-A433-7DE8B8804C47}"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F074B1-D16D-4460-9FB6-0D1EF70E9D3A}"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en-US"/>
        </a:p>
      </dgm:t>
    </dgm:pt>
    <dgm:pt modelId="{6F5D7FEB-66F0-4F8B-B6DC-B9F2A1E1C053}">
      <dgm:prSet/>
      <dgm:spPr/>
      <dgm:t>
        <a:bodyPr/>
        <a:lstStyle/>
        <a:p>
          <a:r>
            <a:rPr lang="en-GB"/>
            <a:t>Kitchen &amp; Bathroom replacements:</a:t>
          </a:r>
          <a:endParaRPr lang="en-US"/>
        </a:p>
      </dgm:t>
    </dgm:pt>
    <dgm:pt modelId="{D90C5636-3F48-4462-A9CC-7A689756B66D}" type="parTrans" cxnId="{7FA00357-EF46-4977-98C5-49731609A13B}">
      <dgm:prSet/>
      <dgm:spPr/>
      <dgm:t>
        <a:bodyPr/>
        <a:lstStyle/>
        <a:p>
          <a:endParaRPr lang="en-US"/>
        </a:p>
      </dgm:t>
    </dgm:pt>
    <dgm:pt modelId="{96939B85-24F8-4E99-8BAA-9DBC0D56D3B9}" type="sibTrans" cxnId="{7FA00357-EF46-4977-98C5-49731609A13B}">
      <dgm:prSet/>
      <dgm:spPr/>
      <dgm:t>
        <a:bodyPr/>
        <a:lstStyle/>
        <a:p>
          <a:endParaRPr lang="en-US"/>
        </a:p>
      </dgm:t>
    </dgm:pt>
    <dgm:pt modelId="{C9E4CBC0-12F0-4343-AAFA-74EC9EAD4CF9}">
      <dgm:prSet/>
      <dgm:spPr/>
      <dgm:t>
        <a:bodyPr/>
        <a:lstStyle/>
        <a:p>
          <a:pPr algn="l"/>
          <a:r>
            <a:rPr lang="en-GB"/>
            <a:t>2023/24: £2M = 284 homes</a:t>
          </a:r>
          <a:endParaRPr lang="en-US"/>
        </a:p>
      </dgm:t>
    </dgm:pt>
    <dgm:pt modelId="{C3D4CDDC-4690-4A2F-8EF3-97E50237F314}" type="parTrans" cxnId="{B3011B98-C42B-44EA-A72E-DCF1E492A10D}">
      <dgm:prSet/>
      <dgm:spPr/>
      <dgm:t>
        <a:bodyPr/>
        <a:lstStyle/>
        <a:p>
          <a:endParaRPr lang="en-US"/>
        </a:p>
      </dgm:t>
    </dgm:pt>
    <dgm:pt modelId="{D8C2A162-0F50-429E-A294-4794950BC425}" type="sibTrans" cxnId="{B3011B98-C42B-44EA-A72E-DCF1E492A10D}">
      <dgm:prSet/>
      <dgm:spPr/>
      <dgm:t>
        <a:bodyPr/>
        <a:lstStyle/>
        <a:p>
          <a:endParaRPr lang="en-US"/>
        </a:p>
      </dgm:t>
    </dgm:pt>
    <dgm:pt modelId="{780E641B-97A2-4C52-8770-41C39072EAF7}">
      <dgm:prSet/>
      <dgm:spPr/>
      <dgm:t>
        <a:bodyPr/>
        <a:lstStyle/>
        <a:p>
          <a:pPr algn="l"/>
          <a:r>
            <a:rPr lang="en-GB"/>
            <a:t>2024/25: £1.3M = 169 homes</a:t>
          </a:r>
          <a:endParaRPr lang="en-US"/>
        </a:p>
      </dgm:t>
    </dgm:pt>
    <dgm:pt modelId="{50DD4D69-2D42-4F1D-9501-80F654368AA3}" type="parTrans" cxnId="{8DACDC01-5C4C-4478-AE1D-706FA0DE2194}">
      <dgm:prSet/>
      <dgm:spPr/>
      <dgm:t>
        <a:bodyPr/>
        <a:lstStyle/>
        <a:p>
          <a:endParaRPr lang="en-US"/>
        </a:p>
      </dgm:t>
    </dgm:pt>
    <dgm:pt modelId="{AC3FF02A-5841-49BC-9E6C-D1D926990EF4}" type="sibTrans" cxnId="{8DACDC01-5C4C-4478-AE1D-706FA0DE2194}">
      <dgm:prSet/>
      <dgm:spPr/>
      <dgm:t>
        <a:bodyPr/>
        <a:lstStyle/>
        <a:p>
          <a:endParaRPr lang="en-US"/>
        </a:p>
      </dgm:t>
    </dgm:pt>
    <dgm:pt modelId="{19E1825A-1C93-4246-9E9B-32E5EC1D1832}" type="pres">
      <dgm:prSet presAssocID="{7FF074B1-D16D-4460-9FB6-0D1EF70E9D3A}" presName="Name0" presStyleCnt="0">
        <dgm:presLayoutVars>
          <dgm:dir/>
          <dgm:animLvl val="lvl"/>
          <dgm:resizeHandles val="exact"/>
        </dgm:presLayoutVars>
      </dgm:prSet>
      <dgm:spPr/>
    </dgm:pt>
    <dgm:pt modelId="{60966E20-3273-433D-9726-960578F7449A}" type="pres">
      <dgm:prSet presAssocID="{6F5D7FEB-66F0-4F8B-B6DC-B9F2A1E1C053}" presName="linNode" presStyleCnt="0"/>
      <dgm:spPr/>
    </dgm:pt>
    <dgm:pt modelId="{7284A383-828C-43A6-9343-42E493871F61}" type="pres">
      <dgm:prSet presAssocID="{6F5D7FEB-66F0-4F8B-B6DC-B9F2A1E1C053}" presName="parentText" presStyleLbl="node1" presStyleIdx="0" presStyleCnt="3" custScaleX="118490">
        <dgm:presLayoutVars>
          <dgm:chMax val="1"/>
          <dgm:bulletEnabled val="1"/>
        </dgm:presLayoutVars>
      </dgm:prSet>
      <dgm:spPr/>
    </dgm:pt>
    <dgm:pt modelId="{95981DFB-C804-4A0E-8692-D02D9ABA01AB}" type="pres">
      <dgm:prSet presAssocID="{96939B85-24F8-4E99-8BAA-9DBC0D56D3B9}" presName="sp" presStyleCnt="0"/>
      <dgm:spPr/>
    </dgm:pt>
    <dgm:pt modelId="{737B5C66-6FDE-4EFF-9F42-CB6EC6523D03}" type="pres">
      <dgm:prSet presAssocID="{C9E4CBC0-12F0-4343-AAFA-74EC9EAD4CF9}" presName="linNode" presStyleCnt="0"/>
      <dgm:spPr/>
    </dgm:pt>
    <dgm:pt modelId="{7912A575-55E2-43D3-BBC7-8FC5BF52C4DB}" type="pres">
      <dgm:prSet presAssocID="{C9E4CBC0-12F0-4343-AAFA-74EC9EAD4CF9}" presName="parentText" presStyleLbl="node1" presStyleIdx="1" presStyleCnt="3" custScaleX="219578">
        <dgm:presLayoutVars>
          <dgm:chMax val="1"/>
          <dgm:bulletEnabled val="1"/>
        </dgm:presLayoutVars>
      </dgm:prSet>
      <dgm:spPr/>
    </dgm:pt>
    <dgm:pt modelId="{A9AFFA3D-C296-4AA9-ADBB-477255BD3ACC}" type="pres">
      <dgm:prSet presAssocID="{D8C2A162-0F50-429E-A294-4794950BC425}" presName="sp" presStyleCnt="0"/>
      <dgm:spPr/>
    </dgm:pt>
    <dgm:pt modelId="{7FF9997A-1BB8-48B9-82E9-9FA025876CEE}" type="pres">
      <dgm:prSet presAssocID="{780E641B-97A2-4C52-8770-41C39072EAF7}" presName="linNode" presStyleCnt="0"/>
      <dgm:spPr/>
    </dgm:pt>
    <dgm:pt modelId="{611FA805-3F26-4C8C-BBFF-0957A9336EEC}" type="pres">
      <dgm:prSet presAssocID="{780E641B-97A2-4C52-8770-41C39072EAF7}" presName="parentText" presStyleLbl="node1" presStyleIdx="2" presStyleCnt="3" custScaleX="221593">
        <dgm:presLayoutVars>
          <dgm:chMax val="1"/>
          <dgm:bulletEnabled val="1"/>
        </dgm:presLayoutVars>
      </dgm:prSet>
      <dgm:spPr/>
    </dgm:pt>
  </dgm:ptLst>
  <dgm:cxnLst>
    <dgm:cxn modelId="{8DACDC01-5C4C-4478-AE1D-706FA0DE2194}" srcId="{7FF074B1-D16D-4460-9FB6-0D1EF70E9D3A}" destId="{780E641B-97A2-4C52-8770-41C39072EAF7}" srcOrd="2" destOrd="0" parTransId="{50DD4D69-2D42-4F1D-9501-80F654368AA3}" sibTransId="{AC3FF02A-5841-49BC-9E6C-D1D926990EF4}"/>
    <dgm:cxn modelId="{3365DE1F-BC65-41BF-B0AC-92FD1AB79004}" type="presOf" srcId="{6F5D7FEB-66F0-4F8B-B6DC-B9F2A1E1C053}" destId="{7284A383-828C-43A6-9343-42E493871F61}" srcOrd="0" destOrd="0" presId="urn:microsoft.com/office/officeart/2005/8/layout/vList5"/>
    <dgm:cxn modelId="{F2BAE232-E1A4-4151-9965-E876BBBF474F}" type="presOf" srcId="{C9E4CBC0-12F0-4343-AAFA-74EC9EAD4CF9}" destId="{7912A575-55E2-43D3-BBC7-8FC5BF52C4DB}" srcOrd="0" destOrd="0" presId="urn:microsoft.com/office/officeart/2005/8/layout/vList5"/>
    <dgm:cxn modelId="{7FA00357-EF46-4977-98C5-49731609A13B}" srcId="{7FF074B1-D16D-4460-9FB6-0D1EF70E9D3A}" destId="{6F5D7FEB-66F0-4F8B-B6DC-B9F2A1E1C053}" srcOrd="0" destOrd="0" parTransId="{D90C5636-3F48-4462-A9CC-7A689756B66D}" sibTransId="{96939B85-24F8-4E99-8BAA-9DBC0D56D3B9}"/>
    <dgm:cxn modelId="{B3011B98-C42B-44EA-A72E-DCF1E492A10D}" srcId="{7FF074B1-D16D-4460-9FB6-0D1EF70E9D3A}" destId="{C9E4CBC0-12F0-4343-AAFA-74EC9EAD4CF9}" srcOrd="1" destOrd="0" parTransId="{C3D4CDDC-4690-4A2F-8EF3-97E50237F314}" sibTransId="{D8C2A162-0F50-429E-A294-4794950BC425}"/>
    <dgm:cxn modelId="{152411A2-D64F-4730-B605-D1F70EF68B96}" type="presOf" srcId="{7FF074B1-D16D-4460-9FB6-0D1EF70E9D3A}" destId="{19E1825A-1C93-4246-9E9B-32E5EC1D1832}" srcOrd="0" destOrd="0" presId="urn:microsoft.com/office/officeart/2005/8/layout/vList5"/>
    <dgm:cxn modelId="{F7FB24BE-4AF3-4856-A774-A609C91A75E8}" type="presOf" srcId="{780E641B-97A2-4C52-8770-41C39072EAF7}" destId="{611FA805-3F26-4C8C-BBFF-0957A9336EEC}" srcOrd="0" destOrd="0" presId="urn:microsoft.com/office/officeart/2005/8/layout/vList5"/>
    <dgm:cxn modelId="{530411ED-F01F-429D-82A5-4BBF597A4243}" type="presParOf" srcId="{19E1825A-1C93-4246-9E9B-32E5EC1D1832}" destId="{60966E20-3273-433D-9726-960578F7449A}" srcOrd="0" destOrd="0" presId="urn:microsoft.com/office/officeart/2005/8/layout/vList5"/>
    <dgm:cxn modelId="{4B895C7F-8267-40AC-B85C-91518E35A2B9}" type="presParOf" srcId="{60966E20-3273-433D-9726-960578F7449A}" destId="{7284A383-828C-43A6-9343-42E493871F61}" srcOrd="0" destOrd="0" presId="urn:microsoft.com/office/officeart/2005/8/layout/vList5"/>
    <dgm:cxn modelId="{39B834D6-FEF5-486E-946B-6ABC90D08A7C}" type="presParOf" srcId="{19E1825A-1C93-4246-9E9B-32E5EC1D1832}" destId="{95981DFB-C804-4A0E-8692-D02D9ABA01AB}" srcOrd="1" destOrd="0" presId="urn:microsoft.com/office/officeart/2005/8/layout/vList5"/>
    <dgm:cxn modelId="{EE780EB4-58AC-42F6-94B0-DA761D19A52C}" type="presParOf" srcId="{19E1825A-1C93-4246-9E9B-32E5EC1D1832}" destId="{737B5C66-6FDE-4EFF-9F42-CB6EC6523D03}" srcOrd="2" destOrd="0" presId="urn:microsoft.com/office/officeart/2005/8/layout/vList5"/>
    <dgm:cxn modelId="{4CB5D9D6-0190-4E2E-9EC1-7434922BEB0D}" type="presParOf" srcId="{737B5C66-6FDE-4EFF-9F42-CB6EC6523D03}" destId="{7912A575-55E2-43D3-BBC7-8FC5BF52C4DB}" srcOrd="0" destOrd="0" presId="urn:microsoft.com/office/officeart/2005/8/layout/vList5"/>
    <dgm:cxn modelId="{1902A34F-24EB-45CB-A785-B7724BE4416E}" type="presParOf" srcId="{19E1825A-1C93-4246-9E9B-32E5EC1D1832}" destId="{A9AFFA3D-C296-4AA9-ADBB-477255BD3ACC}" srcOrd="3" destOrd="0" presId="urn:microsoft.com/office/officeart/2005/8/layout/vList5"/>
    <dgm:cxn modelId="{1D2544BD-D94E-4AA2-AA45-4540AC01C3CE}" type="presParOf" srcId="{19E1825A-1C93-4246-9E9B-32E5EC1D1832}" destId="{7FF9997A-1BB8-48B9-82E9-9FA025876CEE}" srcOrd="4" destOrd="0" presId="urn:microsoft.com/office/officeart/2005/8/layout/vList5"/>
    <dgm:cxn modelId="{06C2924E-A662-4393-AE76-B68C9F9B6717}" type="presParOf" srcId="{7FF9997A-1BB8-48B9-82E9-9FA025876CEE}" destId="{611FA805-3F26-4C8C-BBFF-0957A9336EEC}"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50B98C-E68A-4DAB-BA81-497713894CAE}"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45E2F4C5-5C91-4018-859B-E077ECEFD182}">
      <dgm:prSet/>
      <dgm:spPr/>
      <dgm:t>
        <a:bodyPr/>
        <a:lstStyle/>
        <a:p>
          <a:r>
            <a:rPr lang="en-GB"/>
            <a:t>Window &amp; Door replacements:</a:t>
          </a:r>
          <a:endParaRPr lang="en-US"/>
        </a:p>
      </dgm:t>
    </dgm:pt>
    <dgm:pt modelId="{F62CEF28-0206-41B4-8679-7618213B6B88}" type="parTrans" cxnId="{67B703FF-B150-40E8-AFA0-840037F60F4F}">
      <dgm:prSet/>
      <dgm:spPr/>
      <dgm:t>
        <a:bodyPr/>
        <a:lstStyle/>
        <a:p>
          <a:endParaRPr lang="en-US"/>
        </a:p>
      </dgm:t>
    </dgm:pt>
    <dgm:pt modelId="{92C4593B-CEA4-4BB8-874E-07E1909AC0D1}" type="sibTrans" cxnId="{67B703FF-B150-40E8-AFA0-840037F60F4F}">
      <dgm:prSet/>
      <dgm:spPr/>
      <dgm:t>
        <a:bodyPr/>
        <a:lstStyle/>
        <a:p>
          <a:endParaRPr lang="en-US"/>
        </a:p>
      </dgm:t>
    </dgm:pt>
    <dgm:pt modelId="{34156A9D-5341-4324-A1C7-D98CA2974B4C}">
      <dgm:prSet/>
      <dgm:spPr/>
      <dgm:t>
        <a:bodyPr/>
        <a:lstStyle/>
        <a:p>
          <a:pPr algn="l"/>
          <a:r>
            <a:rPr lang="en-GB"/>
            <a:t>2023/24: £819k = 104 homes</a:t>
          </a:r>
          <a:endParaRPr lang="en-US"/>
        </a:p>
      </dgm:t>
    </dgm:pt>
    <dgm:pt modelId="{7F53DD7E-D0C1-4F24-908B-129A468545FC}" type="parTrans" cxnId="{ED0A50B2-F13B-45BF-B63F-C389867EF57B}">
      <dgm:prSet/>
      <dgm:spPr/>
      <dgm:t>
        <a:bodyPr/>
        <a:lstStyle/>
        <a:p>
          <a:endParaRPr lang="en-US"/>
        </a:p>
      </dgm:t>
    </dgm:pt>
    <dgm:pt modelId="{C70C2A98-C158-4914-80FF-0CC7D2FB5541}" type="sibTrans" cxnId="{ED0A50B2-F13B-45BF-B63F-C389867EF57B}">
      <dgm:prSet/>
      <dgm:spPr/>
      <dgm:t>
        <a:bodyPr/>
        <a:lstStyle/>
        <a:p>
          <a:endParaRPr lang="en-US"/>
        </a:p>
      </dgm:t>
    </dgm:pt>
    <dgm:pt modelId="{6182FCEA-03C3-4915-977C-6C42C1C43BAF}">
      <dgm:prSet/>
      <dgm:spPr/>
      <dgm:t>
        <a:bodyPr/>
        <a:lstStyle/>
        <a:p>
          <a:pPr algn="l"/>
          <a:r>
            <a:rPr lang="en-GB"/>
            <a:t>2024/25: £823k = 121 homes</a:t>
          </a:r>
          <a:endParaRPr lang="en-US"/>
        </a:p>
      </dgm:t>
    </dgm:pt>
    <dgm:pt modelId="{A0AC2AE3-9636-4A29-A8B6-47CF0F9FD8FC}" type="parTrans" cxnId="{3A9F9B57-538A-4678-849C-4A41524054DA}">
      <dgm:prSet/>
      <dgm:spPr/>
      <dgm:t>
        <a:bodyPr/>
        <a:lstStyle/>
        <a:p>
          <a:endParaRPr lang="en-US"/>
        </a:p>
      </dgm:t>
    </dgm:pt>
    <dgm:pt modelId="{B34273FD-386A-4C47-97EB-CFA3F22900EB}" type="sibTrans" cxnId="{3A9F9B57-538A-4678-849C-4A41524054DA}">
      <dgm:prSet/>
      <dgm:spPr/>
      <dgm:t>
        <a:bodyPr/>
        <a:lstStyle/>
        <a:p>
          <a:endParaRPr lang="en-US"/>
        </a:p>
      </dgm:t>
    </dgm:pt>
    <dgm:pt modelId="{D2CF81D3-F62E-4124-B487-E8F8E92A172C}" type="pres">
      <dgm:prSet presAssocID="{7350B98C-E68A-4DAB-BA81-497713894CAE}" presName="Name0" presStyleCnt="0">
        <dgm:presLayoutVars>
          <dgm:dir/>
          <dgm:animLvl val="lvl"/>
          <dgm:resizeHandles val="exact"/>
        </dgm:presLayoutVars>
      </dgm:prSet>
      <dgm:spPr/>
    </dgm:pt>
    <dgm:pt modelId="{2788D76B-DC41-42DE-ADDC-3E16EE757CEA}" type="pres">
      <dgm:prSet presAssocID="{45E2F4C5-5C91-4018-859B-E077ECEFD182}" presName="linNode" presStyleCnt="0"/>
      <dgm:spPr/>
    </dgm:pt>
    <dgm:pt modelId="{36043CC8-4983-44E4-8B54-8EC5261A2953}" type="pres">
      <dgm:prSet presAssocID="{45E2F4C5-5C91-4018-859B-E077ECEFD182}" presName="parentText" presStyleLbl="node1" presStyleIdx="0" presStyleCnt="3" custScaleX="117002">
        <dgm:presLayoutVars>
          <dgm:chMax val="1"/>
          <dgm:bulletEnabled val="1"/>
        </dgm:presLayoutVars>
      </dgm:prSet>
      <dgm:spPr/>
    </dgm:pt>
    <dgm:pt modelId="{4018C0E4-541D-4AF3-9EA0-6BE7F5EDA368}" type="pres">
      <dgm:prSet presAssocID="{92C4593B-CEA4-4BB8-874E-07E1909AC0D1}" presName="sp" presStyleCnt="0"/>
      <dgm:spPr/>
    </dgm:pt>
    <dgm:pt modelId="{7ABB8F57-0745-4130-A572-5BE15F7C684D}" type="pres">
      <dgm:prSet presAssocID="{34156A9D-5341-4324-A1C7-D98CA2974B4C}" presName="linNode" presStyleCnt="0"/>
      <dgm:spPr/>
    </dgm:pt>
    <dgm:pt modelId="{256A7FC4-6F4B-4F1E-8779-1C22ADAA66F1}" type="pres">
      <dgm:prSet presAssocID="{34156A9D-5341-4324-A1C7-D98CA2974B4C}" presName="parentText" presStyleLbl="node1" presStyleIdx="1" presStyleCnt="3" custScaleX="208494">
        <dgm:presLayoutVars>
          <dgm:chMax val="1"/>
          <dgm:bulletEnabled val="1"/>
        </dgm:presLayoutVars>
      </dgm:prSet>
      <dgm:spPr/>
    </dgm:pt>
    <dgm:pt modelId="{EE205802-F147-4E1B-939B-571B5FA7930C}" type="pres">
      <dgm:prSet presAssocID="{C70C2A98-C158-4914-80FF-0CC7D2FB5541}" presName="sp" presStyleCnt="0"/>
      <dgm:spPr/>
    </dgm:pt>
    <dgm:pt modelId="{27940E63-FD53-4291-9DCA-837DF64EFEA8}" type="pres">
      <dgm:prSet presAssocID="{6182FCEA-03C3-4915-977C-6C42C1C43BAF}" presName="linNode" presStyleCnt="0"/>
      <dgm:spPr/>
    </dgm:pt>
    <dgm:pt modelId="{365F1C2A-815F-47FB-A289-A594D2541F17}" type="pres">
      <dgm:prSet presAssocID="{6182FCEA-03C3-4915-977C-6C42C1C43BAF}" presName="parentText" presStyleLbl="node1" presStyleIdx="2" presStyleCnt="3" custScaleX="211517">
        <dgm:presLayoutVars>
          <dgm:chMax val="1"/>
          <dgm:bulletEnabled val="1"/>
        </dgm:presLayoutVars>
      </dgm:prSet>
      <dgm:spPr/>
    </dgm:pt>
  </dgm:ptLst>
  <dgm:cxnLst>
    <dgm:cxn modelId="{D885EB3F-5CBA-40FD-9798-E61E2F7ABE33}" type="presOf" srcId="{34156A9D-5341-4324-A1C7-D98CA2974B4C}" destId="{256A7FC4-6F4B-4F1E-8779-1C22ADAA66F1}" srcOrd="0" destOrd="0" presId="urn:microsoft.com/office/officeart/2005/8/layout/vList5"/>
    <dgm:cxn modelId="{7758F449-A4A9-41C0-B3DD-4D8AEBA9AB16}" type="presOf" srcId="{6182FCEA-03C3-4915-977C-6C42C1C43BAF}" destId="{365F1C2A-815F-47FB-A289-A594D2541F17}" srcOrd="0" destOrd="0" presId="urn:microsoft.com/office/officeart/2005/8/layout/vList5"/>
    <dgm:cxn modelId="{575FD475-1E5A-4E38-84D8-A24555882111}" type="presOf" srcId="{45E2F4C5-5C91-4018-859B-E077ECEFD182}" destId="{36043CC8-4983-44E4-8B54-8EC5261A2953}" srcOrd="0" destOrd="0" presId="urn:microsoft.com/office/officeart/2005/8/layout/vList5"/>
    <dgm:cxn modelId="{3A9F9B57-538A-4678-849C-4A41524054DA}" srcId="{7350B98C-E68A-4DAB-BA81-497713894CAE}" destId="{6182FCEA-03C3-4915-977C-6C42C1C43BAF}" srcOrd="2" destOrd="0" parTransId="{A0AC2AE3-9636-4A29-A8B6-47CF0F9FD8FC}" sibTransId="{B34273FD-386A-4C47-97EB-CFA3F22900EB}"/>
    <dgm:cxn modelId="{18552090-4E5D-43D8-8D06-E0966E98544C}" type="presOf" srcId="{7350B98C-E68A-4DAB-BA81-497713894CAE}" destId="{D2CF81D3-F62E-4124-B487-E8F8E92A172C}" srcOrd="0" destOrd="0" presId="urn:microsoft.com/office/officeart/2005/8/layout/vList5"/>
    <dgm:cxn modelId="{ED0A50B2-F13B-45BF-B63F-C389867EF57B}" srcId="{7350B98C-E68A-4DAB-BA81-497713894CAE}" destId="{34156A9D-5341-4324-A1C7-D98CA2974B4C}" srcOrd="1" destOrd="0" parTransId="{7F53DD7E-D0C1-4F24-908B-129A468545FC}" sibTransId="{C70C2A98-C158-4914-80FF-0CC7D2FB5541}"/>
    <dgm:cxn modelId="{67B703FF-B150-40E8-AFA0-840037F60F4F}" srcId="{7350B98C-E68A-4DAB-BA81-497713894CAE}" destId="{45E2F4C5-5C91-4018-859B-E077ECEFD182}" srcOrd="0" destOrd="0" parTransId="{F62CEF28-0206-41B4-8679-7618213B6B88}" sibTransId="{92C4593B-CEA4-4BB8-874E-07E1909AC0D1}"/>
    <dgm:cxn modelId="{95E3F1A8-FCCA-4AA7-958A-61F8B60058F1}" type="presParOf" srcId="{D2CF81D3-F62E-4124-B487-E8F8E92A172C}" destId="{2788D76B-DC41-42DE-ADDC-3E16EE757CEA}" srcOrd="0" destOrd="0" presId="urn:microsoft.com/office/officeart/2005/8/layout/vList5"/>
    <dgm:cxn modelId="{37254605-AD10-436F-BEC7-A909D6E2D4B8}" type="presParOf" srcId="{2788D76B-DC41-42DE-ADDC-3E16EE757CEA}" destId="{36043CC8-4983-44E4-8B54-8EC5261A2953}" srcOrd="0" destOrd="0" presId="urn:microsoft.com/office/officeart/2005/8/layout/vList5"/>
    <dgm:cxn modelId="{ADCD1930-16A9-4556-8B4D-DDB6C6FD2FB6}" type="presParOf" srcId="{D2CF81D3-F62E-4124-B487-E8F8E92A172C}" destId="{4018C0E4-541D-4AF3-9EA0-6BE7F5EDA368}" srcOrd="1" destOrd="0" presId="urn:microsoft.com/office/officeart/2005/8/layout/vList5"/>
    <dgm:cxn modelId="{87639C73-B258-4DA9-9EE6-C722BFA30E96}" type="presParOf" srcId="{D2CF81D3-F62E-4124-B487-E8F8E92A172C}" destId="{7ABB8F57-0745-4130-A572-5BE15F7C684D}" srcOrd="2" destOrd="0" presId="urn:microsoft.com/office/officeart/2005/8/layout/vList5"/>
    <dgm:cxn modelId="{737179D9-9433-462D-9EB1-6B61C5C10D90}" type="presParOf" srcId="{7ABB8F57-0745-4130-A572-5BE15F7C684D}" destId="{256A7FC4-6F4B-4F1E-8779-1C22ADAA66F1}" srcOrd="0" destOrd="0" presId="urn:microsoft.com/office/officeart/2005/8/layout/vList5"/>
    <dgm:cxn modelId="{6906D7F5-E384-4AF7-9A21-B549C7215373}" type="presParOf" srcId="{D2CF81D3-F62E-4124-B487-E8F8E92A172C}" destId="{EE205802-F147-4E1B-939B-571B5FA7930C}" srcOrd="3" destOrd="0" presId="urn:microsoft.com/office/officeart/2005/8/layout/vList5"/>
    <dgm:cxn modelId="{2A6E3717-E080-4DE3-B0B2-BB902A7227FE}" type="presParOf" srcId="{D2CF81D3-F62E-4124-B487-E8F8E92A172C}" destId="{27940E63-FD53-4291-9DCA-837DF64EFEA8}" srcOrd="4" destOrd="0" presId="urn:microsoft.com/office/officeart/2005/8/layout/vList5"/>
    <dgm:cxn modelId="{FED4F9E6-E7A7-4F30-826C-F18D6223A44B}" type="presParOf" srcId="{27940E63-FD53-4291-9DCA-837DF64EFEA8}" destId="{365F1C2A-815F-47FB-A289-A594D2541F17}"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50B98C-E68A-4DAB-BA81-497713894CAE}"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45E2F4C5-5C91-4018-859B-E077ECEFD182}">
      <dgm:prSet/>
      <dgm:spPr/>
      <dgm:t>
        <a:bodyPr/>
        <a:lstStyle/>
        <a:p>
          <a:r>
            <a:rPr lang="en-GB"/>
            <a:t>Fire Doors</a:t>
          </a:r>
          <a:endParaRPr lang="en-US"/>
        </a:p>
      </dgm:t>
    </dgm:pt>
    <dgm:pt modelId="{F62CEF28-0206-41B4-8679-7618213B6B88}" type="parTrans" cxnId="{67B703FF-B150-40E8-AFA0-840037F60F4F}">
      <dgm:prSet/>
      <dgm:spPr/>
      <dgm:t>
        <a:bodyPr/>
        <a:lstStyle/>
        <a:p>
          <a:endParaRPr lang="en-US"/>
        </a:p>
      </dgm:t>
    </dgm:pt>
    <dgm:pt modelId="{92C4593B-CEA4-4BB8-874E-07E1909AC0D1}" type="sibTrans" cxnId="{67B703FF-B150-40E8-AFA0-840037F60F4F}">
      <dgm:prSet/>
      <dgm:spPr/>
      <dgm:t>
        <a:bodyPr/>
        <a:lstStyle/>
        <a:p>
          <a:endParaRPr lang="en-US"/>
        </a:p>
      </dgm:t>
    </dgm:pt>
    <dgm:pt modelId="{34156A9D-5341-4324-A1C7-D98CA2974B4C}">
      <dgm:prSet custT="1"/>
      <dgm:spPr/>
      <dgm:t>
        <a:bodyPr/>
        <a:lstStyle/>
        <a:p>
          <a:pPr algn="l"/>
          <a:r>
            <a:rPr lang="en-GB" sz="2000"/>
            <a:t>2023/24: £5.2m = 918 homes</a:t>
          </a:r>
          <a:endParaRPr lang="en-US" sz="2000"/>
        </a:p>
      </dgm:t>
    </dgm:pt>
    <dgm:pt modelId="{7F53DD7E-D0C1-4F24-908B-129A468545FC}" type="parTrans" cxnId="{ED0A50B2-F13B-45BF-B63F-C389867EF57B}">
      <dgm:prSet/>
      <dgm:spPr/>
      <dgm:t>
        <a:bodyPr/>
        <a:lstStyle/>
        <a:p>
          <a:endParaRPr lang="en-US"/>
        </a:p>
      </dgm:t>
    </dgm:pt>
    <dgm:pt modelId="{C70C2A98-C158-4914-80FF-0CC7D2FB5541}" type="sibTrans" cxnId="{ED0A50B2-F13B-45BF-B63F-C389867EF57B}">
      <dgm:prSet/>
      <dgm:spPr/>
      <dgm:t>
        <a:bodyPr/>
        <a:lstStyle/>
        <a:p>
          <a:endParaRPr lang="en-US"/>
        </a:p>
      </dgm:t>
    </dgm:pt>
    <dgm:pt modelId="{6182FCEA-03C3-4915-977C-6C42C1C43BAF}">
      <dgm:prSet custT="1"/>
      <dgm:spPr/>
      <dgm:t>
        <a:bodyPr/>
        <a:lstStyle/>
        <a:p>
          <a:pPr algn="l"/>
          <a:r>
            <a:rPr lang="en-GB" sz="2000"/>
            <a:t>2024/25: £5m = 892 homes</a:t>
          </a:r>
          <a:endParaRPr lang="en-US" sz="2000"/>
        </a:p>
      </dgm:t>
    </dgm:pt>
    <dgm:pt modelId="{A0AC2AE3-9636-4A29-A8B6-47CF0F9FD8FC}" type="parTrans" cxnId="{3A9F9B57-538A-4678-849C-4A41524054DA}">
      <dgm:prSet/>
      <dgm:spPr/>
      <dgm:t>
        <a:bodyPr/>
        <a:lstStyle/>
        <a:p>
          <a:endParaRPr lang="en-US"/>
        </a:p>
      </dgm:t>
    </dgm:pt>
    <dgm:pt modelId="{B34273FD-386A-4C47-97EB-CFA3F22900EB}" type="sibTrans" cxnId="{3A9F9B57-538A-4678-849C-4A41524054DA}">
      <dgm:prSet/>
      <dgm:spPr/>
      <dgm:t>
        <a:bodyPr/>
        <a:lstStyle/>
        <a:p>
          <a:endParaRPr lang="en-US"/>
        </a:p>
      </dgm:t>
    </dgm:pt>
    <dgm:pt modelId="{D2CF81D3-F62E-4124-B487-E8F8E92A172C}" type="pres">
      <dgm:prSet presAssocID="{7350B98C-E68A-4DAB-BA81-497713894CAE}" presName="Name0" presStyleCnt="0">
        <dgm:presLayoutVars>
          <dgm:dir/>
          <dgm:animLvl val="lvl"/>
          <dgm:resizeHandles val="exact"/>
        </dgm:presLayoutVars>
      </dgm:prSet>
      <dgm:spPr/>
    </dgm:pt>
    <dgm:pt modelId="{2788D76B-DC41-42DE-ADDC-3E16EE757CEA}" type="pres">
      <dgm:prSet presAssocID="{45E2F4C5-5C91-4018-859B-E077ECEFD182}" presName="linNode" presStyleCnt="0"/>
      <dgm:spPr/>
    </dgm:pt>
    <dgm:pt modelId="{36043CC8-4983-44E4-8B54-8EC5261A2953}" type="pres">
      <dgm:prSet presAssocID="{45E2F4C5-5C91-4018-859B-E077ECEFD182}" presName="parentText" presStyleLbl="node1" presStyleIdx="0" presStyleCnt="3" custScaleX="115466">
        <dgm:presLayoutVars>
          <dgm:chMax val="1"/>
          <dgm:bulletEnabled val="1"/>
        </dgm:presLayoutVars>
      </dgm:prSet>
      <dgm:spPr/>
    </dgm:pt>
    <dgm:pt modelId="{4018C0E4-541D-4AF3-9EA0-6BE7F5EDA368}" type="pres">
      <dgm:prSet presAssocID="{92C4593B-CEA4-4BB8-874E-07E1909AC0D1}" presName="sp" presStyleCnt="0"/>
      <dgm:spPr/>
    </dgm:pt>
    <dgm:pt modelId="{7ABB8F57-0745-4130-A572-5BE15F7C684D}" type="pres">
      <dgm:prSet presAssocID="{34156A9D-5341-4324-A1C7-D98CA2974B4C}" presName="linNode" presStyleCnt="0"/>
      <dgm:spPr/>
    </dgm:pt>
    <dgm:pt modelId="{256A7FC4-6F4B-4F1E-8779-1C22ADAA66F1}" type="pres">
      <dgm:prSet presAssocID="{34156A9D-5341-4324-A1C7-D98CA2974B4C}" presName="parentText" presStyleLbl="node1" presStyleIdx="1" presStyleCnt="3" custScaleX="236708">
        <dgm:presLayoutVars>
          <dgm:chMax val="1"/>
          <dgm:bulletEnabled val="1"/>
        </dgm:presLayoutVars>
      </dgm:prSet>
      <dgm:spPr/>
    </dgm:pt>
    <dgm:pt modelId="{EE205802-F147-4E1B-939B-571B5FA7930C}" type="pres">
      <dgm:prSet presAssocID="{C70C2A98-C158-4914-80FF-0CC7D2FB5541}" presName="sp" presStyleCnt="0"/>
      <dgm:spPr/>
    </dgm:pt>
    <dgm:pt modelId="{27940E63-FD53-4291-9DCA-837DF64EFEA8}" type="pres">
      <dgm:prSet presAssocID="{6182FCEA-03C3-4915-977C-6C42C1C43BAF}" presName="linNode" presStyleCnt="0"/>
      <dgm:spPr/>
    </dgm:pt>
    <dgm:pt modelId="{365F1C2A-815F-47FB-A289-A594D2541F17}" type="pres">
      <dgm:prSet presAssocID="{6182FCEA-03C3-4915-977C-6C42C1C43BAF}" presName="parentText" presStyleLbl="node1" presStyleIdx="2" presStyleCnt="3" custScaleX="238723">
        <dgm:presLayoutVars>
          <dgm:chMax val="1"/>
          <dgm:bulletEnabled val="1"/>
        </dgm:presLayoutVars>
      </dgm:prSet>
      <dgm:spPr/>
    </dgm:pt>
  </dgm:ptLst>
  <dgm:cxnLst>
    <dgm:cxn modelId="{D885EB3F-5CBA-40FD-9798-E61E2F7ABE33}" type="presOf" srcId="{34156A9D-5341-4324-A1C7-D98CA2974B4C}" destId="{256A7FC4-6F4B-4F1E-8779-1C22ADAA66F1}" srcOrd="0" destOrd="0" presId="urn:microsoft.com/office/officeart/2005/8/layout/vList5"/>
    <dgm:cxn modelId="{7758F449-A4A9-41C0-B3DD-4D8AEBA9AB16}" type="presOf" srcId="{6182FCEA-03C3-4915-977C-6C42C1C43BAF}" destId="{365F1C2A-815F-47FB-A289-A594D2541F17}" srcOrd="0" destOrd="0" presId="urn:microsoft.com/office/officeart/2005/8/layout/vList5"/>
    <dgm:cxn modelId="{575FD475-1E5A-4E38-84D8-A24555882111}" type="presOf" srcId="{45E2F4C5-5C91-4018-859B-E077ECEFD182}" destId="{36043CC8-4983-44E4-8B54-8EC5261A2953}" srcOrd="0" destOrd="0" presId="urn:microsoft.com/office/officeart/2005/8/layout/vList5"/>
    <dgm:cxn modelId="{3A9F9B57-538A-4678-849C-4A41524054DA}" srcId="{7350B98C-E68A-4DAB-BA81-497713894CAE}" destId="{6182FCEA-03C3-4915-977C-6C42C1C43BAF}" srcOrd="2" destOrd="0" parTransId="{A0AC2AE3-9636-4A29-A8B6-47CF0F9FD8FC}" sibTransId="{B34273FD-386A-4C47-97EB-CFA3F22900EB}"/>
    <dgm:cxn modelId="{18552090-4E5D-43D8-8D06-E0966E98544C}" type="presOf" srcId="{7350B98C-E68A-4DAB-BA81-497713894CAE}" destId="{D2CF81D3-F62E-4124-B487-E8F8E92A172C}" srcOrd="0" destOrd="0" presId="urn:microsoft.com/office/officeart/2005/8/layout/vList5"/>
    <dgm:cxn modelId="{ED0A50B2-F13B-45BF-B63F-C389867EF57B}" srcId="{7350B98C-E68A-4DAB-BA81-497713894CAE}" destId="{34156A9D-5341-4324-A1C7-D98CA2974B4C}" srcOrd="1" destOrd="0" parTransId="{7F53DD7E-D0C1-4F24-908B-129A468545FC}" sibTransId="{C70C2A98-C158-4914-80FF-0CC7D2FB5541}"/>
    <dgm:cxn modelId="{67B703FF-B150-40E8-AFA0-840037F60F4F}" srcId="{7350B98C-E68A-4DAB-BA81-497713894CAE}" destId="{45E2F4C5-5C91-4018-859B-E077ECEFD182}" srcOrd="0" destOrd="0" parTransId="{F62CEF28-0206-41B4-8679-7618213B6B88}" sibTransId="{92C4593B-CEA4-4BB8-874E-07E1909AC0D1}"/>
    <dgm:cxn modelId="{95E3F1A8-FCCA-4AA7-958A-61F8B60058F1}" type="presParOf" srcId="{D2CF81D3-F62E-4124-B487-E8F8E92A172C}" destId="{2788D76B-DC41-42DE-ADDC-3E16EE757CEA}" srcOrd="0" destOrd="0" presId="urn:microsoft.com/office/officeart/2005/8/layout/vList5"/>
    <dgm:cxn modelId="{37254605-AD10-436F-BEC7-A909D6E2D4B8}" type="presParOf" srcId="{2788D76B-DC41-42DE-ADDC-3E16EE757CEA}" destId="{36043CC8-4983-44E4-8B54-8EC5261A2953}" srcOrd="0" destOrd="0" presId="urn:microsoft.com/office/officeart/2005/8/layout/vList5"/>
    <dgm:cxn modelId="{ADCD1930-16A9-4556-8B4D-DDB6C6FD2FB6}" type="presParOf" srcId="{D2CF81D3-F62E-4124-B487-E8F8E92A172C}" destId="{4018C0E4-541D-4AF3-9EA0-6BE7F5EDA368}" srcOrd="1" destOrd="0" presId="urn:microsoft.com/office/officeart/2005/8/layout/vList5"/>
    <dgm:cxn modelId="{87639C73-B258-4DA9-9EE6-C722BFA30E96}" type="presParOf" srcId="{D2CF81D3-F62E-4124-B487-E8F8E92A172C}" destId="{7ABB8F57-0745-4130-A572-5BE15F7C684D}" srcOrd="2" destOrd="0" presId="urn:microsoft.com/office/officeart/2005/8/layout/vList5"/>
    <dgm:cxn modelId="{737179D9-9433-462D-9EB1-6B61C5C10D90}" type="presParOf" srcId="{7ABB8F57-0745-4130-A572-5BE15F7C684D}" destId="{256A7FC4-6F4B-4F1E-8779-1C22ADAA66F1}" srcOrd="0" destOrd="0" presId="urn:microsoft.com/office/officeart/2005/8/layout/vList5"/>
    <dgm:cxn modelId="{6906D7F5-E384-4AF7-9A21-B549C7215373}" type="presParOf" srcId="{D2CF81D3-F62E-4124-B487-E8F8E92A172C}" destId="{EE205802-F147-4E1B-939B-571B5FA7930C}" srcOrd="3" destOrd="0" presId="urn:microsoft.com/office/officeart/2005/8/layout/vList5"/>
    <dgm:cxn modelId="{2A6E3717-E080-4DE3-B0B2-BB902A7227FE}" type="presParOf" srcId="{D2CF81D3-F62E-4124-B487-E8F8E92A172C}" destId="{27940E63-FD53-4291-9DCA-837DF64EFEA8}" srcOrd="4" destOrd="0" presId="urn:microsoft.com/office/officeart/2005/8/layout/vList5"/>
    <dgm:cxn modelId="{FED4F9E6-E7A7-4F30-826C-F18D6223A44B}" type="presParOf" srcId="{27940E63-FD53-4291-9DCA-837DF64EFEA8}" destId="{365F1C2A-815F-47FB-A289-A594D2541F1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9F9904-E16E-4E60-B2A6-9761A1671FF1}"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C43E1A8-9226-4E41-92BF-1AC1153B7DD4}">
      <dgm:prSet/>
      <dgm:spPr/>
      <dgm:t>
        <a:bodyPr/>
        <a:lstStyle/>
        <a:p>
          <a:pPr>
            <a:lnSpc>
              <a:spcPct val="100000"/>
            </a:lnSpc>
          </a:pPr>
          <a:r>
            <a:rPr lang="en-GB"/>
            <a:t>We have procured an additional contractor, Trident Ltd, to enable us to increase delivery</a:t>
          </a:r>
          <a:endParaRPr lang="en-US"/>
        </a:p>
      </dgm:t>
    </dgm:pt>
    <dgm:pt modelId="{B6D7E31C-F5F6-4230-AD7A-C4BA68AE5BAB}" type="parTrans" cxnId="{00068483-B81D-4EE7-9DC5-3FEBF837AC9C}">
      <dgm:prSet/>
      <dgm:spPr/>
      <dgm:t>
        <a:bodyPr/>
        <a:lstStyle/>
        <a:p>
          <a:endParaRPr lang="en-US"/>
        </a:p>
      </dgm:t>
    </dgm:pt>
    <dgm:pt modelId="{8FC40CD1-42A6-405D-A673-D5468D47ECD6}" type="sibTrans" cxnId="{00068483-B81D-4EE7-9DC5-3FEBF837AC9C}">
      <dgm:prSet/>
      <dgm:spPr/>
      <dgm:t>
        <a:bodyPr/>
        <a:lstStyle/>
        <a:p>
          <a:pPr>
            <a:lnSpc>
              <a:spcPct val="100000"/>
            </a:lnSpc>
          </a:pPr>
          <a:endParaRPr lang="en-US"/>
        </a:p>
      </dgm:t>
    </dgm:pt>
    <dgm:pt modelId="{CBF72284-09B3-4162-9EC0-B2E330BBEC0D}">
      <dgm:prSet/>
      <dgm:spPr/>
      <dgm:t>
        <a:bodyPr/>
        <a:lstStyle/>
        <a:p>
          <a:pPr>
            <a:lnSpc>
              <a:spcPct val="100000"/>
            </a:lnSpc>
          </a:pPr>
          <a:r>
            <a:rPr lang="en-GB"/>
            <a:t>… and we are procuring another contractor to support Housing Operations </a:t>
          </a:r>
          <a:endParaRPr lang="en-US"/>
        </a:p>
      </dgm:t>
    </dgm:pt>
    <dgm:pt modelId="{C9952F2C-0051-4ED6-A775-B4AE372F853F}" type="parTrans" cxnId="{4ED26AA5-1ABC-4122-BD97-2D1010E4CF9B}">
      <dgm:prSet/>
      <dgm:spPr/>
      <dgm:t>
        <a:bodyPr/>
        <a:lstStyle/>
        <a:p>
          <a:endParaRPr lang="en-US"/>
        </a:p>
      </dgm:t>
    </dgm:pt>
    <dgm:pt modelId="{77A98A36-5D5A-4400-8377-BF0386FC367E}" type="sibTrans" cxnId="{4ED26AA5-1ABC-4122-BD97-2D1010E4CF9B}">
      <dgm:prSet/>
      <dgm:spPr/>
      <dgm:t>
        <a:bodyPr/>
        <a:lstStyle/>
        <a:p>
          <a:pPr>
            <a:lnSpc>
              <a:spcPct val="100000"/>
            </a:lnSpc>
          </a:pPr>
          <a:endParaRPr lang="en-US"/>
        </a:p>
      </dgm:t>
    </dgm:pt>
    <dgm:pt modelId="{B994DCB3-19B1-499C-BE9E-1C613EB37763}">
      <dgm:prSet/>
      <dgm:spPr/>
      <dgm:t>
        <a:bodyPr/>
        <a:lstStyle/>
        <a:p>
          <a:pPr>
            <a:lnSpc>
              <a:spcPct val="100000"/>
            </a:lnSpc>
          </a:pPr>
          <a:r>
            <a:rPr lang="en-GB"/>
            <a:t>We have increased spending on Decent Homes works</a:t>
          </a:r>
          <a:endParaRPr lang="en-US"/>
        </a:p>
      </dgm:t>
    </dgm:pt>
    <dgm:pt modelId="{BF57DB72-D54D-47E6-8DFA-A0274FF65B69}" type="parTrans" cxnId="{CB952509-FC7C-4E98-A61D-C8B2007796C3}">
      <dgm:prSet/>
      <dgm:spPr/>
      <dgm:t>
        <a:bodyPr/>
        <a:lstStyle/>
        <a:p>
          <a:endParaRPr lang="en-US"/>
        </a:p>
      </dgm:t>
    </dgm:pt>
    <dgm:pt modelId="{044CA2E5-D908-4513-BE7B-3C1CA6144E8E}" type="sibTrans" cxnId="{CB952509-FC7C-4E98-A61D-C8B2007796C3}">
      <dgm:prSet/>
      <dgm:spPr/>
      <dgm:t>
        <a:bodyPr/>
        <a:lstStyle/>
        <a:p>
          <a:pPr>
            <a:lnSpc>
              <a:spcPct val="100000"/>
            </a:lnSpc>
          </a:pPr>
          <a:endParaRPr lang="en-US"/>
        </a:p>
      </dgm:t>
    </dgm:pt>
    <dgm:pt modelId="{8DD3A927-BAD8-4EF6-990E-A5B93B8D4F4B}">
      <dgm:prSet/>
      <dgm:spPr/>
      <dgm:t>
        <a:bodyPr/>
        <a:lstStyle/>
        <a:p>
          <a:pPr>
            <a:lnSpc>
              <a:spcPct val="100000"/>
            </a:lnSpc>
          </a:pPr>
          <a:r>
            <a:rPr lang="en-GB"/>
            <a:t>We are working even harder to reduce reactive repairs by improving planned maintenance (70:30)</a:t>
          </a:r>
          <a:endParaRPr lang="en-US"/>
        </a:p>
      </dgm:t>
    </dgm:pt>
    <dgm:pt modelId="{2A9EF6E9-90AE-46E0-86F8-843FACF58F0F}" type="parTrans" cxnId="{F96E07FE-890B-4C0D-90A3-0C42C7127ACB}">
      <dgm:prSet/>
      <dgm:spPr/>
      <dgm:t>
        <a:bodyPr/>
        <a:lstStyle/>
        <a:p>
          <a:endParaRPr lang="en-US"/>
        </a:p>
      </dgm:t>
    </dgm:pt>
    <dgm:pt modelId="{A1C1DB99-A1DB-4A4B-ADFE-B42651C0EF9F}" type="sibTrans" cxnId="{F96E07FE-890B-4C0D-90A3-0C42C7127ACB}">
      <dgm:prSet/>
      <dgm:spPr/>
      <dgm:t>
        <a:bodyPr/>
        <a:lstStyle/>
        <a:p>
          <a:endParaRPr lang="en-US"/>
        </a:p>
      </dgm:t>
    </dgm:pt>
    <dgm:pt modelId="{AFE7DD27-5A72-4383-8676-4B458D57CC2C}" type="pres">
      <dgm:prSet presAssocID="{4B9F9904-E16E-4E60-B2A6-9761A1671FF1}" presName="root" presStyleCnt="0">
        <dgm:presLayoutVars>
          <dgm:dir/>
          <dgm:resizeHandles val="exact"/>
        </dgm:presLayoutVars>
      </dgm:prSet>
      <dgm:spPr/>
    </dgm:pt>
    <dgm:pt modelId="{B23C1C09-3443-4BA5-99D8-D51CB0D9161C}" type="pres">
      <dgm:prSet presAssocID="{4B9F9904-E16E-4E60-B2A6-9761A1671FF1}" presName="container" presStyleCnt="0">
        <dgm:presLayoutVars>
          <dgm:dir/>
          <dgm:resizeHandles val="exact"/>
        </dgm:presLayoutVars>
      </dgm:prSet>
      <dgm:spPr/>
    </dgm:pt>
    <dgm:pt modelId="{67EBED4A-EE61-49C0-B189-0549AF3DA3F3}" type="pres">
      <dgm:prSet presAssocID="{7C43E1A8-9226-4E41-92BF-1AC1153B7DD4}" presName="compNode" presStyleCnt="0"/>
      <dgm:spPr/>
    </dgm:pt>
    <dgm:pt modelId="{F16ABA14-6AE6-4EEE-B4AB-BC4639D60543}" type="pres">
      <dgm:prSet presAssocID="{7C43E1A8-9226-4E41-92BF-1AC1153B7DD4}" presName="iconBgRect" presStyleLbl="bgShp" presStyleIdx="0" presStyleCnt="4"/>
      <dgm:spPr/>
    </dgm:pt>
    <dgm:pt modelId="{4B1451A1-FBA4-4E49-945C-38E930BE612D}" type="pres">
      <dgm:prSet presAssocID="{7C43E1A8-9226-4E41-92BF-1AC1153B7DD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32E202C6-70C9-44EF-9110-7CA030D997F2}" type="pres">
      <dgm:prSet presAssocID="{7C43E1A8-9226-4E41-92BF-1AC1153B7DD4}" presName="spaceRect" presStyleCnt="0"/>
      <dgm:spPr/>
    </dgm:pt>
    <dgm:pt modelId="{379BF375-DB1D-49E1-9911-325ED5DB0E72}" type="pres">
      <dgm:prSet presAssocID="{7C43E1A8-9226-4E41-92BF-1AC1153B7DD4}" presName="textRect" presStyleLbl="revTx" presStyleIdx="0" presStyleCnt="4" custScaleX="113598">
        <dgm:presLayoutVars>
          <dgm:chMax val="1"/>
          <dgm:chPref val="1"/>
        </dgm:presLayoutVars>
      </dgm:prSet>
      <dgm:spPr/>
    </dgm:pt>
    <dgm:pt modelId="{40C02EA6-22FC-4ED6-8BA9-1E0B30F7F702}" type="pres">
      <dgm:prSet presAssocID="{8FC40CD1-42A6-405D-A673-D5468D47ECD6}" presName="sibTrans" presStyleLbl="sibTrans2D1" presStyleIdx="0" presStyleCnt="0"/>
      <dgm:spPr/>
    </dgm:pt>
    <dgm:pt modelId="{84C2BB4D-352B-4C01-ADF7-E55D2E27B449}" type="pres">
      <dgm:prSet presAssocID="{CBF72284-09B3-4162-9EC0-B2E330BBEC0D}" presName="compNode" presStyleCnt="0"/>
      <dgm:spPr/>
    </dgm:pt>
    <dgm:pt modelId="{18CD3440-CE12-4C1B-A0F5-5BD28EADC8CA}" type="pres">
      <dgm:prSet presAssocID="{CBF72284-09B3-4162-9EC0-B2E330BBEC0D}" presName="iconBgRect" presStyleLbl="bgShp" presStyleIdx="1" presStyleCnt="4"/>
      <dgm:spPr/>
    </dgm:pt>
    <dgm:pt modelId="{7D855332-AD79-4BE4-9891-AAD3EB5AF735}" type="pres">
      <dgm:prSet presAssocID="{CBF72284-09B3-4162-9EC0-B2E330BBEC0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E2A124FD-9AED-4918-895D-B5B23F846EB9}" type="pres">
      <dgm:prSet presAssocID="{CBF72284-09B3-4162-9EC0-B2E330BBEC0D}" presName="spaceRect" presStyleCnt="0"/>
      <dgm:spPr/>
    </dgm:pt>
    <dgm:pt modelId="{CD5CD550-13B1-4EB5-B417-2325012CDFD0}" type="pres">
      <dgm:prSet presAssocID="{CBF72284-09B3-4162-9EC0-B2E330BBEC0D}" presName="textRect" presStyleLbl="revTx" presStyleIdx="1" presStyleCnt="4">
        <dgm:presLayoutVars>
          <dgm:chMax val="1"/>
          <dgm:chPref val="1"/>
        </dgm:presLayoutVars>
      </dgm:prSet>
      <dgm:spPr/>
    </dgm:pt>
    <dgm:pt modelId="{DF355C2F-B53E-4FB3-9207-3521B7E2A788}" type="pres">
      <dgm:prSet presAssocID="{77A98A36-5D5A-4400-8377-BF0386FC367E}" presName="sibTrans" presStyleLbl="sibTrans2D1" presStyleIdx="0" presStyleCnt="0"/>
      <dgm:spPr/>
    </dgm:pt>
    <dgm:pt modelId="{2431E362-CEF0-404E-9B89-652AF3826DB3}" type="pres">
      <dgm:prSet presAssocID="{B994DCB3-19B1-499C-BE9E-1C613EB37763}" presName="compNode" presStyleCnt="0"/>
      <dgm:spPr/>
    </dgm:pt>
    <dgm:pt modelId="{E21FBBD5-B753-44FF-A96B-8C60C05E52F0}" type="pres">
      <dgm:prSet presAssocID="{B994DCB3-19B1-499C-BE9E-1C613EB37763}" presName="iconBgRect" presStyleLbl="bgShp" presStyleIdx="2" presStyleCnt="4"/>
      <dgm:spPr/>
    </dgm:pt>
    <dgm:pt modelId="{3F957202-F367-443A-8028-B9E9F13DB6C9}" type="pres">
      <dgm:prSet presAssocID="{B994DCB3-19B1-499C-BE9E-1C613EB3776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me"/>
        </a:ext>
      </dgm:extLst>
    </dgm:pt>
    <dgm:pt modelId="{3CFD59B5-F8D9-4317-85DB-BEC31CF962D5}" type="pres">
      <dgm:prSet presAssocID="{B994DCB3-19B1-499C-BE9E-1C613EB37763}" presName="spaceRect" presStyleCnt="0"/>
      <dgm:spPr/>
    </dgm:pt>
    <dgm:pt modelId="{E4A3E89A-B3DD-4167-9B66-62034954438F}" type="pres">
      <dgm:prSet presAssocID="{B994DCB3-19B1-499C-BE9E-1C613EB37763}" presName="textRect" presStyleLbl="revTx" presStyleIdx="2" presStyleCnt="4">
        <dgm:presLayoutVars>
          <dgm:chMax val="1"/>
          <dgm:chPref val="1"/>
        </dgm:presLayoutVars>
      </dgm:prSet>
      <dgm:spPr/>
    </dgm:pt>
    <dgm:pt modelId="{F479BFB6-62D9-4DBA-B3B8-568E8518B974}" type="pres">
      <dgm:prSet presAssocID="{044CA2E5-D908-4513-BE7B-3C1CA6144E8E}" presName="sibTrans" presStyleLbl="sibTrans2D1" presStyleIdx="0" presStyleCnt="0"/>
      <dgm:spPr/>
    </dgm:pt>
    <dgm:pt modelId="{228D14D7-002A-459F-9CDC-EEA14A42EA17}" type="pres">
      <dgm:prSet presAssocID="{8DD3A927-BAD8-4EF6-990E-A5B93B8D4F4B}" presName="compNode" presStyleCnt="0"/>
      <dgm:spPr/>
    </dgm:pt>
    <dgm:pt modelId="{0C2EA6B7-CD7B-428D-975B-E34FA396BC3D}" type="pres">
      <dgm:prSet presAssocID="{8DD3A927-BAD8-4EF6-990E-A5B93B8D4F4B}" presName="iconBgRect" presStyleLbl="bgShp" presStyleIdx="3" presStyleCnt="4"/>
      <dgm:spPr/>
    </dgm:pt>
    <dgm:pt modelId="{B3C3BAC7-B17F-4B89-9D05-C3A99A6F6835}" type="pres">
      <dgm:prSet presAssocID="{8DD3A927-BAD8-4EF6-990E-A5B93B8D4F4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elder"/>
        </a:ext>
      </dgm:extLst>
    </dgm:pt>
    <dgm:pt modelId="{BC0BB940-4622-48F5-875A-14A251CA894E}" type="pres">
      <dgm:prSet presAssocID="{8DD3A927-BAD8-4EF6-990E-A5B93B8D4F4B}" presName="spaceRect" presStyleCnt="0"/>
      <dgm:spPr/>
    </dgm:pt>
    <dgm:pt modelId="{7374A6D2-CAA8-41E2-ADD6-F53755E55257}" type="pres">
      <dgm:prSet presAssocID="{8DD3A927-BAD8-4EF6-990E-A5B93B8D4F4B}" presName="textRect" presStyleLbl="revTx" presStyleIdx="3" presStyleCnt="4">
        <dgm:presLayoutVars>
          <dgm:chMax val="1"/>
          <dgm:chPref val="1"/>
        </dgm:presLayoutVars>
      </dgm:prSet>
      <dgm:spPr/>
    </dgm:pt>
  </dgm:ptLst>
  <dgm:cxnLst>
    <dgm:cxn modelId="{CB952509-FC7C-4E98-A61D-C8B2007796C3}" srcId="{4B9F9904-E16E-4E60-B2A6-9761A1671FF1}" destId="{B994DCB3-19B1-499C-BE9E-1C613EB37763}" srcOrd="2" destOrd="0" parTransId="{BF57DB72-D54D-47E6-8DFA-A0274FF65B69}" sibTransId="{044CA2E5-D908-4513-BE7B-3C1CA6144E8E}"/>
    <dgm:cxn modelId="{27D75E24-5F2B-45ED-A94F-42A84D5F0769}" type="presOf" srcId="{4B9F9904-E16E-4E60-B2A6-9761A1671FF1}" destId="{AFE7DD27-5A72-4383-8676-4B458D57CC2C}" srcOrd="0" destOrd="0" presId="urn:microsoft.com/office/officeart/2018/2/layout/IconCircleList"/>
    <dgm:cxn modelId="{1CF9DE33-1CA4-4B1D-964C-9A920141C029}" type="presOf" srcId="{044CA2E5-D908-4513-BE7B-3C1CA6144E8E}" destId="{F479BFB6-62D9-4DBA-B3B8-568E8518B974}" srcOrd="0" destOrd="0" presId="urn:microsoft.com/office/officeart/2018/2/layout/IconCircleList"/>
    <dgm:cxn modelId="{994A7A63-1793-4968-A49B-1A3039BB2D2F}" type="presOf" srcId="{7C43E1A8-9226-4E41-92BF-1AC1153B7DD4}" destId="{379BF375-DB1D-49E1-9911-325ED5DB0E72}" srcOrd="0" destOrd="0" presId="urn:microsoft.com/office/officeart/2018/2/layout/IconCircleList"/>
    <dgm:cxn modelId="{00068483-B81D-4EE7-9DC5-3FEBF837AC9C}" srcId="{4B9F9904-E16E-4E60-B2A6-9761A1671FF1}" destId="{7C43E1A8-9226-4E41-92BF-1AC1153B7DD4}" srcOrd="0" destOrd="0" parTransId="{B6D7E31C-F5F6-4230-AD7A-C4BA68AE5BAB}" sibTransId="{8FC40CD1-42A6-405D-A673-D5468D47ECD6}"/>
    <dgm:cxn modelId="{40EAE786-33A9-413D-99D1-D26766E6CEFB}" type="presOf" srcId="{CBF72284-09B3-4162-9EC0-B2E330BBEC0D}" destId="{CD5CD550-13B1-4EB5-B417-2325012CDFD0}" srcOrd="0" destOrd="0" presId="urn:microsoft.com/office/officeart/2018/2/layout/IconCircleList"/>
    <dgm:cxn modelId="{AF220299-587A-4FA6-A433-BEF59B9D394B}" type="presOf" srcId="{77A98A36-5D5A-4400-8377-BF0386FC367E}" destId="{DF355C2F-B53E-4FB3-9207-3521B7E2A788}" srcOrd="0" destOrd="0" presId="urn:microsoft.com/office/officeart/2018/2/layout/IconCircleList"/>
    <dgm:cxn modelId="{4ED26AA5-1ABC-4122-BD97-2D1010E4CF9B}" srcId="{4B9F9904-E16E-4E60-B2A6-9761A1671FF1}" destId="{CBF72284-09B3-4162-9EC0-B2E330BBEC0D}" srcOrd="1" destOrd="0" parTransId="{C9952F2C-0051-4ED6-A775-B4AE372F853F}" sibTransId="{77A98A36-5D5A-4400-8377-BF0386FC367E}"/>
    <dgm:cxn modelId="{C988F6BC-C6CD-421C-9FB0-F2F96BEEE527}" type="presOf" srcId="{8DD3A927-BAD8-4EF6-990E-A5B93B8D4F4B}" destId="{7374A6D2-CAA8-41E2-ADD6-F53755E55257}" srcOrd="0" destOrd="0" presId="urn:microsoft.com/office/officeart/2018/2/layout/IconCircleList"/>
    <dgm:cxn modelId="{9BE7D2DE-28A4-48F3-988F-1A258761247B}" type="presOf" srcId="{B994DCB3-19B1-499C-BE9E-1C613EB37763}" destId="{E4A3E89A-B3DD-4167-9B66-62034954438F}" srcOrd="0" destOrd="0" presId="urn:microsoft.com/office/officeart/2018/2/layout/IconCircleList"/>
    <dgm:cxn modelId="{C70147E1-2AB7-4C15-828C-6A202113A672}" type="presOf" srcId="{8FC40CD1-42A6-405D-A673-D5468D47ECD6}" destId="{40C02EA6-22FC-4ED6-8BA9-1E0B30F7F702}" srcOrd="0" destOrd="0" presId="urn:microsoft.com/office/officeart/2018/2/layout/IconCircleList"/>
    <dgm:cxn modelId="{F96E07FE-890B-4C0D-90A3-0C42C7127ACB}" srcId="{4B9F9904-E16E-4E60-B2A6-9761A1671FF1}" destId="{8DD3A927-BAD8-4EF6-990E-A5B93B8D4F4B}" srcOrd="3" destOrd="0" parTransId="{2A9EF6E9-90AE-46E0-86F8-843FACF58F0F}" sibTransId="{A1C1DB99-A1DB-4A4B-ADFE-B42651C0EF9F}"/>
    <dgm:cxn modelId="{E07BCD43-FDD2-460E-8FC5-40DBFBDD8F1C}" type="presParOf" srcId="{AFE7DD27-5A72-4383-8676-4B458D57CC2C}" destId="{B23C1C09-3443-4BA5-99D8-D51CB0D9161C}" srcOrd="0" destOrd="0" presId="urn:microsoft.com/office/officeart/2018/2/layout/IconCircleList"/>
    <dgm:cxn modelId="{C09E28F6-E93E-4861-B7F8-415D318649AD}" type="presParOf" srcId="{B23C1C09-3443-4BA5-99D8-D51CB0D9161C}" destId="{67EBED4A-EE61-49C0-B189-0549AF3DA3F3}" srcOrd="0" destOrd="0" presId="urn:microsoft.com/office/officeart/2018/2/layout/IconCircleList"/>
    <dgm:cxn modelId="{025DBFAE-EB5A-4640-A755-038117974532}" type="presParOf" srcId="{67EBED4A-EE61-49C0-B189-0549AF3DA3F3}" destId="{F16ABA14-6AE6-4EEE-B4AB-BC4639D60543}" srcOrd="0" destOrd="0" presId="urn:microsoft.com/office/officeart/2018/2/layout/IconCircleList"/>
    <dgm:cxn modelId="{8EC2A3F4-7B88-4F07-B625-DF72AFE50441}" type="presParOf" srcId="{67EBED4A-EE61-49C0-B189-0549AF3DA3F3}" destId="{4B1451A1-FBA4-4E49-945C-38E930BE612D}" srcOrd="1" destOrd="0" presId="urn:microsoft.com/office/officeart/2018/2/layout/IconCircleList"/>
    <dgm:cxn modelId="{F1C08641-298B-4355-A0A1-72B3E73957C1}" type="presParOf" srcId="{67EBED4A-EE61-49C0-B189-0549AF3DA3F3}" destId="{32E202C6-70C9-44EF-9110-7CA030D997F2}" srcOrd="2" destOrd="0" presId="urn:microsoft.com/office/officeart/2018/2/layout/IconCircleList"/>
    <dgm:cxn modelId="{55CCD7DB-CE02-469A-AE1A-827B66D110C0}" type="presParOf" srcId="{67EBED4A-EE61-49C0-B189-0549AF3DA3F3}" destId="{379BF375-DB1D-49E1-9911-325ED5DB0E72}" srcOrd="3" destOrd="0" presId="urn:microsoft.com/office/officeart/2018/2/layout/IconCircleList"/>
    <dgm:cxn modelId="{F287FCED-0CA8-4A96-9264-0848F7523C52}" type="presParOf" srcId="{B23C1C09-3443-4BA5-99D8-D51CB0D9161C}" destId="{40C02EA6-22FC-4ED6-8BA9-1E0B30F7F702}" srcOrd="1" destOrd="0" presId="urn:microsoft.com/office/officeart/2018/2/layout/IconCircleList"/>
    <dgm:cxn modelId="{31728BCB-73A0-4177-8BFA-89A3189E4F65}" type="presParOf" srcId="{B23C1C09-3443-4BA5-99D8-D51CB0D9161C}" destId="{84C2BB4D-352B-4C01-ADF7-E55D2E27B449}" srcOrd="2" destOrd="0" presId="urn:microsoft.com/office/officeart/2018/2/layout/IconCircleList"/>
    <dgm:cxn modelId="{938A2CB1-DA5E-4472-8D05-4D4439EAD197}" type="presParOf" srcId="{84C2BB4D-352B-4C01-ADF7-E55D2E27B449}" destId="{18CD3440-CE12-4C1B-A0F5-5BD28EADC8CA}" srcOrd="0" destOrd="0" presId="urn:microsoft.com/office/officeart/2018/2/layout/IconCircleList"/>
    <dgm:cxn modelId="{1966ABAD-D436-4B8E-95A3-936A966D5903}" type="presParOf" srcId="{84C2BB4D-352B-4C01-ADF7-E55D2E27B449}" destId="{7D855332-AD79-4BE4-9891-AAD3EB5AF735}" srcOrd="1" destOrd="0" presId="urn:microsoft.com/office/officeart/2018/2/layout/IconCircleList"/>
    <dgm:cxn modelId="{4BC4D093-D332-4D07-947B-C8020D6FB891}" type="presParOf" srcId="{84C2BB4D-352B-4C01-ADF7-E55D2E27B449}" destId="{E2A124FD-9AED-4918-895D-B5B23F846EB9}" srcOrd="2" destOrd="0" presId="urn:microsoft.com/office/officeart/2018/2/layout/IconCircleList"/>
    <dgm:cxn modelId="{0F35FFBB-8031-47E8-97E5-14C61F9AE0E1}" type="presParOf" srcId="{84C2BB4D-352B-4C01-ADF7-E55D2E27B449}" destId="{CD5CD550-13B1-4EB5-B417-2325012CDFD0}" srcOrd="3" destOrd="0" presId="urn:microsoft.com/office/officeart/2018/2/layout/IconCircleList"/>
    <dgm:cxn modelId="{E0510FC5-D75A-46E6-8A40-DF28C7E0DBF7}" type="presParOf" srcId="{B23C1C09-3443-4BA5-99D8-D51CB0D9161C}" destId="{DF355C2F-B53E-4FB3-9207-3521B7E2A788}" srcOrd="3" destOrd="0" presId="urn:microsoft.com/office/officeart/2018/2/layout/IconCircleList"/>
    <dgm:cxn modelId="{491AA7A1-B4D5-477C-8D4C-03BE2F023819}" type="presParOf" srcId="{B23C1C09-3443-4BA5-99D8-D51CB0D9161C}" destId="{2431E362-CEF0-404E-9B89-652AF3826DB3}" srcOrd="4" destOrd="0" presId="urn:microsoft.com/office/officeart/2018/2/layout/IconCircleList"/>
    <dgm:cxn modelId="{06D45604-22F8-4363-9B39-0AB2DD5CD450}" type="presParOf" srcId="{2431E362-CEF0-404E-9B89-652AF3826DB3}" destId="{E21FBBD5-B753-44FF-A96B-8C60C05E52F0}" srcOrd="0" destOrd="0" presId="urn:microsoft.com/office/officeart/2018/2/layout/IconCircleList"/>
    <dgm:cxn modelId="{842A629D-FDB9-4E7E-8867-C2F9FC48CD15}" type="presParOf" srcId="{2431E362-CEF0-404E-9B89-652AF3826DB3}" destId="{3F957202-F367-443A-8028-B9E9F13DB6C9}" srcOrd="1" destOrd="0" presId="urn:microsoft.com/office/officeart/2018/2/layout/IconCircleList"/>
    <dgm:cxn modelId="{00E2660C-7E44-4A06-8B8A-47CFA223778B}" type="presParOf" srcId="{2431E362-CEF0-404E-9B89-652AF3826DB3}" destId="{3CFD59B5-F8D9-4317-85DB-BEC31CF962D5}" srcOrd="2" destOrd="0" presId="urn:microsoft.com/office/officeart/2018/2/layout/IconCircleList"/>
    <dgm:cxn modelId="{BFDDFA2C-52C4-404E-965B-55041EAE26C6}" type="presParOf" srcId="{2431E362-CEF0-404E-9B89-652AF3826DB3}" destId="{E4A3E89A-B3DD-4167-9B66-62034954438F}" srcOrd="3" destOrd="0" presId="urn:microsoft.com/office/officeart/2018/2/layout/IconCircleList"/>
    <dgm:cxn modelId="{75EAB211-09C5-4E6C-B85D-FA102F617197}" type="presParOf" srcId="{B23C1C09-3443-4BA5-99D8-D51CB0D9161C}" destId="{F479BFB6-62D9-4DBA-B3B8-568E8518B974}" srcOrd="5" destOrd="0" presId="urn:microsoft.com/office/officeart/2018/2/layout/IconCircleList"/>
    <dgm:cxn modelId="{87B8B098-9B0B-47EE-A389-6B4E2FB20A55}" type="presParOf" srcId="{B23C1C09-3443-4BA5-99D8-D51CB0D9161C}" destId="{228D14D7-002A-459F-9CDC-EEA14A42EA17}" srcOrd="6" destOrd="0" presId="urn:microsoft.com/office/officeart/2018/2/layout/IconCircleList"/>
    <dgm:cxn modelId="{85992807-1FDA-40A3-B0D6-46014AF833A0}" type="presParOf" srcId="{228D14D7-002A-459F-9CDC-EEA14A42EA17}" destId="{0C2EA6B7-CD7B-428D-975B-E34FA396BC3D}" srcOrd="0" destOrd="0" presId="urn:microsoft.com/office/officeart/2018/2/layout/IconCircleList"/>
    <dgm:cxn modelId="{8EE1FB94-DDC5-426C-AF16-D4BA93149868}" type="presParOf" srcId="{228D14D7-002A-459F-9CDC-EEA14A42EA17}" destId="{B3C3BAC7-B17F-4B89-9D05-C3A99A6F6835}" srcOrd="1" destOrd="0" presId="urn:microsoft.com/office/officeart/2018/2/layout/IconCircleList"/>
    <dgm:cxn modelId="{FC5E7913-3138-48A9-AF36-D76E352C2876}" type="presParOf" srcId="{228D14D7-002A-459F-9CDC-EEA14A42EA17}" destId="{BC0BB940-4622-48F5-875A-14A251CA894E}" srcOrd="2" destOrd="0" presId="urn:microsoft.com/office/officeart/2018/2/layout/IconCircleList"/>
    <dgm:cxn modelId="{6D0EFCCB-E5D0-4BDE-977F-2BB515477BE3}" type="presParOf" srcId="{228D14D7-002A-459F-9CDC-EEA14A42EA17}" destId="{7374A6D2-CAA8-41E2-ADD6-F53755E5525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2A3982-D5DA-4DCF-A7C6-FF8F87C26948}" type="doc">
      <dgm:prSet loTypeId="urn:microsoft.com/office/officeart/2005/8/layout/equation2" loCatId="relationship" qsTypeId="urn:microsoft.com/office/officeart/2005/8/quickstyle/simple1" qsCatId="simple" csTypeId="urn:microsoft.com/office/officeart/2005/8/colors/colorful3" csCatId="colorful" phldr="1"/>
      <dgm:spPr/>
    </dgm:pt>
    <dgm:pt modelId="{FE581067-1A20-4047-8C5E-169DC741829D}">
      <dgm:prSet phldrT="[Text]" phldr="0"/>
      <dgm:spPr/>
      <dgm:t>
        <a:bodyPr/>
        <a:lstStyle/>
        <a:p>
          <a:pPr rtl="0"/>
          <a:r>
            <a:rPr lang="en-US">
              <a:latin typeface="Calibri"/>
            </a:rPr>
            <a:t>Direct Labour Organization</a:t>
          </a:r>
          <a:endParaRPr lang="en-US"/>
        </a:p>
      </dgm:t>
    </dgm:pt>
    <dgm:pt modelId="{5D70B3C3-41B5-43EB-BDBC-104147B87F83}" type="parTrans" cxnId="{5AD5B985-89AB-4BD4-8CD4-4D811D4494D7}">
      <dgm:prSet/>
      <dgm:spPr/>
      <dgm:t>
        <a:bodyPr/>
        <a:lstStyle/>
        <a:p>
          <a:endParaRPr lang="en-GB"/>
        </a:p>
      </dgm:t>
    </dgm:pt>
    <dgm:pt modelId="{52B74F73-4797-44E4-B72A-E47D702C8373}" type="sibTrans" cxnId="{5AD5B985-89AB-4BD4-8CD4-4D811D4494D7}">
      <dgm:prSet/>
      <dgm:spPr/>
      <dgm:t>
        <a:bodyPr/>
        <a:lstStyle/>
        <a:p>
          <a:endParaRPr lang="en-US"/>
        </a:p>
      </dgm:t>
    </dgm:pt>
    <dgm:pt modelId="{85194C8A-D45C-42C1-BDFD-E824AAD71E5F}">
      <dgm:prSet phldrT="[Text]" phldr="0"/>
      <dgm:spPr/>
      <dgm:t>
        <a:bodyPr/>
        <a:lstStyle/>
        <a:p>
          <a:pPr rtl="0"/>
          <a:r>
            <a:rPr lang="en-US">
              <a:latin typeface="Calibri"/>
            </a:rPr>
            <a:t>Dynamic Procurement Solutions (Estates and Assets)</a:t>
          </a:r>
          <a:endParaRPr lang="en-US"/>
        </a:p>
      </dgm:t>
    </dgm:pt>
    <dgm:pt modelId="{CFE03432-E595-4182-BF6E-8EA65FAA82EE}" type="parTrans" cxnId="{BC050D3C-6B16-485F-AEC1-82980EE724EA}">
      <dgm:prSet/>
      <dgm:spPr/>
      <dgm:t>
        <a:bodyPr/>
        <a:lstStyle/>
        <a:p>
          <a:endParaRPr lang="en-GB"/>
        </a:p>
      </dgm:t>
    </dgm:pt>
    <dgm:pt modelId="{46C6A162-BBBF-4A1A-9043-B6349A4F6A59}" type="sibTrans" cxnId="{BC050D3C-6B16-485F-AEC1-82980EE724EA}">
      <dgm:prSet/>
      <dgm:spPr/>
      <dgm:t>
        <a:bodyPr/>
        <a:lstStyle/>
        <a:p>
          <a:endParaRPr lang="en-US"/>
        </a:p>
      </dgm:t>
    </dgm:pt>
    <dgm:pt modelId="{14C21794-538D-44D0-87D7-6E2C658AD7C2}">
      <dgm:prSet phldrT="[Text]" phldr="0"/>
      <dgm:spPr/>
      <dgm:t>
        <a:bodyPr/>
        <a:lstStyle/>
        <a:p>
          <a:pPr rtl="0"/>
          <a:r>
            <a:rPr lang="en-US" dirty="0">
              <a:latin typeface="Calibri"/>
            </a:rPr>
            <a:t>Maintenance and Repairs Service</a:t>
          </a:r>
          <a:endParaRPr lang="en-US" dirty="0"/>
        </a:p>
      </dgm:t>
    </dgm:pt>
    <dgm:pt modelId="{C1F89E57-F2F4-4AB8-91CA-17BD26B83EED}" type="parTrans" cxnId="{16C7A2A8-DE45-44AF-8A6E-A96A97DABFA5}">
      <dgm:prSet/>
      <dgm:spPr/>
      <dgm:t>
        <a:bodyPr/>
        <a:lstStyle/>
        <a:p>
          <a:endParaRPr lang="en-GB"/>
        </a:p>
      </dgm:t>
    </dgm:pt>
    <dgm:pt modelId="{A06311ED-1F0A-4527-B03D-6AC673253532}" type="sibTrans" cxnId="{16C7A2A8-DE45-44AF-8A6E-A96A97DABFA5}">
      <dgm:prSet/>
      <dgm:spPr/>
      <dgm:t>
        <a:bodyPr/>
        <a:lstStyle/>
        <a:p>
          <a:endParaRPr lang="en-GB"/>
        </a:p>
      </dgm:t>
    </dgm:pt>
    <dgm:pt modelId="{3B78AB1D-6017-47CD-BE6D-A38A6BD2F7C6}" type="pres">
      <dgm:prSet presAssocID="{C52A3982-D5DA-4DCF-A7C6-FF8F87C26948}" presName="Name0" presStyleCnt="0">
        <dgm:presLayoutVars>
          <dgm:dir/>
          <dgm:resizeHandles val="exact"/>
        </dgm:presLayoutVars>
      </dgm:prSet>
      <dgm:spPr/>
    </dgm:pt>
    <dgm:pt modelId="{3C2FDE0B-CB1C-4AFA-AC5F-FC04F894D55D}" type="pres">
      <dgm:prSet presAssocID="{C52A3982-D5DA-4DCF-A7C6-FF8F87C26948}" presName="vNodes" presStyleCnt="0"/>
      <dgm:spPr/>
    </dgm:pt>
    <dgm:pt modelId="{B34C6648-53F4-46E1-8B1F-2E7B6E3AEF65}" type="pres">
      <dgm:prSet presAssocID="{FE581067-1A20-4047-8C5E-169DC741829D}" presName="node" presStyleLbl="node1" presStyleIdx="0" presStyleCnt="3">
        <dgm:presLayoutVars>
          <dgm:bulletEnabled val="1"/>
        </dgm:presLayoutVars>
      </dgm:prSet>
      <dgm:spPr/>
    </dgm:pt>
    <dgm:pt modelId="{6709754B-1FFD-4325-966E-6DA467F6A7C7}" type="pres">
      <dgm:prSet presAssocID="{52B74F73-4797-44E4-B72A-E47D702C8373}" presName="spacerT" presStyleCnt="0"/>
      <dgm:spPr/>
    </dgm:pt>
    <dgm:pt modelId="{0AA209AB-3F5A-4594-AE16-A4FC29618B6C}" type="pres">
      <dgm:prSet presAssocID="{52B74F73-4797-44E4-B72A-E47D702C8373}" presName="sibTrans" presStyleLbl="sibTrans2D1" presStyleIdx="0" presStyleCnt="2"/>
      <dgm:spPr/>
    </dgm:pt>
    <dgm:pt modelId="{48FEC9B7-25A4-4426-B6BD-4A6B7A95AB71}" type="pres">
      <dgm:prSet presAssocID="{52B74F73-4797-44E4-B72A-E47D702C8373}" presName="spacerB" presStyleCnt="0"/>
      <dgm:spPr/>
    </dgm:pt>
    <dgm:pt modelId="{FEF9443A-2E24-4E04-932D-ACC993ACEF4A}" type="pres">
      <dgm:prSet presAssocID="{85194C8A-D45C-42C1-BDFD-E824AAD71E5F}" presName="node" presStyleLbl="node1" presStyleIdx="1" presStyleCnt="3">
        <dgm:presLayoutVars>
          <dgm:bulletEnabled val="1"/>
        </dgm:presLayoutVars>
      </dgm:prSet>
      <dgm:spPr/>
    </dgm:pt>
    <dgm:pt modelId="{845ED092-665A-4610-BE52-E7CD4658B151}" type="pres">
      <dgm:prSet presAssocID="{C52A3982-D5DA-4DCF-A7C6-FF8F87C26948}" presName="sibTransLast" presStyleLbl="sibTrans2D1" presStyleIdx="1" presStyleCnt="2"/>
      <dgm:spPr/>
    </dgm:pt>
    <dgm:pt modelId="{EE716483-5D30-4F33-8332-F83F51FA2CB3}" type="pres">
      <dgm:prSet presAssocID="{C52A3982-D5DA-4DCF-A7C6-FF8F87C26948}" presName="connectorText" presStyleLbl="sibTrans2D1" presStyleIdx="1" presStyleCnt="2"/>
      <dgm:spPr/>
    </dgm:pt>
    <dgm:pt modelId="{17A2D525-9001-467C-BB7C-9113FDAFC210}" type="pres">
      <dgm:prSet presAssocID="{C52A3982-D5DA-4DCF-A7C6-FF8F87C26948}" presName="lastNode" presStyleLbl="node1" presStyleIdx="2" presStyleCnt="3">
        <dgm:presLayoutVars>
          <dgm:bulletEnabled val="1"/>
        </dgm:presLayoutVars>
      </dgm:prSet>
      <dgm:spPr/>
    </dgm:pt>
  </dgm:ptLst>
  <dgm:cxnLst>
    <dgm:cxn modelId="{BC050D3C-6B16-485F-AEC1-82980EE724EA}" srcId="{C52A3982-D5DA-4DCF-A7C6-FF8F87C26948}" destId="{85194C8A-D45C-42C1-BDFD-E824AAD71E5F}" srcOrd="1" destOrd="0" parTransId="{CFE03432-E595-4182-BF6E-8EA65FAA82EE}" sibTransId="{46C6A162-BBBF-4A1A-9043-B6349A4F6A59}"/>
    <dgm:cxn modelId="{F9443F7D-3429-46A9-9E85-CA0C00968ACD}" type="presOf" srcId="{FE581067-1A20-4047-8C5E-169DC741829D}" destId="{B34C6648-53F4-46E1-8B1F-2E7B6E3AEF65}" srcOrd="0" destOrd="0" presId="urn:microsoft.com/office/officeart/2005/8/layout/equation2"/>
    <dgm:cxn modelId="{902D637F-6413-46B1-BA37-60A9F9E47CA6}" type="presOf" srcId="{C52A3982-D5DA-4DCF-A7C6-FF8F87C26948}" destId="{3B78AB1D-6017-47CD-BE6D-A38A6BD2F7C6}" srcOrd="0" destOrd="0" presId="urn:microsoft.com/office/officeart/2005/8/layout/equation2"/>
    <dgm:cxn modelId="{5AD5B985-89AB-4BD4-8CD4-4D811D4494D7}" srcId="{C52A3982-D5DA-4DCF-A7C6-FF8F87C26948}" destId="{FE581067-1A20-4047-8C5E-169DC741829D}" srcOrd="0" destOrd="0" parTransId="{5D70B3C3-41B5-43EB-BDBC-104147B87F83}" sibTransId="{52B74F73-4797-44E4-B72A-E47D702C8373}"/>
    <dgm:cxn modelId="{3D181AA8-5CD2-4954-A1A9-7C35D4748137}" type="presOf" srcId="{85194C8A-D45C-42C1-BDFD-E824AAD71E5F}" destId="{FEF9443A-2E24-4E04-932D-ACC993ACEF4A}" srcOrd="0" destOrd="0" presId="urn:microsoft.com/office/officeart/2005/8/layout/equation2"/>
    <dgm:cxn modelId="{16C7A2A8-DE45-44AF-8A6E-A96A97DABFA5}" srcId="{C52A3982-D5DA-4DCF-A7C6-FF8F87C26948}" destId="{14C21794-538D-44D0-87D7-6E2C658AD7C2}" srcOrd="2" destOrd="0" parTransId="{C1F89E57-F2F4-4AB8-91CA-17BD26B83EED}" sibTransId="{A06311ED-1F0A-4527-B03D-6AC673253532}"/>
    <dgm:cxn modelId="{5F2C17B4-E94D-4E6A-9404-6C8BB84B2799}" type="presOf" srcId="{14C21794-538D-44D0-87D7-6E2C658AD7C2}" destId="{17A2D525-9001-467C-BB7C-9113FDAFC210}" srcOrd="0" destOrd="0" presId="urn:microsoft.com/office/officeart/2005/8/layout/equation2"/>
    <dgm:cxn modelId="{85CDCCB4-560E-45DA-94D7-D6D71FD3DE6B}" type="presOf" srcId="{46C6A162-BBBF-4A1A-9043-B6349A4F6A59}" destId="{845ED092-665A-4610-BE52-E7CD4658B151}" srcOrd="0" destOrd="0" presId="urn:microsoft.com/office/officeart/2005/8/layout/equation2"/>
    <dgm:cxn modelId="{BFCF76B9-7B78-4FEB-9B5D-6E272D9C3B9F}" type="presOf" srcId="{52B74F73-4797-44E4-B72A-E47D702C8373}" destId="{0AA209AB-3F5A-4594-AE16-A4FC29618B6C}" srcOrd="0" destOrd="0" presId="urn:microsoft.com/office/officeart/2005/8/layout/equation2"/>
    <dgm:cxn modelId="{C779BCBD-86E4-4946-873D-2919E4107B75}" type="presOf" srcId="{46C6A162-BBBF-4A1A-9043-B6349A4F6A59}" destId="{EE716483-5D30-4F33-8332-F83F51FA2CB3}" srcOrd="1" destOrd="0" presId="urn:microsoft.com/office/officeart/2005/8/layout/equation2"/>
    <dgm:cxn modelId="{2E1D5929-EB90-42EE-80A6-63858AE737A4}" type="presParOf" srcId="{3B78AB1D-6017-47CD-BE6D-A38A6BD2F7C6}" destId="{3C2FDE0B-CB1C-4AFA-AC5F-FC04F894D55D}" srcOrd="0" destOrd="0" presId="urn:microsoft.com/office/officeart/2005/8/layout/equation2"/>
    <dgm:cxn modelId="{48DB4105-A929-441D-BA8F-E32730BA2098}" type="presParOf" srcId="{3C2FDE0B-CB1C-4AFA-AC5F-FC04F894D55D}" destId="{B34C6648-53F4-46E1-8B1F-2E7B6E3AEF65}" srcOrd="0" destOrd="0" presId="urn:microsoft.com/office/officeart/2005/8/layout/equation2"/>
    <dgm:cxn modelId="{A6BAE853-7683-435E-B5D6-490B36449F30}" type="presParOf" srcId="{3C2FDE0B-CB1C-4AFA-AC5F-FC04F894D55D}" destId="{6709754B-1FFD-4325-966E-6DA467F6A7C7}" srcOrd="1" destOrd="0" presId="urn:microsoft.com/office/officeart/2005/8/layout/equation2"/>
    <dgm:cxn modelId="{68995F8F-04F7-4A73-92BF-AA1418AC4017}" type="presParOf" srcId="{3C2FDE0B-CB1C-4AFA-AC5F-FC04F894D55D}" destId="{0AA209AB-3F5A-4594-AE16-A4FC29618B6C}" srcOrd="2" destOrd="0" presId="urn:microsoft.com/office/officeart/2005/8/layout/equation2"/>
    <dgm:cxn modelId="{B7C71A07-9C24-4AD8-89A4-6A91125F8CCE}" type="presParOf" srcId="{3C2FDE0B-CB1C-4AFA-AC5F-FC04F894D55D}" destId="{48FEC9B7-25A4-4426-B6BD-4A6B7A95AB71}" srcOrd="3" destOrd="0" presId="urn:microsoft.com/office/officeart/2005/8/layout/equation2"/>
    <dgm:cxn modelId="{606362A2-A374-4201-8291-8BA2639A9D6C}" type="presParOf" srcId="{3C2FDE0B-CB1C-4AFA-AC5F-FC04F894D55D}" destId="{FEF9443A-2E24-4E04-932D-ACC993ACEF4A}" srcOrd="4" destOrd="0" presId="urn:microsoft.com/office/officeart/2005/8/layout/equation2"/>
    <dgm:cxn modelId="{26EFE080-D103-4F4D-9E36-A1415CA0576E}" type="presParOf" srcId="{3B78AB1D-6017-47CD-BE6D-A38A6BD2F7C6}" destId="{845ED092-665A-4610-BE52-E7CD4658B151}" srcOrd="1" destOrd="0" presId="urn:microsoft.com/office/officeart/2005/8/layout/equation2"/>
    <dgm:cxn modelId="{D5E9811B-E49C-420B-BBCC-B41A88EBF3A7}" type="presParOf" srcId="{845ED092-665A-4610-BE52-E7CD4658B151}" destId="{EE716483-5D30-4F33-8332-F83F51FA2CB3}" srcOrd="0" destOrd="0" presId="urn:microsoft.com/office/officeart/2005/8/layout/equation2"/>
    <dgm:cxn modelId="{F9EAAD3E-0973-417E-A785-B3D4D60DF64D}" type="presParOf" srcId="{3B78AB1D-6017-47CD-BE6D-A38A6BD2F7C6}" destId="{17A2D525-9001-467C-BB7C-9113FDAFC210}"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7077DF1-BE82-437C-9CA9-F240CDAC32F2}" type="doc">
      <dgm:prSet loTypeId="urn:microsoft.com/office/officeart/2005/8/layout/hProcess9" loCatId="process" qsTypeId="urn:microsoft.com/office/officeart/2005/8/quickstyle/simple1" qsCatId="simple" csTypeId="urn:microsoft.com/office/officeart/2005/8/colors/accent5_4" csCatId="accent5" phldr="1"/>
      <dgm:spPr/>
    </dgm:pt>
    <dgm:pt modelId="{FF43DA04-0FC7-4544-9C11-7C937AEFD972}">
      <dgm:prSet phldrT="[Text]"/>
      <dgm:spPr>
        <a:solidFill>
          <a:schemeClr val="tx2">
            <a:lumMod val="50000"/>
          </a:schemeClr>
        </a:solidFill>
      </dgm:spPr>
      <dgm:t>
        <a:bodyPr/>
        <a:lstStyle/>
        <a:p>
          <a:r>
            <a:rPr lang="en-GB"/>
            <a:t>1. Call centre assessment and advice </a:t>
          </a:r>
        </a:p>
      </dgm:t>
    </dgm:pt>
    <dgm:pt modelId="{2E2EA890-63F0-43C0-B0C6-76FE468C8872}" type="parTrans" cxnId="{E63E8A4F-6861-4B10-A398-C44C99AE4019}">
      <dgm:prSet/>
      <dgm:spPr/>
      <dgm:t>
        <a:bodyPr/>
        <a:lstStyle/>
        <a:p>
          <a:endParaRPr lang="en-GB"/>
        </a:p>
      </dgm:t>
    </dgm:pt>
    <dgm:pt modelId="{5C1FF7F0-C08F-4B30-976F-30A34230C6B5}" type="sibTrans" cxnId="{E63E8A4F-6861-4B10-A398-C44C99AE4019}">
      <dgm:prSet/>
      <dgm:spPr/>
      <dgm:t>
        <a:bodyPr/>
        <a:lstStyle/>
        <a:p>
          <a:endParaRPr lang="en-GB"/>
        </a:p>
      </dgm:t>
    </dgm:pt>
    <dgm:pt modelId="{D78CA50D-9577-4A83-AC06-72AC7A58A88D}">
      <dgm:prSet phldrT="[Text]"/>
      <dgm:spPr>
        <a:solidFill>
          <a:schemeClr val="tx2">
            <a:lumMod val="50000"/>
          </a:schemeClr>
        </a:solidFill>
      </dgm:spPr>
      <dgm:t>
        <a:bodyPr/>
        <a:lstStyle/>
        <a:p>
          <a:r>
            <a:rPr lang="en-GB"/>
            <a:t>2. Trade Operative Inspection</a:t>
          </a:r>
        </a:p>
      </dgm:t>
    </dgm:pt>
    <dgm:pt modelId="{A6554BB2-596B-4196-88A5-9D0E29BEE623}" type="parTrans" cxnId="{912E815B-1DC9-4CEE-BD03-5ECB67E669F4}">
      <dgm:prSet/>
      <dgm:spPr/>
      <dgm:t>
        <a:bodyPr/>
        <a:lstStyle/>
        <a:p>
          <a:endParaRPr lang="en-GB"/>
        </a:p>
      </dgm:t>
    </dgm:pt>
    <dgm:pt modelId="{7A81C846-C910-478E-B558-69CA43BF8A04}" type="sibTrans" cxnId="{912E815B-1DC9-4CEE-BD03-5ECB67E669F4}">
      <dgm:prSet/>
      <dgm:spPr/>
      <dgm:t>
        <a:bodyPr/>
        <a:lstStyle/>
        <a:p>
          <a:endParaRPr lang="en-GB"/>
        </a:p>
      </dgm:t>
    </dgm:pt>
    <dgm:pt modelId="{F254A156-BCC6-4BFA-9351-6407C1356ACA}">
      <dgm:prSet phldrT="[Text]"/>
      <dgm:spPr>
        <a:solidFill>
          <a:schemeClr val="tx2">
            <a:lumMod val="50000"/>
          </a:schemeClr>
        </a:solidFill>
      </dgm:spPr>
      <dgm:t>
        <a:bodyPr/>
        <a:lstStyle/>
        <a:p>
          <a:r>
            <a:rPr lang="en-GB"/>
            <a:t>3. Area Manager review or inspection</a:t>
          </a:r>
        </a:p>
      </dgm:t>
    </dgm:pt>
    <dgm:pt modelId="{42EFAAB3-9D43-430B-995E-F915861FEA65}" type="parTrans" cxnId="{3A6B8068-9880-412B-A319-872F7A27538F}">
      <dgm:prSet/>
      <dgm:spPr/>
      <dgm:t>
        <a:bodyPr/>
        <a:lstStyle/>
        <a:p>
          <a:endParaRPr lang="en-GB"/>
        </a:p>
      </dgm:t>
    </dgm:pt>
    <dgm:pt modelId="{11E30982-174A-48D3-BC5B-FE0257709E4E}" type="sibTrans" cxnId="{3A6B8068-9880-412B-A319-872F7A27538F}">
      <dgm:prSet/>
      <dgm:spPr/>
      <dgm:t>
        <a:bodyPr/>
        <a:lstStyle/>
        <a:p>
          <a:endParaRPr lang="en-GB"/>
        </a:p>
      </dgm:t>
    </dgm:pt>
    <dgm:pt modelId="{67B69BE2-60CD-406D-9358-FB026AFC0A26}">
      <dgm:prSet phldrT="[Text]"/>
      <dgm:spPr>
        <a:solidFill>
          <a:schemeClr val="accent5">
            <a:lumMod val="75000"/>
          </a:schemeClr>
        </a:solidFill>
      </dgm:spPr>
      <dgm:t>
        <a:bodyPr/>
        <a:lstStyle/>
        <a:p>
          <a:r>
            <a:rPr lang="en-GB"/>
            <a:t>4. DRI Survey – full technical inspection</a:t>
          </a:r>
        </a:p>
      </dgm:t>
    </dgm:pt>
    <dgm:pt modelId="{FC227B80-19CB-4647-8098-013FC40F503E}" type="parTrans" cxnId="{7DDD0A05-690B-4BEB-A3BF-42A8F1E31639}">
      <dgm:prSet/>
      <dgm:spPr/>
      <dgm:t>
        <a:bodyPr/>
        <a:lstStyle/>
        <a:p>
          <a:endParaRPr lang="en-GB"/>
        </a:p>
      </dgm:t>
    </dgm:pt>
    <dgm:pt modelId="{61C34BB4-3A19-4A98-95C5-FF5D3DE8C26B}" type="sibTrans" cxnId="{7DDD0A05-690B-4BEB-A3BF-42A8F1E31639}">
      <dgm:prSet/>
      <dgm:spPr/>
      <dgm:t>
        <a:bodyPr/>
        <a:lstStyle/>
        <a:p>
          <a:endParaRPr lang="en-GB"/>
        </a:p>
      </dgm:t>
    </dgm:pt>
    <dgm:pt modelId="{4C47C579-02FE-4E29-8EFA-B4E3D13A5ADE}">
      <dgm:prSet phldrT="[Text]"/>
      <dgm:spPr>
        <a:solidFill>
          <a:schemeClr val="tx2">
            <a:lumMod val="50000"/>
          </a:schemeClr>
        </a:solidFill>
      </dgm:spPr>
      <dgm:t>
        <a:bodyPr/>
        <a:lstStyle/>
        <a:p>
          <a:r>
            <a:rPr lang="en-GB"/>
            <a:t>5. Follow up survey </a:t>
          </a:r>
        </a:p>
      </dgm:t>
    </dgm:pt>
    <dgm:pt modelId="{0B55D7B6-A303-44AC-9A19-2525DB81CB13}" type="parTrans" cxnId="{A5CAAB1A-0177-4653-B402-6EDA0E39E6BF}">
      <dgm:prSet/>
      <dgm:spPr/>
      <dgm:t>
        <a:bodyPr/>
        <a:lstStyle/>
        <a:p>
          <a:endParaRPr lang="en-GB"/>
        </a:p>
      </dgm:t>
    </dgm:pt>
    <dgm:pt modelId="{7537AD50-8CB9-48E5-BAF5-41FD3A92DD24}" type="sibTrans" cxnId="{A5CAAB1A-0177-4653-B402-6EDA0E39E6BF}">
      <dgm:prSet/>
      <dgm:spPr/>
      <dgm:t>
        <a:bodyPr/>
        <a:lstStyle/>
        <a:p>
          <a:endParaRPr lang="en-GB"/>
        </a:p>
      </dgm:t>
    </dgm:pt>
    <dgm:pt modelId="{74F2E826-3E9C-4AFF-BB9B-75864D7B50DF}">
      <dgm:prSet phldrT="[Text]"/>
      <dgm:spPr>
        <a:solidFill>
          <a:schemeClr val="accent5">
            <a:lumMod val="75000"/>
          </a:schemeClr>
        </a:solidFill>
      </dgm:spPr>
      <dgm:t>
        <a:bodyPr/>
        <a:lstStyle/>
        <a:p>
          <a:r>
            <a:rPr lang="en-GB"/>
            <a:t>6. Planned investment consideration</a:t>
          </a:r>
        </a:p>
      </dgm:t>
    </dgm:pt>
    <dgm:pt modelId="{FDF91562-3388-4802-BA84-E35E207C779B}" type="parTrans" cxnId="{3AFFA7CA-51EE-4E90-BC6C-F24F047001E3}">
      <dgm:prSet/>
      <dgm:spPr/>
      <dgm:t>
        <a:bodyPr/>
        <a:lstStyle/>
        <a:p>
          <a:endParaRPr lang="en-GB"/>
        </a:p>
      </dgm:t>
    </dgm:pt>
    <dgm:pt modelId="{753F4A2A-F444-4744-AFD6-99238E39B902}" type="sibTrans" cxnId="{3AFFA7CA-51EE-4E90-BC6C-F24F047001E3}">
      <dgm:prSet/>
      <dgm:spPr/>
      <dgm:t>
        <a:bodyPr/>
        <a:lstStyle/>
        <a:p>
          <a:endParaRPr lang="en-GB"/>
        </a:p>
      </dgm:t>
    </dgm:pt>
    <dgm:pt modelId="{D21FCB6E-2B24-4080-999E-4D5D31D4D636}" type="pres">
      <dgm:prSet presAssocID="{07077DF1-BE82-437C-9CA9-F240CDAC32F2}" presName="CompostProcess" presStyleCnt="0">
        <dgm:presLayoutVars>
          <dgm:dir/>
          <dgm:resizeHandles val="exact"/>
        </dgm:presLayoutVars>
      </dgm:prSet>
      <dgm:spPr/>
    </dgm:pt>
    <dgm:pt modelId="{D5EFAA25-6C8C-41F5-8B1E-78F4EA95B211}" type="pres">
      <dgm:prSet presAssocID="{07077DF1-BE82-437C-9CA9-F240CDAC32F2}" presName="arrow" presStyleLbl="bgShp" presStyleIdx="0" presStyleCnt="1"/>
      <dgm:spPr/>
    </dgm:pt>
    <dgm:pt modelId="{9758CE23-47F1-4D1D-A695-6ACE344EB158}" type="pres">
      <dgm:prSet presAssocID="{07077DF1-BE82-437C-9CA9-F240CDAC32F2}" presName="linearProcess" presStyleCnt="0"/>
      <dgm:spPr/>
    </dgm:pt>
    <dgm:pt modelId="{6F13DDA7-8B04-44CB-95C0-F91824723984}" type="pres">
      <dgm:prSet presAssocID="{FF43DA04-0FC7-4544-9C11-7C937AEFD972}" presName="textNode" presStyleLbl="node1" presStyleIdx="0" presStyleCnt="6">
        <dgm:presLayoutVars>
          <dgm:bulletEnabled val="1"/>
        </dgm:presLayoutVars>
      </dgm:prSet>
      <dgm:spPr/>
    </dgm:pt>
    <dgm:pt modelId="{0108D644-DE07-491A-AEEC-4B88616E151F}" type="pres">
      <dgm:prSet presAssocID="{5C1FF7F0-C08F-4B30-976F-30A34230C6B5}" presName="sibTrans" presStyleCnt="0"/>
      <dgm:spPr/>
    </dgm:pt>
    <dgm:pt modelId="{DED8FA75-214C-46CC-A808-E78C5F574AAB}" type="pres">
      <dgm:prSet presAssocID="{D78CA50D-9577-4A83-AC06-72AC7A58A88D}" presName="textNode" presStyleLbl="node1" presStyleIdx="1" presStyleCnt="6">
        <dgm:presLayoutVars>
          <dgm:bulletEnabled val="1"/>
        </dgm:presLayoutVars>
      </dgm:prSet>
      <dgm:spPr/>
    </dgm:pt>
    <dgm:pt modelId="{1929F729-A594-40A9-B341-FFF3794994C3}" type="pres">
      <dgm:prSet presAssocID="{7A81C846-C910-478E-B558-69CA43BF8A04}" presName="sibTrans" presStyleCnt="0"/>
      <dgm:spPr/>
    </dgm:pt>
    <dgm:pt modelId="{5EA77BCC-45FE-4B07-901F-4565BD4A73F3}" type="pres">
      <dgm:prSet presAssocID="{F254A156-BCC6-4BFA-9351-6407C1356ACA}" presName="textNode" presStyleLbl="node1" presStyleIdx="2" presStyleCnt="6">
        <dgm:presLayoutVars>
          <dgm:bulletEnabled val="1"/>
        </dgm:presLayoutVars>
      </dgm:prSet>
      <dgm:spPr/>
    </dgm:pt>
    <dgm:pt modelId="{3B49EE0A-3AD2-4F48-885C-2183E878BC66}" type="pres">
      <dgm:prSet presAssocID="{11E30982-174A-48D3-BC5B-FE0257709E4E}" presName="sibTrans" presStyleCnt="0"/>
      <dgm:spPr/>
    </dgm:pt>
    <dgm:pt modelId="{EEDE45C5-DEBE-4AC6-9675-8B5D44396DE0}" type="pres">
      <dgm:prSet presAssocID="{67B69BE2-60CD-406D-9358-FB026AFC0A26}" presName="textNode" presStyleLbl="node1" presStyleIdx="3" presStyleCnt="6">
        <dgm:presLayoutVars>
          <dgm:bulletEnabled val="1"/>
        </dgm:presLayoutVars>
      </dgm:prSet>
      <dgm:spPr/>
    </dgm:pt>
    <dgm:pt modelId="{AD12877B-2B16-4CAA-A66C-628D6C7847F1}" type="pres">
      <dgm:prSet presAssocID="{61C34BB4-3A19-4A98-95C5-FF5D3DE8C26B}" presName="sibTrans" presStyleCnt="0"/>
      <dgm:spPr/>
    </dgm:pt>
    <dgm:pt modelId="{2D71BD1E-88CE-48E6-BD3B-846B6372ADC3}" type="pres">
      <dgm:prSet presAssocID="{4C47C579-02FE-4E29-8EFA-B4E3D13A5ADE}" presName="textNode" presStyleLbl="node1" presStyleIdx="4" presStyleCnt="6">
        <dgm:presLayoutVars>
          <dgm:bulletEnabled val="1"/>
        </dgm:presLayoutVars>
      </dgm:prSet>
      <dgm:spPr/>
    </dgm:pt>
    <dgm:pt modelId="{96DA8FE3-AB80-44EB-BDF5-7B2BF61BB39F}" type="pres">
      <dgm:prSet presAssocID="{7537AD50-8CB9-48E5-BAF5-41FD3A92DD24}" presName="sibTrans" presStyleCnt="0"/>
      <dgm:spPr/>
    </dgm:pt>
    <dgm:pt modelId="{A2BE22A0-DC3B-4569-B6D6-1A339133A70B}" type="pres">
      <dgm:prSet presAssocID="{74F2E826-3E9C-4AFF-BB9B-75864D7B50DF}" presName="textNode" presStyleLbl="node1" presStyleIdx="5" presStyleCnt="6">
        <dgm:presLayoutVars>
          <dgm:bulletEnabled val="1"/>
        </dgm:presLayoutVars>
      </dgm:prSet>
      <dgm:spPr/>
    </dgm:pt>
  </dgm:ptLst>
  <dgm:cxnLst>
    <dgm:cxn modelId="{7DDD0A05-690B-4BEB-A3BF-42A8F1E31639}" srcId="{07077DF1-BE82-437C-9CA9-F240CDAC32F2}" destId="{67B69BE2-60CD-406D-9358-FB026AFC0A26}" srcOrd="3" destOrd="0" parTransId="{FC227B80-19CB-4647-8098-013FC40F503E}" sibTransId="{61C34BB4-3A19-4A98-95C5-FF5D3DE8C26B}"/>
    <dgm:cxn modelId="{42FF7F17-7233-49EE-B2D0-68FDB385C1BF}" type="presOf" srcId="{D78CA50D-9577-4A83-AC06-72AC7A58A88D}" destId="{DED8FA75-214C-46CC-A808-E78C5F574AAB}" srcOrd="0" destOrd="0" presId="urn:microsoft.com/office/officeart/2005/8/layout/hProcess9"/>
    <dgm:cxn modelId="{A5CAAB1A-0177-4653-B402-6EDA0E39E6BF}" srcId="{07077DF1-BE82-437C-9CA9-F240CDAC32F2}" destId="{4C47C579-02FE-4E29-8EFA-B4E3D13A5ADE}" srcOrd="4" destOrd="0" parTransId="{0B55D7B6-A303-44AC-9A19-2525DB81CB13}" sibTransId="{7537AD50-8CB9-48E5-BAF5-41FD3A92DD24}"/>
    <dgm:cxn modelId="{10B6AE35-FBBB-442F-A226-84DBEE9A6054}" type="presOf" srcId="{F254A156-BCC6-4BFA-9351-6407C1356ACA}" destId="{5EA77BCC-45FE-4B07-901F-4565BD4A73F3}" srcOrd="0" destOrd="0" presId="urn:microsoft.com/office/officeart/2005/8/layout/hProcess9"/>
    <dgm:cxn modelId="{912E815B-1DC9-4CEE-BD03-5ECB67E669F4}" srcId="{07077DF1-BE82-437C-9CA9-F240CDAC32F2}" destId="{D78CA50D-9577-4A83-AC06-72AC7A58A88D}" srcOrd="1" destOrd="0" parTransId="{A6554BB2-596B-4196-88A5-9D0E29BEE623}" sibTransId="{7A81C846-C910-478E-B558-69CA43BF8A04}"/>
    <dgm:cxn modelId="{3A6B8068-9880-412B-A319-872F7A27538F}" srcId="{07077DF1-BE82-437C-9CA9-F240CDAC32F2}" destId="{F254A156-BCC6-4BFA-9351-6407C1356ACA}" srcOrd="2" destOrd="0" parTransId="{42EFAAB3-9D43-430B-995E-F915861FEA65}" sibTransId="{11E30982-174A-48D3-BC5B-FE0257709E4E}"/>
    <dgm:cxn modelId="{E63E8A4F-6861-4B10-A398-C44C99AE4019}" srcId="{07077DF1-BE82-437C-9CA9-F240CDAC32F2}" destId="{FF43DA04-0FC7-4544-9C11-7C937AEFD972}" srcOrd="0" destOrd="0" parTransId="{2E2EA890-63F0-43C0-B0C6-76FE468C8872}" sibTransId="{5C1FF7F0-C08F-4B30-976F-30A34230C6B5}"/>
    <dgm:cxn modelId="{B59AF593-4C8E-4386-A3F9-D2D08898B337}" type="presOf" srcId="{4C47C579-02FE-4E29-8EFA-B4E3D13A5ADE}" destId="{2D71BD1E-88CE-48E6-BD3B-846B6372ADC3}" srcOrd="0" destOrd="0" presId="urn:microsoft.com/office/officeart/2005/8/layout/hProcess9"/>
    <dgm:cxn modelId="{8A6946B2-3B40-4AFA-BCF2-697FDED7D29C}" type="presOf" srcId="{FF43DA04-0FC7-4544-9C11-7C937AEFD972}" destId="{6F13DDA7-8B04-44CB-95C0-F91824723984}" srcOrd="0" destOrd="0" presId="urn:microsoft.com/office/officeart/2005/8/layout/hProcess9"/>
    <dgm:cxn modelId="{3AFFA7CA-51EE-4E90-BC6C-F24F047001E3}" srcId="{07077DF1-BE82-437C-9CA9-F240CDAC32F2}" destId="{74F2E826-3E9C-4AFF-BB9B-75864D7B50DF}" srcOrd="5" destOrd="0" parTransId="{FDF91562-3388-4802-BA84-E35E207C779B}" sibTransId="{753F4A2A-F444-4744-AFD6-99238E39B902}"/>
    <dgm:cxn modelId="{9BB897D2-331B-49B4-8AB7-4F7D02A276F3}" type="presOf" srcId="{67B69BE2-60CD-406D-9358-FB026AFC0A26}" destId="{EEDE45C5-DEBE-4AC6-9675-8B5D44396DE0}" srcOrd="0" destOrd="0" presId="urn:microsoft.com/office/officeart/2005/8/layout/hProcess9"/>
    <dgm:cxn modelId="{98550DEA-B921-44BD-9AAA-3CD8515FEEB9}" type="presOf" srcId="{07077DF1-BE82-437C-9CA9-F240CDAC32F2}" destId="{D21FCB6E-2B24-4080-999E-4D5D31D4D636}" srcOrd="0" destOrd="0" presId="urn:microsoft.com/office/officeart/2005/8/layout/hProcess9"/>
    <dgm:cxn modelId="{C82FCAF3-2327-491A-91A8-4EF27DEDDC12}" type="presOf" srcId="{74F2E826-3E9C-4AFF-BB9B-75864D7B50DF}" destId="{A2BE22A0-DC3B-4569-B6D6-1A339133A70B}" srcOrd="0" destOrd="0" presId="urn:microsoft.com/office/officeart/2005/8/layout/hProcess9"/>
    <dgm:cxn modelId="{554ED45D-BA4F-4574-839E-2BD861B28B4F}" type="presParOf" srcId="{D21FCB6E-2B24-4080-999E-4D5D31D4D636}" destId="{D5EFAA25-6C8C-41F5-8B1E-78F4EA95B211}" srcOrd="0" destOrd="0" presId="urn:microsoft.com/office/officeart/2005/8/layout/hProcess9"/>
    <dgm:cxn modelId="{74BC59E2-4BFC-4CF8-8BA6-5F1B4BDE5121}" type="presParOf" srcId="{D21FCB6E-2B24-4080-999E-4D5D31D4D636}" destId="{9758CE23-47F1-4D1D-A695-6ACE344EB158}" srcOrd="1" destOrd="0" presId="urn:microsoft.com/office/officeart/2005/8/layout/hProcess9"/>
    <dgm:cxn modelId="{081B6332-B500-42D0-BB0E-3C83B639E224}" type="presParOf" srcId="{9758CE23-47F1-4D1D-A695-6ACE344EB158}" destId="{6F13DDA7-8B04-44CB-95C0-F91824723984}" srcOrd="0" destOrd="0" presId="urn:microsoft.com/office/officeart/2005/8/layout/hProcess9"/>
    <dgm:cxn modelId="{7C1ECAEE-FCE3-4807-B8C3-AC2A4C4E3831}" type="presParOf" srcId="{9758CE23-47F1-4D1D-A695-6ACE344EB158}" destId="{0108D644-DE07-491A-AEEC-4B88616E151F}" srcOrd="1" destOrd="0" presId="urn:microsoft.com/office/officeart/2005/8/layout/hProcess9"/>
    <dgm:cxn modelId="{E1051748-E315-4E63-A973-8763973A7143}" type="presParOf" srcId="{9758CE23-47F1-4D1D-A695-6ACE344EB158}" destId="{DED8FA75-214C-46CC-A808-E78C5F574AAB}" srcOrd="2" destOrd="0" presId="urn:microsoft.com/office/officeart/2005/8/layout/hProcess9"/>
    <dgm:cxn modelId="{28354A91-C6D6-4589-BF2A-47E557615CED}" type="presParOf" srcId="{9758CE23-47F1-4D1D-A695-6ACE344EB158}" destId="{1929F729-A594-40A9-B341-FFF3794994C3}" srcOrd="3" destOrd="0" presId="urn:microsoft.com/office/officeart/2005/8/layout/hProcess9"/>
    <dgm:cxn modelId="{3D3DAA0E-B902-4AA7-90D2-47E238ABB9CD}" type="presParOf" srcId="{9758CE23-47F1-4D1D-A695-6ACE344EB158}" destId="{5EA77BCC-45FE-4B07-901F-4565BD4A73F3}" srcOrd="4" destOrd="0" presId="urn:microsoft.com/office/officeart/2005/8/layout/hProcess9"/>
    <dgm:cxn modelId="{792E7891-4ABA-42A4-9D16-18395D15EDBF}" type="presParOf" srcId="{9758CE23-47F1-4D1D-A695-6ACE344EB158}" destId="{3B49EE0A-3AD2-4F48-885C-2183E878BC66}" srcOrd="5" destOrd="0" presId="urn:microsoft.com/office/officeart/2005/8/layout/hProcess9"/>
    <dgm:cxn modelId="{3039C214-AC55-4F4A-A7BB-B9D41909E55E}" type="presParOf" srcId="{9758CE23-47F1-4D1D-A695-6ACE344EB158}" destId="{EEDE45C5-DEBE-4AC6-9675-8B5D44396DE0}" srcOrd="6" destOrd="0" presId="urn:microsoft.com/office/officeart/2005/8/layout/hProcess9"/>
    <dgm:cxn modelId="{70597B0F-6509-417F-B56C-82D9E12C9333}" type="presParOf" srcId="{9758CE23-47F1-4D1D-A695-6ACE344EB158}" destId="{AD12877B-2B16-4CAA-A66C-628D6C7847F1}" srcOrd="7" destOrd="0" presId="urn:microsoft.com/office/officeart/2005/8/layout/hProcess9"/>
    <dgm:cxn modelId="{30C809F1-9251-4F37-85AE-BECA31D7B200}" type="presParOf" srcId="{9758CE23-47F1-4D1D-A695-6ACE344EB158}" destId="{2D71BD1E-88CE-48E6-BD3B-846B6372ADC3}" srcOrd="8" destOrd="0" presId="urn:microsoft.com/office/officeart/2005/8/layout/hProcess9"/>
    <dgm:cxn modelId="{5A840F8B-B8BB-42D6-B0AA-C43765BD5898}" type="presParOf" srcId="{9758CE23-47F1-4D1D-A695-6ACE344EB158}" destId="{96DA8FE3-AB80-44EB-BDF5-7B2BF61BB39F}" srcOrd="9" destOrd="0" presId="urn:microsoft.com/office/officeart/2005/8/layout/hProcess9"/>
    <dgm:cxn modelId="{203F5943-97DB-42F6-BCFC-E98A64B0BCB0}" type="presParOf" srcId="{9758CE23-47F1-4D1D-A695-6ACE344EB158}" destId="{A2BE22A0-DC3B-4569-B6D6-1A339133A70B}"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63ECD865-21CC-4C93-8293-AEF8924F96C0}"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67D08CAA-4C2D-44BE-ADC2-57FDADE00CE0}">
      <dgm:prSet/>
      <dgm:spPr/>
      <dgm:t>
        <a:bodyPr/>
        <a:lstStyle/>
        <a:p>
          <a:r>
            <a:rPr lang="en-GB"/>
            <a:t>Unfiltered source of insight</a:t>
          </a:r>
        </a:p>
      </dgm:t>
    </dgm:pt>
    <dgm:pt modelId="{67222C41-D6C2-48C2-A4BD-6AF329E464EC}" type="parTrans" cxnId="{C1205978-6EE5-4FF7-B3C1-626F301BD9D5}">
      <dgm:prSet/>
      <dgm:spPr/>
      <dgm:t>
        <a:bodyPr/>
        <a:lstStyle/>
        <a:p>
          <a:endParaRPr lang="en-GB"/>
        </a:p>
      </dgm:t>
    </dgm:pt>
    <dgm:pt modelId="{C6752846-40E9-4B7A-A39D-7A1F7A4C7E30}" type="sibTrans" cxnId="{C1205978-6EE5-4FF7-B3C1-626F301BD9D5}">
      <dgm:prSet/>
      <dgm:spPr/>
      <dgm:t>
        <a:bodyPr/>
        <a:lstStyle/>
        <a:p>
          <a:endParaRPr lang="en-GB"/>
        </a:p>
      </dgm:t>
    </dgm:pt>
    <dgm:pt modelId="{5850177B-2FC7-4846-BAF0-9031F0876991}">
      <dgm:prSet/>
      <dgm:spPr/>
      <dgm:t>
        <a:bodyPr/>
        <a:lstStyle/>
        <a:p>
          <a:r>
            <a:rPr lang="en-GB"/>
            <a:t>Insight into what is important </a:t>
          </a:r>
        </a:p>
      </dgm:t>
    </dgm:pt>
    <dgm:pt modelId="{B56289A6-B369-4AFF-BB8C-F01A18F8C8B5}" type="parTrans" cxnId="{2C3BD991-41B9-43E8-A0F2-03A571A9CA64}">
      <dgm:prSet/>
      <dgm:spPr/>
      <dgm:t>
        <a:bodyPr/>
        <a:lstStyle/>
        <a:p>
          <a:endParaRPr lang="en-GB"/>
        </a:p>
      </dgm:t>
    </dgm:pt>
    <dgm:pt modelId="{487BC028-E40C-4916-9432-C215583BCA3C}" type="sibTrans" cxnId="{2C3BD991-41B9-43E8-A0F2-03A571A9CA64}">
      <dgm:prSet/>
      <dgm:spPr/>
      <dgm:t>
        <a:bodyPr/>
        <a:lstStyle/>
        <a:p>
          <a:endParaRPr lang="en-GB"/>
        </a:p>
      </dgm:t>
    </dgm:pt>
    <dgm:pt modelId="{D6A2F467-DE90-471B-831B-0E32BD781CB5}">
      <dgm:prSet/>
      <dgm:spPr/>
      <dgm:t>
        <a:bodyPr/>
        <a:lstStyle/>
        <a:p>
          <a:r>
            <a:rPr lang="en-GB"/>
            <a:t>Are policies resulting in unfair outcomes?</a:t>
          </a:r>
        </a:p>
      </dgm:t>
    </dgm:pt>
    <dgm:pt modelId="{E36E6938-4263-4FE2-9CC3-230F80E9FC71}" type="parTrans" cxnId="{1B708969-1182-4AD2-B205-94327E276321}">
      <dgm:prSet/>
      <dgm:spPr/>
      <dgm:t>
        <a:bodyPr/>
        <a:lstStyle/>
        <a:p>
          <a:endParaRPr lang="en-GB"/>
        </a:p>
      </dgm:t>
    </dgm:pt>
    <dgm:pt modelId="{7DFB349E-EA04-4761-9189-7B8CB6025139}" type="sibTrans" cxnId="{1B708969-1182-4AD2-B205-94327E276321}">
      <dgm:prSet/>
      <dgm:spPr/>
      <dgm:t>
        <a:bodyPr/>
        <a:lstStyle/>
        <a:p>
          <a:endParaRPr lang="en-GB"/>
        </a:p>
      </dgm:t>
    </dgm:pt>
    <dgm:pt modelId="{448285A2-26EF-4DD3-86C4-ADC1002431A9}">
      <dgm:prSet/>
      <dgm:spPr/>
      <dgm:t>
        <a:bodyPr/>
        <a:lstStyle/>
        <a:p>
          <a:r>
            <a:rPr lang="en-GB"/>
            <a:t>Avoids damage to the Council </a:t>
          </a:r>
        </a:p>
      </dgm:t>
    </dgm:pt>
    <dgm:pt modelId="{4E21FD5E-7FC1-4A1B-A863-F1A60EF4180A}" type="parTrans" cxnId="{818BA7F4-F974-4475-A491-AE1187DF348C}">
      <dgm:prSet/>
      <dgm:spPr/>
      <dgm:t>
        <a:bodyPr/>
        <a:lstStyle/>
        <a:p>
          <a:endParaRPr lang="en-GB"/>
        </a:p>
      </dgm:t>
    </dgm:pt>
    <dgm:pt modelId="{04BF9A0B-1DB3-482D-8C66-C72B9D9952DE}" type="sibTrans" cxnId="{818BA7F4-F974-4475-A491-AE1187DF348C}">
      <dgm:prSet/>
      <dgm:spPr/>
      <dgm:t>
        <a:bodyPr/>
        <a:lstStyle/>
        <a:p>
          <a:endParaRPr lang="en-GB"/>
        </a:p>
      </dgm:t>
    </dgm:pt>
    <dgm:pt modelId="{1E1C58B0-8CEF-40B7-ADD9-E205312A6A60}" type="pres">
      <dgm:prSet presAssocID="{63ECD865-21CC-4C93-8293-AEF8924F96C0}" presName="composite" presStyleCnt="0">
        <dgm:presLayoutVars>
          <dgm:chMax val="5"/>
          <dgm:dir/>
          <dgm:animLvl val="ctr"/>
          <dgm:resizeHandles val="exact"/>
        </dgm:presLayoutVars>
      </dgm:prSet>
      <dgm:spPr/>
    </dgm:pt>
    <dgm:pt modelId="{8EB92FA4-65F0-4A9E-B4F2-A6CBA0C4DDE9}" type="pres">
      <dgm:prSet presAssocID="{63ECD865-21CC-4C93-8293-AEF8924F96C0}" presName="cycle" presStyleCnt="0"/>
      <dgm:spPr/>
    </dgm:pt>
    <dgm:pt modelId="{C90D9608-84B8-43C8-85FE-1A399A680000}" type="pres">
      <dgm:prSet presAssocID="{63ECD865-21CC-4C93-8293-AEF8924F96C0}" presName="centerShape" presStyleCnt="0"/>
      <dgm:spPr/>
    </dgm:pt>
    <dgm:pt modelId="{F5D3309A-AA7A-478E-A2FB-B1482DAE1C96}" type="pres">
      <dgm:prSet presAssocID="{63ECD865-21CC-4C93-8293-AEF8924F96C0}" presName="connSite" presStyleLbl="node1" presStyleIdx="0" presStyleCnt="5"/>
      <dgm:spPr/>
    </dgm:pt>
    <dgm:pt modelId="{FFE094F8-AD78-4E54-A626-2AD062BE1140}" type="pres">
      <dgm:prSet presAssocID="{63ECD865-21CC-4C93-8293-AEF8924F96C0}" presName="visible" presStyleLbl="node1" presStyleIdx="0" presStyleCnt="5"/>
      <dgm:spPr>
        <a:blipFill>
          <a:blip xmlns:r="http://schemas.openxmlformats.org/officeDocument/2006/relationships" r:embed="rId1">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dgm:spPr>
    </dgm:pt>
    <dgm:pt modelId="{4EF2E51C-0366-4CAE-8430-3AC9A0F859C7}" type="pres">
      <dgm:prSet presAssocID="{67222C41-D6C2-48C2-A4BD-6AF329E464EC}" presName="Name25" presStyleLbl="parChTrans1D1" presStyleIdx="0" presStyleCnt="4"/>
      <dgm:spPr/>
    </dgm:pt>
    <dgm:pt modelId="{2D562665-4020-4925-87F1-20C268F70F00}" type="pres">
      <dgm:prSet presAssocID="{67D08CAA-4C2D-44BE-ADC2-57FDADE00CE0}" presName="node" presStyleCnt="0"/>
      <dgm:spPr/>
    </dgm:pt>
    <dgm:pt modelId="{57FA1B60-86E7-40C1-A5D3-7D9FD86A0B19}" type="pres">
      <dgm:prSet presAssocID="{67D08CAA-4C2D-44BE-ADC2-57FDADE00CE0}" presName="parentNode" presStyleLbl="node1" presStyleIdx="1" presStyleCnt="5">
        <dgm:presLayoutVars>
          <dgm:chMax val="1"/>
          <dgm:bulletEnabled val="1"/>
        </dgm:presLayoutVars>
      </dgm:prSet>
      <dgm:spPr/>
    </dgm:pt>
    <dgm:pt modelId="{3E57A643-1579-4451-95D4-D6B76E4A0A6D}" type="pres">
      <dgm:prSet presAssocID="{67D08CAA-4C2D-44BE-ADC2-57FDADE00CE0}" presName="childNode" presStyleLbl="revTx" presStyleIdx="0" presStyleCnt="0">
        <dgm:presLayoutVars>
          <dgm:bulletEnabled val="1"/>
        </dgm:presLayoutVars>
      </dgm:prSet>
      <dgm:spPr/>
    </dgm:pt>
    <dgm:pt modelId="{5A65675E-7DE8-4D79-9D50-F2AA5F423A07}" type="pres">
      <dgm:prSet presAssocID="{B56289A6-B369-4AFF-BB8C-F01A18F8C8B5}" presName="Name25" presStyleLbl="parChTrans1D1" presStyleIdx="1" presStyleCnt="4"/>
      <dgm:spPr/>
    </dgm:pt>
    <dgm:pt modelId="{FF752AB2-3D52-4516-96C0-2B551CC713BB}" type="pres">
      <dgm:prSet presAssocID="{5850177B-2FC7-4846-BAF0-9031F0876991}" presName="node" presStyleCnt="0"/>
      <dgm:spPr/>
    </dgm:pt>
    <dgm:pt modelId="{48F4E2B1-DC1F-4024-935A-E53F83E85456}" type="pres">
      <dgm:prSet presAssocID="{5850177B-2FC7-4846-BAF0-9031F0876991}" presName="parentNode" presStyleLbl="node1" presStyleIdx="2" presStyleCnt="5">
        <dgm:presLayoutVars>
          <dgm:chMax val="1"/>
          <dgm:bulletEnabled val="1"/>
        </dgm:presLayoutVars>
      </dgm:prSet>
      <dgm:spPr/>
    </dgm:pt>
    <dgm:pt modelId="{0715E755-AE08-4283-A012-41A3ED046F43}" type="pres">
      <dgm:prSet presAssocID="{5850177B-2FC7-4846-BAF0-9031F0876991}" presName="childNode" presStyleLbl="revTx" presStyleIdx="0" presStyleCnt="0">
        <dgm:presLayoutVars>
          <dgm:bulletEnabled val="1"/>
        </dgm:presLayoutVars>
      </dgm:prSet>
      <dgm:spPr/>
    </dgm:pt>
    <dgm:pt modelId="{657D56B2-63B4-4CED-BB5C-370F25E7F422}" type="pres">
      <dgm:prSet presAssocID="{E36E6938-4263-4FE2-9CC3-230F80E9FC71}" presName="Name25" presStyleLbl="parChTrans1D1" presStyleIdx="2" presStyleCnt="4"/>
      <dgm:spPr/>
    </dgm:pt>
    <dgm:pt modelId="{A6FB64B4-1DEB-45F6-9BAF-842407FE909F}" type="pres">
      <dgm:prSet presAssocID="{D6A2F467-DE90-471B-831B-0E32BD781CB5}" presName="node" presStyleCnt="0"/>
      <dgm:spPr/>
    </dgm:pt>
    <dgm:pt modelId="{35D1ABB8-D592-4986-AE77-E9F496D47448}" type="pres">
      <dgm:prSet presAssocID="{D6A2F467-DE90-471B-831B-0E32BD781CB5}" presName="parentNode" presStyleLbl="node1" presStyleIdx="3" presStyleCnt="5">
        <dgm:presLayoutVars>
          <dgm:chMax val="1"/>
          <dgm:bulletEnabled val="1"/>
        </dgm:presLayoutVars>
      </dgm:prSet>
      <dgm:spPr/>
    </dgm:pt>
    <dgm:pt modelId="{1732F917-DCBD-4EEA-8449-CA536C4ECD62}" type="pres">
      <dgm:prSet presAssocID="{D6A2F467-DE90-471B-831B-0E32BD781CB5}" presName="childNode" presStyleLbl="revTx" presStyleIdx="0" presStyleCnt="0">
        <dgm:presLayoutVars>
          <dgm:bulletEnabled val="1"/>
        </dgm:presLayoutVars>
      </dgm:prSet>
      <dgm:spPr/>
    </dgm:pt>
    <dgm:pt modelId="{0F0AE11C-C56B-49B2-B383-63423EDEF6DE}" type="pres">
      <dgm:prSet presAssocID="{4E21FD5E-7FC1-4A1B-A863-F1A60EF4180A}" presName="Name25" presStyleLbl="parChTrans1D1" presStyleIdx="3" presStyleCnt="4"/>
      <dgm:spPr/>
    </dgm:pt>
    <dgm:pt modelId="{6E2E16F9-17D2-48A6-B833-904B59A8E233}" type="pres">
      <dgm:prSet presAssocID="{448285A2-26EF-4DD3-86C4-ADC1002431A9}" presName="node" presStyleCnt="0"/>
      <dgm:spPr/>
    </dgm:pt>
    <dgm:pt modelId="{52F6DAA5-7909-4EB9-9AC6-CBC1D5C1153D}" type="pres">
      <dgm:prSet presAssocID="{448285A2-26EF-4DD3-86C4-ADC1002431A9}" presName="parentNode" presStyleLbl="node1" presStyleIdx="4" presStyleCnt="5">
        <dgm:presLayoutVars>
          <dgm:chMax val="1"/>
          <dgm:bulletEnabled val="1"/>
        </dgm:presLayoutVars>
      </dgm:prSet>
      <dgm:spPr/>
    </dgm:pt>
    <dgm:pt modelId="{D29FA6F4-C579-4D73-ADB2-C196DCF45016}" type="pres">
      <dgm:prSet presAssocID="{448285A2-26EF-4DD3-86C4-ADC1002431A9}" presName="childNode" presStyleLbl="revTx" presStyleIdx="0" presStyleCnt="0">
        <dgm:presLayoutVars>
          <dgm:bulletEnabled val="1"/>
        </dgm:presLayoutVars>
      </dgm:prSet>
      <dgm:spPr/>
    </dgm:pt>
  </dgm:ptLst>
  <dgm:cxnLst>
    <dgm:cxn modelId="{9D947425-94A4-485F-A2C6-9E3E7D95C412}" type="presOf" srcId="{B56289A6-B369-4AFF-BB8C-F01A18F8C8B5}" destId="{5A65675E-7DE8-4D79-9D50-F2AA5F423A07}" srcOrd="0" destOrd="0" presId="urn:microsoft.com/office/officeart/2005/8/layout/radial2"/>
    <dgm:cxn modelId="{698C8A40-174E-43ED-BBE3-0003987A7D6A}" type="presOf" srcId="{5850177B-2FC7-4846-BAF0-9031F0876991}" destId="{48F4E2B1-DC1F-4024-935A-E53F83E85456}" srcOrd="0" destOrd="0" presId="urn:microsoft.com/office/officeart/2005/8/layout/radial2"/>
    <dgm:cxn modelId="{1B708969-1182-4AD2-B205-94327E276321}" srcId="{63ECD865-21CC-4C93-8293-AEF8924F96C0}" destId="{D6A2F467-DE90-471B-831B-0E32BD781CB5}" srcOrd="2" destOrd="0" parTransId="{E36E6938-4263-4FE2-9CC3-230F80E9FC71}" sibTransId="{7DFB349E-EA04-4761-9189-7B8CB6025139}"/>
    <dgm:cxn modelId="{C1205978-6EE5-4FF7-B3C1-626F301BD9D5}" srcId="{63ECD865-21CC-4C93-8293-AEF8924F96C0}" destId="{67D08CAA-4C2D-44BE-ADC2-57FDADE00CE0}" srcOrd="0" destOrd="0" parTransId="{67222C41-D6C2-48C2-A4BD-6AF329E464EC}" sibTransId="{C6752846-40E9-4B7A-A39D-7A1F7A4C7E30}"/>
    <dgm:cxn modelId="{9487B558-9048-46E1-9C63-A99FFD8A21BF}" type="presOf" srcId="{67D08CAA-4C2D-44BE-ADC2-57FDADE00CE0}" destId="{57FA1B60-86E7-40C1-A5D3-7D9FD86A0B19}" srcOrd="0" destOrd="0" presId="urn:microsoft.com/office/officeart/2005/8/layout/radial2"/>
    <dgm:cxn modelId="{929B4279-56E3-4849-BB51-B7998CA584F7}" type="presOf" srcId="{E36E6938-4263-4FE2-9CC3-230F80E9FC71}" destId="{657D56B2-63B4-4CED-BB5C-370F25E7F422}" srcOrd="0" destOrd="0" presId="urn:microsoft.com/office/officeart/2005/8/layout/radial2"/>
    <dgm:cxn modelId="{2C3BD991-41B9-43E8-A0F2-03A571A9CA64}" srcId="{63ECD865-21CC-4C93-8293-AEF8924F96C0}" destId="{5850177B-2FC7-4846-BAF0-9031F0876991}" srcOrd="1" destOrd="0" parTransId="{B56289A6-B369-4AFF-BB8C-F01A18F8C8B5}" sibTransId="{487BC028-E40C-4916-9432-C215583BCA3C}"/>
    <dgm:cxn modelId="{12D29DA4-F496-4215-9A4A-908D55F3496C}" type="presOf" srcId="{D6A2F467-DE90-471B-831B-0E32BD781CB5}" destId="{35D1ABB8-D592-4986-AE77-E9F496D47448}" srcOrd="0" destOrd="0" presId="urn:microsoft.com/office/officeart/2005/8/layout/radial2"/>
    <dgm:cxn modelId="{BC82ABBA-F724-400F-A261-DA9EAA9D0FF2}" type="presOf" srcId="{63ECD865-21CC-4C93-8293-AEF8924F96C0}" destId="{1E1C58B0-8CEF-40B7-ADD9-E205312A6A60}" srcOrd="0" destOrd="0" presId="urn:microsoft.com/office/officeart/2005/8/layout/radial2"/>
    <dgm:cxn modelId="{0A7CA5C6-1ACA-4673-9C42-DE7A87D9E52C}" type="presOf" srcId="{67222C41-D6C2-48C2-A4BD-6AF329E464EC}" destId="{4EF2E51C-0366-4CAE-8430-3AC9A0F859C7}" srcOrd="0" destOrd="0" presId="urn:microsoft.com/office/officeart/2005/8/layout/radial2"/>
    <dgm:cxn modelId="{BBCD31D7-944A-41C7-91D7-0E9EBF72CA9A}" type="presOf" srcId="{448285A2-26EF-4DD3-86C4-ADC1002431A9}" destId="{52F6DAA5-7909-4EB9-9AC6-CBC1D5C1153D}" srcOrd="0" destOrd="0" presId="urn:microsoft.com/office/officeart/2005/8/layout/radial2"/>
    <dgm:cxn modelId="{2E78E7DB-8FC2-4346-9CE7-928A646AB5C9}" type="presOf" srcId="{4E21FD5E-7FC1-4A1B-A863-F1A60EF4180A}" destId="{0F0AE11C-C56B-49B2-B383-63423EDEF6DE}" srcOrd="0" destOrd="0" presId="urn:microsoft.com/office/officeart/2005/8/layout/radial2"/>
    <dgm:cxn modelId="{818BA7F4-F974-4475-A491-AE1187DF348C}" srcId="{63ECD865-21CC-4C93-8293-AEF8924F96C0}" destId="{448285A2-26EF-4DD3-86C4-ADC1002431A9}" srcOrd="3" destOrd="0" parTransId="{4E21FD5E-7FC1-4A1B-A863-F1A60EF4180A}" sibTransId="{04BF9A0B-1DB3-482D-8C66-C72B9D9952DE}"/>
    <dgm:cxn modelId="{57EFA919-A546-40A0-8883-1F5FE4FC8574}" type="presParOf" srcId="{1E1C58B0-8CEF-40B7-ADD9-E205312A6A60}" destId="{8EB92FA4-65F0-4A9E-B4F2-A6CBA0C4DDE9}" srcOrd="0" destOrd="0" presId="urn:microsoft.com/office/officeart/2005/8/layout/radial2"/>
    <dgm:cxn modelId="{94C06659-CC3A-4D3B-80C8-DA44B081C95D}" type="presParOf" srcId="{8EB92FA4-65F0-4A9E-B4F2-A6CBA0C4DDE9}" destId="{C90D9608-84B8-43C8-85FE-1A399A680000}" srcOrd="0" destOrd="0" presId="urn:microsoft.com/office/officeart/2005/8/layout/radial2"/>
    <dgm:cxn modelId="{87AF99CB-ACB5-4F10-81F6-C00384FE3F65}" type="presParOf" srcId="{C90D9608-84B8-43C8-85FE-1A399A680000}" destId="{F5D3309A-AA7A-478E-A2FB-B1482DAE1C96}" srcOrd="0" destOrd="0" presId="urn:microsoft.com/office/officeart/2005/8/layout/radial2"/>
    <dgm:cxn modelId="{7BAE635D-9B3A-4062-979F-820B3496A489}" type="presParOf" srcId="{C90D9608-84B8-43C8-85FE-1A399A680000}" destId="{FFE094F8-AD78-4E54-A626-2AD062BE1140}" srcOrd="1" destOrd="0" presId="urn:microsoft.com/office/officeart/2005/8/layout/radial2"/>
    <dgm:cxn modelId="{6585E873-6ABD-4D3D-B969-E341D20F513D}" type="presParOf" srcId="{8EB92FA4-65F0-4A9E-B4F2-A6CBA0C4DDE9}" destId="{4EF2E51C-0366-4CAE-8430-3AC9A0F859C7}" srcOrd="1" destOrd="0" presId="urn:microsoft.com/office/officeart/2005/8/layout/radial2"/>
    <dgm:cxn modelId="{508F177F-5F00-4876-B422-5B044D01AFBC}" type="presParOf" srcId="{8EB92FA4-65F0-4A9E-B4F2-A6CBA0C4DDE9}" destId="{2D562665-4020-4925-87F1-20C268F70F00}" srcOrd="2" destOrd="0" presId="urn:microsoft.com/office/officeart/2005/8/layout/radial2"/>
    <dgm:cxn modelId="{5D7B462A-F450-44A4-A12A-0137C2B39CC7}" type="presParOf" srcId="{2D562665-4020-4925-87F1-20C268F70F00}" destId="{57FA1B60-86E7-40C1-A5D3-7D9FD86A0B19}" srcOrd="0" destOrd="0" presId="urn:microsoft.com/office/officeart/2005/8/layout/radial2"/>
    <dgm:cxn modelId="{B99CDC2D-7FC2-4FD3-B922-F6341519F1DD}" type="presParOf" srcId="{2D562665-4020-4925-87F1-20C268F70F00}" destId="{3E57A643-1579-4451-95D4-D6B76E4A0A6D}" srcOrd="1" destOrd="0" presId="urn:microsoft.com/office/officeart/2005/8/layout/radial2"/>
    <dgm:cxn modelId="{266E1374-AE6F-4777-946B-BC39F964E5A8}" type="presParOf" srcId="{8EB92FA4-65F0-4A9E-B4F2-A6CBA0C4DDE9}" destId="{5A65675E-7DE8-4D79-9D50-F2AA5F423A07}" srcOrd="3" destOrd="0" presId="urn:microsoft.com/office/officeart/2005/8/layout/radial2"/>
    <dgm:cxn modelId="{370EDDF3-89E8-43BD-ADA5-D4BFA2591D85}" type="presParOf" srcId="{8EB92FA4-65F0-4A9E-B4F2-A6CBA0C4DDE9}" destId="{FF752AB2-3D52-4516-96C0-2B551CC713BB}" srcOrd="4" destOrd="0" presId="urn:microsoft.com/office/officeart/2005/8/layout/radial2"/>
    <dgm:cxn modelId="{E484CAB9-D009-47F1-B255-18E8838A40E0}" type="presParOf" srcId="{FF752AB2-3D52-4516-96C0-2B551CC713BB}" destId="{48F4E2B1-DC1F-4024-935A-E53F83E85456}" srcOrd="0" destOrd="0" presId="urn:microsoft.com/office/officeart/2005/8/layout/radial2"/>
    <dgm:cxn modelId="{0FFE490E-3832-4FA0-AACF-6E64BA09EFFF}" type="presParOf" srcId="{FF752AB2-3D52-4516-96C0-2B551CC713BB}" destId="{0715E755-AE08-4283-A012-41A3ED046F43}" srcOrd="1" destOrd="0" presId="urn:microsoft.com/office/officeart/2005/8/layout/radial2"/>
    <dgm:cxn modelId="{390736E2-8699-4F5E-8490-06D1F2D3877D}" type="presParOf" srcId="{8EB92FA4-65F0-4A9E-B4F2-A6CBA0C4DDE9}" destId="{657D56B2-63B4-4CED-BB5C-370F25E7F422}" srcOrd="5" destOrd="0" presId="urn:microsoft.com/office/officeart/2005/8/layout/radial2"/>
    <dgm:cxn modelId="{EB90DA52-0F4E-4809-833C-30770B8B54D3}" type="presParOf" srcId="{8EB92FA4-65F0-4A9E-B4F2-A6CBA0C4DDE9}" destId="{A6FB64B4-1DEB-45F6-9BAF-842407FE909F}" srcOrd="6" destOrd="0" presId="urn:microsoft.com/office/officeart/2005/8/layout/radial2"/>
    <dgm:cxn modelId="{132186BA-7733-4B69-B48E-A76E95314DC2}" type="presParOf" srcId="{A6FB64B4-1DEB-45F6-9BAF-842407FE909F}" destId="{35D1ABB8-D592-4986-AE77-E9F496D47448}" srcOrd="0" destOrd="0" presId="urn:microsoft.com/office/officeart/2005/8/layout/radial2"/>
    <dgm:cxn modelId="{2825D75B-564C-4E8D-A5A4-BA1776938B47}" type="presParOf" srcId="{A6FB64B4-1DEB-45F6-9BAF-842407FE909F}" destId="{1732F917-DCBD-4EEA-8449-CA536C4ECD62}" srcOrd="1" destOrd="0" presId="urn:microsoft.com/office/officeart/2005/8/layout/radial2"/>
    <dgm:cxn modelId="{7BFFB95F-B69F-4D7D-BF99-EE5F4F0AC9A8}" type="presParOf" srcId="{8EB92FA4-65F0-4A9E-B4F2-A6CBA0C4DDE9}" destId="{0F0AE11C-C56B-49B2-B383-63423EDEF6DE}" srcOrd="7" destOrd="0" presId="urn:microsoft.com/office/officeart/2005/8/layout/radial2"/>
    <dgm:cxn modelId="{EB10D58E-27EC-4A27-8E17-BF894A137A3F}" type="presParOf" srcId="{8EB92FA4-65F0-4A9E-B4F2-A6CBA0C4DDE9}" destId="{6E2E16F9-17D2-48A6-B833-904B59A8E233}" srcOrd="8" destOrd="0" presId="urn:microsoft.com/office/officeart/2005/8/layout/radial2"/>
    <dgm:cxn modelId="{FB509058-D88A-4065-A7CE-B0D393181E0C}" type="presParOf" srcId="{6E2E16F9-17D2-48A6-B833-904B59A8E233}" destId="{52F6DAA5-7909-4EB9-9AC6-CBC1D5C1153D}" srcOrd="0" destOrd="0" presId="urn:microsoft.com/office/officeart/2005/8/layout/radial2"/>
    <dgm:cxn modelId="{9DDF4556-A00F-4461-AEC5-DDE0125AD1C4}" type="presParOf" srcId="{6E2E16F9-17D2-48A6-B833-904B59A8E233}" destId="{D29FA6F4-C579-4D73-ADB2-C196DCF45016}"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52C8A-C1FF-49E6-921B-3E93EAFC08CD}">
      <dsp:nvSpPr>
        <dsp:cNvPr id="0" name=""/>
        <dsp:cNvSpPr/>
      </dsp:nvSpPr>
      <dsp:spPr>
        <a:xfrm>
          <a:off x="1150781" y="17376"/>
          <a:ext cx="1353119" cy="135311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2E771D-3BEB-43EB-BB33-71DC1D006531}">
      <dsp:nvSpPr>
        <dsp:cNvPr id="0" name=""/>
        <dsp:cNvSpPr/>
      </dsp:nvSpPr>
      <dsp:spPr>
        <a:xfrm>
          <a:off x="1439151" y="305746"/>
          <a:ext cx="776379" cy="7763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2DA4A5-48B5-4EEF-9E59-1E0B77527189}">
      <dsp:nvSpPr>
        <dsp:cNvPr id="0" name=""/>
        <dsp:cNvSpPr/>
      </dsp:nvSpPr>
      <dsp:spPr>
        <a:xfrm>
          <a:off x="718226" y="1791958"/>
          <a:ext cx="221822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a:t>Responsible for all the Council’s land &amp; buildings (assets).  </a:t>
          </a:r>
          <a:endParaRPr lang="en-US" sz="1200" kern="1200"/>
        </a:p>
      </dsp:txBody>
      <dsp:txXfrm>
        <a:off x="718226" y="1791958"/>
        <a:ext cx="2218228" cy="720000"/>
      </dsp:txXfrm>
    </dsp:sp>
    <dsp:sp modelId="{C567A866-D23A-428F-B66D-9929478FDE9E}">
      <dsp:nvSpPr>
        <dsp:cNvPr id="0" name=""/>
        <dsp:cNvSpPr/>
      </dsp:nvSpPr>
      <dsp:spPr>
        <a:xfrm>
          <a:off x="3757199" y="17376"/>
          <a:ext cx="1353119" cy="135311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CC2B19-549D-45ED-B095-B6F7F9C252D6}">
      <dsp:nvSpPr>
        <dsp:cNvPr id="0" name=""/>
        <dsp:cNvSpPr/>
      </dsp:nvSpPr>
      <dsp:spPr>
        <a:xfrm>
          <a:off x="4045569" y="305746"/>
          <a:ext cx="776379" cy="7763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43E03B-F64E-4BBE-9CAF-0D69217088B3}">
      <dsp:nvSpPr>
        <dsp:cNvPr id="0" name=""/>
        <dsp:cNvSpPr/>
      </dsp:nvSpPr>
      <dsp:spPr>
        <a:xfrm>
          <a:off x="3324644" y="1791958"/>
          <a:ext cx="221822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a:t>Responsible for setting the strategic direction of planned investment   </a:t>
          </a:r>
          <a:endParaRPr lang="en-US" sz="1200" kern="1200"/>
        </a:p>
      </dsp:txBody>
      <dsp:txXfrm>
        <a:off x="3324644" y="1791958"/>
        <a:ext cx="2218228" cy="720000"/>
      </dsp:txXfrm>
    </dsp:sp>
    <dsp:sp modelId="{2CDFA6A7-EF42-4101-AC15-670EAEA33E90}">
      <dsp:nvSpPr>
        <dsp:cNvPr id="0" name=""/>
        <dsp:cNvSpPr/>
      </dsp:nvSpPr>
      <dsp:spPr>
        <a:xfrm>
          <a:off x="1150781" y="3066516"/>
          <a:ext cx="1353119" cy="135311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1CA7DA-FF73-485F-BB7E-27F53A39AA74}">
      <dsp:nvSpPr>
        <dsp:cNvPr id="0" name=""/>
        <dsp:cNvSpPr/>
      </dsp:nvSpPr>
      <dsp:spPr>
        <a:xfrm>
          <a:off x="1439151" y="3354885"/>
          <a:ext cx="776379" cy="7763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44E2BB-5632-4918-B9F0-B25A15880FC2}">
      <dsp:nvSpPr>
        <dsp:cNvPr id="0" name=""/>
        <dsp:cNvSpPr/>
      </dsp:nvSpPr>
      <dsp:spPr>
        <a:xfrm>
          <a:off x="718226" y="4841098"/>
          <a:ext cx="221822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a:t>Setting the budgets for ensuring robust &amp; sustainable investment in those assets. </a:t>
          </a:r>
          <a:endParaRPr lang="en-US" sz="1200" kern="1200"/>
        </a:p>
      </dsp:txBody>
      <dsp:txXfrm>
        <a:off x="718226" y="4841098"/>
        <a:ext cx="2218228" cy="720000"/>
      </dsp:txXfrm>
    </dsp:sp>
    <dsp:sp modelId="{AAEF7115-FB43-43FB-9D2A-13319676C1C0}">
      <dsp:nvSpPr>
        <dsp:cNvPr id="0" name=""/>
        <dsp:cNvSpPr/>
      </dsp:nvSpPr>
      <dsp:spPr>
        <a:xfrm>
          <a:off x="3757199" y="3066516"/>
          <a:ext cx="1353119" cy="135311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BA45E2-D89D-40AE-8E5E-E5FF911948EA}">
      <dsp:nvSpPr>
        <dsp:cNvPr id="0" name=""/>
        <dsp:cNvSpPr/>
      </dsp:nvSpPr>
      <dsp:spPr>
        <a:xfrm>
          <a:off x="4045569" y="3354885"/>
          <a:ext cx="776379" cy="7763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FB1900-512D-4F25-A87D-9598BF4423AE}">
      <dsp:nvSpPr>
        <dsp:cNvPr id="0" name=""/>
        <dsp:cNvSpPr/>
      </dsp:nvSpPr>
      <dsp:spPr>
        <a:xfrm>
          <a:off x="3324644" y="4841098"/>
          <a:ext cx="221822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a:t>Ensuring a proactive maintenance regime for those assets </a:t>
          </a:r>
          <a:endParaRPr lang="en-US" sz="1200" kern="1200"/>
        </a:p>
      </dsp:txBody>
      <dsp:txXfrm>
        <a:off x="3324644" y="4841098"/>
        <a:ext cx="2218228"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34D4A-E3FD-4C88-BD62-2E6BBDDDB84A}">
      <dsp:nvSpPr>
        <dsp:cNvPr id="0" name=""/>
        <dsp:cNvSpPr/>
      </dsp:nvSpPr>
      <dsp:spPr>
        <a:xfrm>
          <a:off x="0" y="583"/>
          <a:ext cx="10313376" cy="5335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Definition</a:t>
          </a:r>
          <a:r>
            <a:rPr lang="en-GB" sz="1800" kern="1200"/>
            <a:t> – what is a complaint</a:t>
          </a:r>
          <a:r>
            <a:rPr lang="en-GB" sz="500" kern="1200"/>
            <a:t>? </a:t>
          </a:r>
        </a:p>
      </dsp:txBody>
      <dsp:txXfrm>
        <a:off x="26045" y="26628"/>
        <a:ext cx="10261286" cy="481451"/>
      </dsp:txXfrm>
    </dsp:sp>
    <dsp:sp modelId="{17188FEA-1E6E-4957-A998-03352759F8D3}">
      <dsp:nvSpPr>
        <dsp:cNvPr id="0" name=""/>
        <dsp:cNvSpPr/>
      </dsp:nvSpPr>
      <dsp:spPr>
        <a:xfrm>
          <a:off x="0" y="544841"/>
          <a:ext cx="10313376" cy="5335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Exclusions</a:t>
          </a:r>
          <a:r>
            <a:rPr lang="en-GB" sz="1800" kern="1200"/>
            <a:t> – what will not be treated as a complaint </a:t>
          </a:r>
        </a:p>
      </dsp:txBody>
      <dsp:txXfrm>
        <a:off x="26045" y="570886"/>
        <a:ext cx="10261286" cy="481451"/>
      </dsp:txXfrm>
    </dsp:sp>
    <dsp:sp modelId="{55DD7008-02BA-4EFD-AD93-DE0AEFF207B8}">
      <dsp:nvSpPr>
        <dsp:cNvPr id="0" name=""/>
        <dsp:cNvSpPr/>
      </dsp:nvSpPr>
      <dsp:spPr>
        <a:xfrm>
          <a:off x="0" y="1089098"/>
          <a:ext cx="10313376" cy="5335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Accessibility</a:t>
          </a:r>
          <a:r>
            <a:rPr lang="en-GB" sz="1800" kern="1200"/>
            <a:t> – making it easy to make a complaint- meeting the requirements of the Equality Act 2010 and offering reasonable adjustments where appropriate </a:t>
          </a:r>
        </a:p>
      </dsp:txBody>
      <dsp:txXfrm>
        <a:off x="26045" y="1115143"/>
        <a:ext cx="10261286" cy="48145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40447-BE77-43DD-88E3-FAAD089AD080}">
      <dsp:nvSpPr>
        <dsp:cNvPr id="0" name=""/>
        <dsp:cNvSpPr/>
      </dsp:nvSpPr>
      <dsp:spPr>
        <a:xfrm>
          <a:off x="0" y="21189"/>
          <a:ext cx="10374922" cy="442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Staff</a:t>
          </a:r>
          <a:r>
            <a:rPr lang="en-GB" sz="1800" kern="1200"/>
            <a:t> – landlords should have a designated person or team to respond to complaints </a:t>
          </a:r>
        </a:p>
      </dsp:txBody>
      <dsp:txXfrm>
        <a:off x="21589" y="42778"/>
        <a:ext cx="10331744" cy="399082"/>
      </dsp:txXfrm>
    </dsp:sp>
    <dsp:sp modelId="{7872E359-F8F7-498C-9830-04EA75D5A547}">
      <dsp:nvSpPr>
        <dsp:cNvPr id="0" name=""/>
        <dsp:cNvSpPr/>
      </dsp:nvSpPr>
      <dsp:spPr>
        <a:xfrm>
          <a:off x="0" y="515289"/>
          <a:ext cx="10374922" cy="442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Process</a:t>
          </a:r>
          <a:r>
            <a:rPr lang="en-GB" sz="1800" kern="1200"/>
            <a:t> – sets out a clear 2 stage complaints process </a:t>
          </a:r>
        </a:p>
      </dsp:txBody>
      <dsp:txXfrm>
        <a:off x="21589" y="536878"/>
        <a:ext cx="10331744" cy="399082"/>
      </dsp:txXfrm>
    </dsp:sp>
    <dsp:sp modelId="{A78939D9-FF7A-42E4-B54B-2EECC96C1154}">
      <dsp:nvSpPr>
        <dsp:cNvPr id="0" name=""/>
        <dsp:cNvSpPr/>
      </dsp:nvSpPr>
      <dsp:spPr>
        <a:xfrm>
          <a:off x="0" y="1009389"/>
          <a:ext cx="10374922" cy="442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Stages</a:t>
          </a:r>
          <a:r>
            <a:rPr lang="en-GB" sz="1800" kern="1200"/>
            <a:t> – sets out the timescales to provide a response at both stages including the use of extensions </a:t>
          </a:r>
        </a:p>
      </dsp:txBody>
      <dsp:txXfrm>
        <a:off x="21589" y="1030978"/>
        <a:ext cx="10331744" cy="3990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63745-75B7-44FE-BCE3-62F43B06EE11}">
      <dsp:nvSpPr>
        <dsp:cNvPr id="0" name=""/>
        <dsp:cNvSpPr/>
      </dsp:nvSpPr>
      <dsp:spPr>
        <a:xfrm>
          <a:off x="0" y="669"/>
          <a:ext cx="10313394" cy="59451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Putting things right</a:t>
          </a:r>
          <a:r>
            <a:rPr lang="en-GB" sz="1800" kern="1200"/>
            <a:t> – considering the impact on the resident and setting out what will be done to put things right </a:t>
          </a:r>
        </a:p>
      </dsp:txBody>
      <dsp:txXfrm>
        <a:off x="29022" y="29691"/>
        <a:ext cx="10255350" cy="536473"/>
      </dsp:txXfrm>
    </dsp:sp>
    <dsp:sp modelId="{A05272F6-A767-4E79-B388-FE57A706F427}">
      <dsp:nvSpPr>
        <dsp:cNvPr id="0" name=""/>
        <dsp:cNvSpPr/>
      </dsp:nvSpPr>
      <dsp:spPr>
        <a:xfrm>
          <a:off x="0" y="607182"/>
          <a:ext cx="10313394" cy="59451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Self-assessment</a:t>
          </a:r>
          <a:r>
            <a:rPr lang="en-GB" sz="1800" kern="1200"/>
            <a:t> – landlords must complete an annual self-assessment of their compliance against the Code </a:t>
          </a:r>
        </a:p>
      </dsp:txBody>
      <dsp:txXfrm>
        <a:off x="29022" y="636204"/>
        <a:ext cx="10255350" cy="536473"/>
      </dsp:txXfrm>
    </dsp:sp>
    <dsp:sp modelId="{EDE1FFC3-CE2A-4A51-9472-2C713D37EE3E}">
      <dsp:nvSpPr>
        <dsp:cNvPr id="0" name=""/>
        <dsp:cNvSpPr/>
      </dsp:nvSpPr>
      <dsp:spPr>
        <a:xfrm>
          <a:off x="0" y="1214365"/>
          <a:ext cx="10313394" cy="59451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Scrutiny</a:t>
          </a:r>
          <a:r>
            <a:rPr lang="en-GB" sz="1800" kern="1200"/>
            <a:t> – appointing a Member Responsible for Complaints to have responsibility and accountability for complaints</a:t>
          </a:r>
        </a:p>
      </dsp:txBody>
      <dsp:txXfrm>
        <a:off x="29022" y="1243387"/>
        <a:ext cx="10255350" cy="5364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A68F6-4D1F-44AC-BAC3-F713A3409A16}">
      <dsp:nvSpPr>
        <dsp:cNvPr id="0" name=""/>
        <dsp:cNvSpPr/>
      </dsp:nvSpPr>
      <dsp:spPr>
        <a:xfrm>
          <a:off x="7861656" y="396500"/>
          <a:ext cx="3573480" cy="2144088"/>
        </a:xfrm>
        <a:prstGeom prst="rect">
          <a:avLst/>
        </a:prstGeom>
        <a:solidFill>
          <a:srgbClr val="FFFF9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a:solidFill>
                <a:srgbClr val="1F497D"/>
              </a:solidFill>
            </a:rPr>
            <a:t>More importantly  - we think that engaging tenants is important! </a:t>
          </a:r>
          <a:endParaRPr lang="en-US" sz="2300" b="1" kern="1200">
            <a:solidFill>
              <a:srgbClr val="1F497D"/>
            </a:solidFill>
          </a:endParaRPr>
        </a:p>
      </dsp:txBody>
      <dsp:txXfrm>
        <a:off x="7861656" y="396500"/>
        <a:ext cx="3573480" cy="2144088"/>
      </dsp:txXfrm>
    </dsp:sp>
    <dsp:sp modelId="{BABD6040-7342-47EC-847F-4A51E2190F78}">
      <dsp:nvSpPr>
        <dsp:cNvPr id="0" name=""/>
        <dsp:cNvSpPr/>
      </dsp:nvSpPr>
      <dsp:spPr>
        <a:xfrm>
          <a:off x="4063833" y="427525"/>
          <a:ext cx="3573480" cy="2144088"/>
        </a:xfrm>
        <a:prstGeom prst="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a:t>It makes sense </a:t>
          </a:r>
          <a:endParaRPr lang="en-US" sz="2300" b="1" kern="1200"/>
        </a:p>
      </dsp:txBody>
      <dsp:txXfrm>
        <a:off x="4063833" y="427525"/>
        <a:ext cx="3573480" cy="2144088"/>
      </dsp:txXfrm>
    </dsp:sp>
    <dsp:sp modelId="{A362F2FA-1B66-4774-88F7-6A848BD08624}">
      <dsp:nvSpPr>
        <dsp:cNvPr id="0" name=""/>
        <dsp:cNvSpPr/>
      </dsp:nvSpPr>
      <dsp:spPr>
        <a:xfrm>
          <a:off x="195219" y="422058"/>
          <a:ext cx="3573480" cy="2144088"/>
        </a:xfrm>
        <a:prstGeom prst="rect">
          <a:avLst/>
        </a:prstGeom>
        <a:solidFill>
          <a:srgbClr val="FFFF9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a:solidFill>
                <a:srgbClr val="1F497D"/>
              </a:solidFill>
            </a:rPr>
            <a:t>Why wouldn’t we?</a:t>
          </a:r>
          <a:endParaRPr lang="en-US" sz="2300" b="1" kern="1200">
            <a:solidFill>
              <a:srgbClr val="1F497D"/>
            </a:solidFill>
          </a:endParaRPr>
        </a:p>
      </dsp:txBody>
      <dsp:txXfrm>
        <a:off x="195219" y="422058"/>
        <a:ext cx="3573480" cy="2144088"/>
      </dsp:txXfrm>
    </dsp:sp>
    <dsp:sp modelId="{665F5E10-0080-48DD-A3FE-0A808424663A}">
      <dsp:nvSpPr>
        <dsp:cNvPr id="0" name=""/>
        <dsp:cNvSpPr/>
      </dsp:nvSpPr>
      <dsp:spPr>
        <a:xfrm>
          <a:off x="176386" y="2845642"/>
          <a:ext cx="3573480" cy="2144088"/>
        </a:xfrm>
        <a:prstGeom prst="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a:t>Involving tenants should be a given.  It’s a good thing. We know it’s the right thing to do </a:t>
          </a:r>
          <a:endParaRPr lang="en-US" sz="2300" b="1" kern="1200"/>
        </a:p>
      </dsp:txBody>
      <dsp:txXfrm>
        <a:off x="176386" y="2845642"/>
        <a:ext cx="3573480" cy="2144088"/>
      </dsp:txXfrm>
    </dsp:sp>
    <dsp:sp modelId="{A0DDB000-C82C-401F-BB51-F44B4CB81D6C}">
      <dsp:nvSpPr>
        <dsp:cNvPr id="0" name=""/>
        <dsp:cNvSpPr/>
      </dsp:nvSpPr>
      <dsp:spPr>
        <a:xfrm>
          <a:off x="7861656" y="2803489"/>
          <a:ext cx="3573480" cy="2144088"/>
        </a:xfrm>
        <a:prstGeom prst="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Tenants have a brilliant way of cutting through bureaucracy and contributing new perspectives of being a  critical friend  </a:t>
          </a:r>
        </a:p>
      </dsp:txBody>
      <dsp:txXfrm>
        <a:off x="7861656" y="2803489"/>
        <a:ext cx="3573480" cy="2144088"/>
      </dsp:txXfrm>
    </dsp:sp>
    <dsp:sp modelId="{6B44441D-EFBC-457D-90E0-361328D93D2E}">
      <dsp:nvSpPr>
        <dsp:cNvPr id="0" name=""/>
        <dsp:cNvSpPr/>
      </dsp:nvSpPr>
      <dsp:spPr>
        <a:xfrm>
          <a:off x="4072302" y="2841311"/>
          <a:ext cx="3573480" cy="2144088"/>
        </a:xfrm>
        <a:prstGeom prst="rect">
          <a:avLst/>
        </a:prstGeom>
        <a:solidFill>
          <a:srgbClr val="FFFF9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a:solidFill>
                <a:srgbClr val="1F497D"/>
              </a:solidFill>
            </a:rPr>
            <a:t>Involving tenants ensures that the decisions are made are the right ones</a:t>
          </a:r>
          <a:endParaRPr lang="en-US" sz="2300" b="1" kern="1200">
            <a:solidFill>
              <a:srgbClr val="1F497D"/>
            </a:solidFill>
          </a:endParaRPr>
        </a:p>
      </dsp:txBody>
      <dsp:txXfrm>
        <a:off x="4072302" y="2841311"/>
        <a:ext cx="3573480" cy="21440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D6040-7342-47EC-847F-4A51E2190F78}">
      <dsp:nvSpPr>
        <dsp:cNvPr id="0" name=""/>
        <dsp:cNvSpPr/>
      </dsp:nvSpPr>
      <dsp:spPr>
        <a:xfrm>
          <a:off x="3780849" y="1738467"/>
          <a:ext cx="3428999" cy="2057400"/>
        </a:xfrm>
        <a:prstGeom prst="rect">
          <a:avLst/>
        </a:prstGeom>
        <a:solidFill>
          <a:srgbClr val="77933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b="1" kern="1200"/>
        </a:p>
        <a:p>
          <a:pPr marL="0" lvl="0" indent="0" algn="ctr" defTabSz="889000">
            <a:lnSpc>
              <a:spcPct val="90000"/>
            </a:lnSpc>
            <a:spcBef>
              <a:spcPct val="0"/>
            </a:spcBef>
            <a:spcAft>
              <a:spcPct val="35000"/>
            </a:spcAft>
            <a:buNone/>
          </a:pPr>
          <a:r>
            <a:rPr lang="en-GB" sz="2000" b="1" kern="1200"/>
            <a:t>Performance and Housing complaints web pages created </a:t>
          </a:r>
        </a:p>
        <a:p>
          <a:pPr marL="0" lvl="0" indent="0" algn="ctr" defTabSz="889000">
            <a:lnSpc>
              <a:spcPct val="90000"/>
            </a:lnSpc>
            <a:spcBef>
              <a:spcPct val="0"/>
            </a:spcBef>
            <a:spcAft>
              <a:spcPct val="35000"/>
            </a:spcAft>
            <a:buNone/>
          </a:pPr>
          <a:endParaRPr lang="en-US" sz="2000" b="1" kern="1200"/>
        </a:p>
      </dsp:txBody>
      <dsp:txXfrm>
        <a:off x="3780849" y="1738467"/>
        <a:ext cx="3428999" cy="2057400"/>
      </dsp:txXfrm>
    </dsp:sp>
    <dsp:sp modelId="{A46D2DCE-4411-452F-9F0C-291AA56478E9}">
      <dsp:nvSpPr>
        <dsp:cNvPr id="0" name=""/>
        <dsp:cNvSpPr/>
      </dsp:nvSpPr>
      <dsp:spPr>
        <a:xfrm>
          <a:off x="0" y="3179923"/>
          <a:ext cx="3428999" cy="2057400"/>
        </a:xfrm>
        <a:prstGeom prst="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b="1" kern="1200" dirty="0"/>
        </a:p>
        <a:p>
          <a:pPr marL="0" lvl="0" indent="0" algn="ctr" defTabSz="889000">
            <a:lnSpc>
              <a:spcPct val="90000"/>
            </a:lnSpc>
            <a:spcBef>
              <a:spcPct val="0"/>
            </a:spcBef>
            <a:spcAft>
              <a:spcPct val="35000"/>
            </a:spcAft>
            <a:buNone/>
          </a:pPr>
          <a:r>
            <a:rPr lang="en-GB" sz="2000" b="1" kern="1200" dirty="0"/>
            <a:t>Created Forward plan  &amp; governance arrangement </a:t>
          </a:r>
        </a:p>
        <a:p>
          <a:pPr marL="0" lvl="0" indent="0" algn="ctr" defTabSz="889000">
            <a:lnSpc>
              <a:spcPct val="90000"/>
            </a:lnSpc>
            <a:spcBef>
              <a:spcPct val="0"/>
            </a:spcBef>
            <a:spcAft>
              <a:spcPct val="35000"/>
            </a:spcAft>
            <a:buNone/>
          </a:pPr>
          <a:endParaRPr lang="en-US" sz="2000" b="1" kern="1200" dirty="0"/>
        </a:p>
      </dsp:txBody>
      <dsp:txXfrm>
        <a:off x="0" y="3179923"/>
        <a:ext cx="3428999" cy="2057400"/>
      </dsp:txXfrm>
    </dsp:sp>
    <dsp:sp modelId="{F566676F-EE1B-49D8-BAC5-242470B39D50}">
      <dsp:nvSpPr>
        <dsp:cNvPr id="0" name=""/>
        <dsp:cNvSpPr/>
      </dsp:nvSpPr>
      <dsp:spPr>
        <a:xfrm>
          <a:off x="7383528" y="3155851"/>
          <a:ext cx="3428999" cy="2057400"/>
        </a:xfrm>
        <a:prstGeom prst="rect">
          <a:avLst/>
        </a:prstGeom>
        <a:solidFill>
          <a:srgbClr val="77933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a:solidFill>
                <a:srgbClr val="FFFFFF"/>
              </a:solidFill>
            </a:rPr>
            <a:t>Created the new recommendation and action log recording and monitoring system </a:t>
          </a:r>
        </a:p>
      </dsp:txBody>
      <dsp:txXfrm>
        <a:off x="7383528" y="3155851"/>
        <a:ext cx="3428999" cy="2057400"/>
      </dsp:txXfrm>
    </dsp:sp>
    <dsp:sp modelId="{928AE3A5-1FD4-43C5-B49E-4FC9B42F4A93}">
      <dsp:nvSpPr>
        <dsp:cNvPr id="0" name=""/>
        <dsp:cNvSpPr/>
      </dsp:nvSpPr>
      <dsp:spPr>
        <a:xfrm>
          <a:off x="8641" y="147699"/>
          <a:ext cx="3428999" cy="2057400"/>
        </a:xfrm>
        <a:prstGeom prst="rect">
          <a:avLst/>
        </a:prstGeom>
        <a:solidFill>
          <a:srgbClr val="77933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rgbClr val="FFFFFF"/>
              </a:solidFill>
            </a:rPr>
            <a:t>TPAS self-assessment </a:t>
          </a:r>
        </a:p>
        <a:p>
          <a:pPr marL="0" lvl="0" indent="0" algn="ctr" defTabSz="889000">
            <a:lnSpc>
              <a:spcPct val="90000"/>
            </a:lnSpc>
            <a:spcBef>
              <a:spcPct val="0"/>
            </a:spcBef>
            <a:spcAft>
              <a:spcPct val="35000"/>
            </a:spcAft>
            <a:buNone/>
          </a:pPr>
          <a:endParaRPr lang="en-US" sz="2000" b="1" kern="1200">
            <a:solidFill>
              <a:srgbClr val="FFFFFF"/>
            </a:solidFill>
          </a:endParaRPr>
        </a:p>
      </dsp:txBody>
      <dsp:txXfrm>
        <a:off x="8641" y="147699"/>
        <a:ext cx="3428999" cy="2057400"/>
      </dsp:txXfrm>
    </dsp:sp>
    <dsp:sp modelId="{6B44441D-EFBC-457D-90E0-361328D93D2E}">
      <dsp:nvSpPr>
        <dsp:cNvPr id="0" name=""/>
        <dsp:cNvSpPr/>
      </dsp:nvSpPr>
      <dsp:spPr>
        <a:xfrm>
          <a:off x="7543800" y="130911"/>
          <a:ext cx="3428999" cy="2057400"/>
        </a:xfrm>
        <a:prstGeom prst="rect">
          <a:avLst/>
        </a:prstGeom>
        <a:solidFill>
          <a:srgbClr val="77933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b="1" kern="1200">
            <a:solidFill>
              <a:srgbClr val="FFFFFF"/>
            </a:solidFill>
          </a:endParaRPr>
        </a:p>
        <a:p>
          <a:pPr marL="0" lvl="0" indent="0" algn="ctr" defTabSz="889000">
            <a:lnSpc>
              <a:spcPct val="90000"/>
            </a:lnSpc>
            <a:spcBef>
              <a:spcPct val="0"/>
            </a:spcBef>
            <a:spcAft>
              <a:spcPct val="35000"/>
            </a:spcAft>
            <a:buNone/>
          </a:pPr>
          <a:r>
            <a:rPr lang="en-GB" sz="2000" b="1" kern="1200">
              <a:solidFill>
                <a:srgbClr val="FFFFFF"/>
              </a:solidFill>
            </a:rPr>
            <a:t>Review of Tenant Engagement Strategy underway - Tenant focus groups being held</a:t>
          </a:r>
        </a:p>
        <a:p>
          <a:pPr marL="0" lvl="0" indent="0" algn="ctr" defTabSz="889000">
            <a:lnSpc>
              <a:spcPct val="90000"/>
            </a:lnSpc>
            <a:spcBef>
              <a:spcPct val="0"/>
            </a:spcBef>
            <a:spcAft>
              <a:spcPct val="35000"/>
            </a:spcAft>
            <a:buNone/>
          </a:pPr>
          <a:endParaRPr lang="en-US" sz="2000" b="1" kern="1200">
            <a:solidFill>
              <a:srgbClr val="FFFFFF"/>
            </a:solidFill>
          </a:endParaRPr>
        </a:p>
      </dsp:txBody>
      <dsp:txXfrm>
        <a:off x="7543800" y="130911"/>
        <a:ext cx="3428999" cy="2057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ADBCC-A5A0-4F12-83CF-7A94DFA8EE9D}">
      <dsp:nvSpPr>
        <dsp:cNvPr id="0" name=""/>
        <dsp:cNvSpPr/>
      </dsp:nvSpPr>
      <dsp:spPr>
        <a:xfrm>
          <a:off x="519011" y="1757"/>
          <a:ext cx="1814986" cy="1159935"/>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28575">
          <a:solidFill>
            <a:schemeClr val="tx1">
              <a:lumMod val="95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a:t>Loft insulation:</a:t>
          </a:r>
          <a:endParaRPr lang="en-US" sz="2400" kern="1200"/>
        </a:p>
      </dsp:txBody>
      <dsp:txXfrm>
        <a:off x="575634" y="58380"/>
        <a:ext cx="1701740" cy="1046689"/>
      </dsp:txXfrm>
    </dsp:sp>
    <dsp:sp modelId="{F27835DC-DF65-4EF1-9258-58B763BF6334}">
      <dsp:nvSpPr>
        <dsp:cNvPr id="0" name=""/>
        <dsp:cNvSpPr/>
      </dsp:nvSpPr>
      <dsp:spPr>
        <a:xfrm>
          <a:off x="491586" y="1237982"/>
          <a:ext cx="3972950" cy="1159935"/>
        </a:xfrm>
        <a:prstGeom prst="roundRect">
          <a:avLst/>
        </a:prstGeom>
        <a:solidFill>
          <a:schemeClr val="accent3">
            <a:lumMod val="75000"/>
          </a:schemeClr>
        </a:solidFill>
        <a:ln w="28575">
          <a:solidFill>
            <a:schemeClr val="tx1">
              <a:lumMod val="95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a:t>2023/24: £417K = 258 homes</a:t>
          </a:r>
          <a:endParaRPr lang="en-US" sz="2000" kern="1200"/>
        </a:p>
      </dsp:txBody>
      <dsp:txXfrm>
        <a:off x="548209" y="1294605"/>
        <a:ext cx="3859704" cy="1046689"/>
      </dsp:txXfrm>
    </dsp:sp>
    <dsp:sp modelId="{B4A2A37F-5C9D-49CA-A433-7DE8B8804C47}">
      <dsp:nvSpPr>
        <dsp:cNvPr id="0" name=""/>
        <dsp:cNvSpPr/>
      </dsp:nvSpPr>
      <dsp:spPr>
        <a:xfrm>
          <a:off x="519011" y="2437622"/>
          <a:ext cx="4003605" cy="1159935"/>
        </a:xfrm>
        <a:prstGeom prst="roundRect">
          <a:avLst/>
        </a:prstGeom>
        <a:solidFill>
          <a:schemeClr val="accent4">
            <a:lumMod val="75000"/>
          </a:schemeClr>
        </a:solidFill>
        <a:ln w="28575">
          <a:solidFill>
            <a:schemeClr val="tx1">
              <a:lumMod val="95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a:t>2024/25: £384k = 280 homes</a:t>
          </a:r>
          <a:endParaRPr lang="en-US" sz="2000" kern="1200"/>
        </a:p>
      </dsp:txBody>
      <dsp:txXfrm>
        <a:off x="575634" y="2494245"/>
        <a:ext cx="3890359" cy="10466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4A383-828C-43A6-9343-42E493871F61}">
      <dsp:nvSpPr>
        <dsp:cNvPr id="0" name=""/>
        <dsp:cNvSpPr/>
      </dsp:nvSpPr>
      <dsp:spPr>
        <a:xfrm>
          <a:off x="509872" y="1757"/>
          <a:ext cx="2150577" cy="115993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a:t>Kitchen &amp; Bathroom replacements:</a:t>
          </a:r>
          <a:endParaRPr lang="en-US" sz="2000" kern="1200"/>
        </a:p>
      </dsp:txBody>
      <dsp:txXfrm>
        <a:off x="566495" y="58380"/>
        <a:ext cx="2037331" cy="1046689"/>
      </dsp:txXfrm>
    </dsp:sp>
    <dsp:sp modelId="{7912A575-55E2-43D3-BBC7-8FC5BF52C4DB}">
      <dsp:nvSpPr>
        <dsp:cNvPr id="0" name=""/>
        <dsp:cNvSpPr/>
      </dsp:nvSpPr>
      <dsp:spPr>
        <a:xfrm>
          <a:off x="509872" y="1219690"/>
          <a:ext cx="3985310" cy="1159935"/>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a:t>2023/24: £2M = 284 homes</a:t>
          </a:r>
          <a:endParaRPr lang="en-US" sz="2000" kern="1200"/>
        </a:p>
      </dsp:txBody>
      <dsp:txXfrm>
        <a:off x="566495" y="1276313"/>
        <a:ext cx="3872064" cy="1046689"/>
      </dsp:txXfrm>
    </dsp:sp>
    <dsp:sp modelId="{611FA805-3F26-4C8C-BBFF-0957A9336EEC}">
      <dsp:nvSpPr>
        <dsp:cNvPr id="0" name=""/>
        <dsp:cNvSpPr/>
      </dsp:nvSpPr>
      <dsp:spPr>
        <a:xfrm>
          <a:off x="509872" y="2437622"/>
          <a:ext cx="4021882" cy="1159935"/>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a:t>2024/25: £1.3M = 169 homes</a:t>
          </a:r>
          <a:endParaRPr lang="en-US" sz="2000" kern="1200"/>
        </a:p>
      </dsp:txBody>
      <dsp:txXfrm>
        <a:off x="566495" y="2494245"/>
        <a:ext cx="3908636" cy="10466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43CC8-4983-44E4-8B54-8EC5261A2953}">
      <dsp:nvSpPr>
        <dsp:cNvPr id="0" name=""/>
        <dsp:cNvSpPr/>
      </dsp:nvSpPr>
      <dsp:spPr>
        <a:xfrm>
          <a:off x="601311" y="1757"/>
          <a:ext cx="2123570" cy="11599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a:t>Window &amp; Door replacements:</a:t>
          </a:r>
          <a:endParaRPr lang="en-US" sz="2000" kern="1200"/>
        </a:p>
      </dsp:txBody>
      <dsp:txXfrm>
        <a:off x="657934" y="58380"/>
        <a:ext cx="2010324" cy="1046689"/>
      </dsp:txXfrm>
    </dsp:sp>
    <dsp:sp modelId="{256A7FC4-6F4B-4F1E-8779-1C22ADAA66F1}">
      <dsp:nvSpPr>
        <dsp:cNvPr id="0" name=""/>
        <dsp:cNvSpPr/>
      </dsp:nvSpPr>
      <dsp:spPr>
        <a:xfrm>
          <a:off x="601311" y="1219690"/>
          <a:ext cx="3784137" cy="1159935"/>
        </a:xfrm>
        <a:prstGeom prst="roundRect">
          <a:avLst/>
        </a:prstGeom>
        <a:solidFill>
          <a:schemeClr val="accent4">
            <a:hueOff val="3299968"/>
            <a:satOff val="-14601"/>
            <a:lumOff val="-245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a:t>2023/24: £819k = 104 homes</a:t>
          </a:r>
          <a:endParaRPr lang="en-US" sz="2000" kern="1200"/>
        </a:p>
      </dsp:txBody>
      <dsp:txXfrm>
        <a:off x="657934" y="1276313"/>
        <a:ext cx="3670891" cy="1046689"/>
      </dsp:txXfrm>
    </dsp:sp>
    <dsp:sp modelId="{365F1C2A-815F-47FB-A289-A594D2541F17}">
      <dsp:nvSpPr>
        <dsp:cNvPr id="0" name=""/>
        <dsp:cNvSpPr/>
      </dsp:nvSpPr>
      <dsp:spPr>
        <a:xfrm>
          <a:off x="601311" y="2437622"/>
          <a:ext cx="3839004" cy="1159935"/>
        </a:xfrm>
        <a:prstGeom prst="roundRect">
          <a:avLst/>
        </a:prstGeom>
        <a:solidFill>
          <a:schemeClr val="accent4">
            <a:hueOff val="6599937"/>
            <a:satOff val="-29202"/>
            <a:lumOff val="-490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a:t>2024/25: £823k = 121 homes</a:t>
          </a:r>
          <a:endParaRPr lang="en-US" sz="2000" kern="1200"/>
        </a:p>
      </dsp:txBody>
      <dsp:txXfrm>
        <a:off x="657934" y="2494245"/>
        <a:ext cx="3725758" cy="10466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43CC8-4983-44E4-8B54-8EC5261A2953}">
      <dsp:nvSpPr>
        <dsp:cNvPr id="0" name=""/>
        <dsp:cNvSpPr/>
      </dsp:nvSpPr>
      <dsp:spPr>
        <a:xfrm>
          <a:off x="354419" y="1757"/>
          <a:ext cx="2095691" cy="11599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GB" sz="3400" kern="1200"/>
            <a:t>Fire Doors</a:t>
          </a:r>
          <a:endParaRPr lang="en-US" sz="3400" kern="1200"/>
        </a:p>
      </dsp:txBody>
      <dsp:txXfrm>
        <a:off x="411042" y="58380"/>
        <a:ext cx="1982445" cy="1046689"/>
      </dsp:txXfrm>
    </dsp:sp>
    <dsp:sp modelId="{256A7FC4-6F4B-4F1E-8779-1C22ADAA66F1}">
      <dsp:nvSpPr>
        <dsp:cNvPr id="0" name=""/>
        <dsp:cNvSpPr/>
      </dsp:nvSpPr>
      <dsp:spPr>
        <a:xfrm>
          <a:off x="354419" y="1219690"/>
          <a:ext cx="4296217" cy="1159935"/>
        </a:xfrm>
        <a:prstGeom prst="roundRect">
          <a:avLst/>
        </a:prstGeom>
        <a:solidFill>
          <a:schemeClr val="accent2">
            <a:hueOff val="3221807"/>
            <a:satOff val="-9246"/>
            <a:lumOff val="-148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a:t>2023/24: £5.2m = 918 homes</a:t>
          </a:r>
          <a:endParaRPr lang="en-US" sz="2000" kern="1200"/>
        </a:p>
      </dsp:txBody>
      <dsp:txXfrm>
        <a:off x="411042" y="1276313"/>
        <a:ext cx="4182971" cy="1046689"/>
      </dsp:txXfrm>
    </dsp:sp>
    <dsp:sp modelId="{365F1C2A-815F-47FB-A289-A594D2541F17}">
      <dsp:nvSpPr>
        <dsp:cNvPr id="0" name=""/>
        <dsp:cNvSpPr/>
      </dsp:nvSpPr>
      <dsp:spPr>
        <a:xfrm>
          <a:off x="354419" y="2437622"/>
          <a:ext cx="4332789" cy="1159935"/>
        </a:xfrm>
        <a:prstGeom prst="roundRect">
          <a:avLst/>
        </a:prstGeom>
        <a:solidFill>
          <a:schemeClr val="accent2">
            <a:hueOff val="6443614"/>
            <a:satOff val="-18493"/>
            <a:lumOff val="-2960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GB" sz="2000" kern="1200"/>
            <a:t>2024/25: £5m = 892 homes</a:t>
          </a:r>
          <a:endParaRPr lang="en-US" sz="2000" kern="1200"/>
        </a:p>
      </dsp:txBody>
      <dsp:txXfrm>
        <a:off x="411042" y="2494245"/>
        <a:ext cx="4219543" cy="10466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ABA14-6AE6-4EEE-B4AB-BC4639D60543}">
      <dsp:nvSpPr>
        <dsp:cNvPr id="0" name=""/>
        <dsp:cNvSpPr/>
      </dsp:nvSpPr>
      <dsp:spPr>
        <a:xfrm>
          <a:off x="172883" y="123854"/>
          <a:ext cx="1372308" cy="137230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451A1-FBA4-4E49-945C-38E930BE612D}">
      <dsp:nvSpPr>
        <dsp:cNvPr id="0" name=""/>
        <dsp:cNvSpPr/>
      </dsp:nvSpPr>
      <dsp:spPr>
        <a:xfrm>
          <a:off x="461067" y="412039"/>
          <a:ext cx="795938" cy="7959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9BF375-DB1D-49E1-9911-325ED5DB0E72}">
      <dsp:nvSpPr>
        <dsp:cNvPr id="0" name=""/>
        <dsp:cNvSpPr/>
      </dsp:nvSpPr>
      <dsp:spPr>
        <a:xfrm>
          <a:off x="1619328" y="123854"/>
          <a:ext cx="3674585" cy="1372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We have procured an additional contractor, Trident Ltd, to enable us to increase delivery</a:t>
          </a:r>
          <a:endParaRPr lang="en-US" sz="2000" kern="1200"/>
        </a:p>
      </dsp:txBody>
      <dsp:txXfrm>
        <a:off x="1619328" y="123854"/>
        <a:ext cx="3674585" cy="1372308"/>
      </dsp:txXfrm>
    </dsp:sp>
    <dsp:sp modelId="{18CD3440-CE12-4C1B-A0F5-5BD28EADC8CA}">
      <dsp:nvSpPr>
        <dsp:cNvPr id="0" name=""/>
        <dsp:cNvSpPr/>
      </dsp:nvSpPr>
      <dsp:spPr>
        <a:xfrm>
          <a:off x="5857540" y="123854"/>
          <a:ext cx="1372308" cy="137230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855332-AD79-4BE4-9891-AAD3EB5AF735}">
      <dsp:nvSpPr>
        <dsp:cNvPr id="0" name=""/>
        <dsp:cNvSpPr/>
      </dsp:nvSpPr>
      <dsp:spPr>
        <a:xfrm>
          <a:off x="6145725" y="412039"/>
          <a:ext cx="795938" cy="7959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5CD550-13B1-4EB5-B417-2325012CDFD0}">
      <dsp:nvSpPr>
        <dsp:cNvPr id="0" name=""/>
        <dsp:cNvSpPr/>
      </dsp:nvSpPr>
      <dsp:spPr>
        <a:xfrm>
          <a:off x="7523914" y="123854"/>
          <a:ext cx="3234727" cy="1372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 and we are procuring another contractor to support Housing Operations </a:t>
          </a:r>
          <a:endParaRPr lang="en-US" sz="2000" kern="1200"/>
        </a:p>
      </dsp:txBody>
      <dsp:txXfrm>
        <a:off x="7523914" y="123854"/>
        <a:ext cx="3234727" cy="1372308"/>
      </dsp:txXfrm>
    </dsp:sp>
    <dsp:sp modelId="{E21FBBD5-B753-44FF-A96B-8C60C05E52F0}">
      <dsp:nvSpPr>
        <dsp:cNvPr id="0" name=""/>
        <dsp:cNvSpPr/>
      </dsp:nvSpPr>
      <dsp:spPr>
        <a:xfrm>
          <a:off x="172883" y="2109049"/>
          <a:ext cx="1372308" cy="137230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957202-F367-443A-8028-B9E9F13DB6C9}">
      <dsp:nvSpPr>
        <dsp:cNvPr id="0" name=""/>
        <dsp:cNvSpPr/>
      </dsp:nvSpPr>
      <dsp:spPr>
        <a:xfrm>
          <a:off x="461067" y="2397234"/>
          <a:ext cx="795938" cy="7959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A3E89A-B3DD-4167-9B66-62034954438F}">
      <dsp:nvSpPr>
        <dsp:cNvPr id="0" name=""/>
        <dsp:cNvSpPr/>
      </dsp:nvSpPr>
      <dsp:spPr>
        <a:xfrm>
          <a:off x="1839257" y="2109049"/>
          <a:ext cx="3234727" cy="1372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We have increased spending on Decent Homes works</a:t>
          </a:r>
          <a:endParaRPr lang="en-US" sz="2000" kern="1200"/>
        </a:p>
      </dsp:txBody>
      <dsp:txXfrm>
        <a:off x="1839257" y="2109049"/>
        <a:ext cx="3234727" cy="1372308"/>
      </dsp:txXfrm>
    </dsp:sp>
    <dsp:sp modelId="{0C2EA6B7-CD7B-428D-975B-E34FA396BC3D}">
      <dsp:nvSpPr>
        <dsp:cNvPr id="0" name=""/>
        <dsp:cNvSpPr/>
      </dsp:nvSpPr>
      <dsp:spPr>
        <a:xfrm>
          <a:off x="5637611" y="2109049"/>
          <a:ext cx="1372308" cy="137230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3BAC7-B17F-4B89-9D05-C3A99A6F6835}">
      <dsp:nvSpPr>
        <dsp:cNvPr id="0" name=""/>
        <dsp:cNvSpPr/>
      </dsp:nvSpPr>
      <dsp:spPr>
        <a:xfrm>
          <a:off x="5925796" y="2397234"/>
          <a:ext cx="795938" cy="7959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74A6D2-CAA8-41E2-ADD6-F53755E55257}">
      <dsp:nvSpPr>
        <dsp:cNvPr id="0" name=""/>
        <dsp:cNvSpPr/>
      </dsp:nvSpPr>
      <dsp:spPr>
        <a:xfrm>
          <a:off x="7303985" y="2109049"/>
          <a:ext cx="3234727" cy="1372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We are working even harder to reduce reactive repairs by improving planned maintenance (70:30)</a:t>
          </a:r>
          <a:endParaRPr lang="en-US" sz="2000" kern="1200"/>
        </a:p>
      </dsp:txBody>
      <dsp:txXfrm>
        <a:off x="7303985" y="2109049"/>
        <a:ext cx="3234727" cy="13723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C6648-53F4-46E1-8B1F-2E7B6E3AEF65}">
      <dsp:nvSpPr>
        <dsp:cNvPr id="0" name=""/>
        <dsp:cNvSpPr/>
      </dsp:nvSpPr>
      <dsp:spPr>
        <a:xfrm>
          <a:off x="1293911" y="1378"/>
          <a:ext cx="1567160" cy="156716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rPr>
            <a:t>Direct Labour Organization</a:t>
          </a:r>
          <a:endParaRPr lang="en-US" sz="1500" kern="1200"/>
        </a:p>
      </dsp:txBody>
      <dsp:txXfrm>
        <a:off x="1523416" y="230883"/>
        <a:ext cx="1108150" cy="1108150"/>
      </dsp:txXfrm>
    </dsp:sp>
    <dsp:sp modelId="{0AA209AB-3F5A-4594-AE16-A4FC29618B6C}">
      <dsp:nvSpPr>
        <dsp:cNvPr id="0" name=""/>
        <dsp:cNvSpPr/>
      </dsp:nvSpPr>
      <dsp:spPr>
        <a:xfrm>
          <a:off x="1623015" y="1695792"/>
          <a:ext cx="908952" cy="908952"/>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43497" y="2043375"/>
        <a:ext cx="667988" cy="213786"/>
      </dsp:txXfrm>
    </dsp:sp>
    <dsp:sp modelId="{FEF9443A-2E24-4E04-932D-ACC993ACEF4A}">
      <dsp:nvSpPr>
        <dsp:cNvPr id="0" name=""/>
        <dsp:cNvSpPr/>
      </dsp:nvSpPr>
      <dsp:spPr>
        <a:xfrm>
          <a:off x="1293911" y="2731998"/>
          <a:ext cx="1567160" cy="1567160"/>
        </a:xfrm>
        <a:prstGeom prst="ellips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rPr>
            <a:t>Dynamic Procurement Solutions (Estates and Assets)</a:t>
          </a:r>
          <a:endParaRPr lang="en-US" sz="1500" kern="1200"/>
        </a:p>
      </dsp:txBody>
      <dsp:txXfrm>
        <a:off x="1523416" y="2961503"/>
        <a:ext cx="1108150" cy="1108150"/>
      </dsp:txXfrm>
    </dsp:sp>
    <dsp:sp modelId="{845ED092-665A-4610-BE52-E7CD4658B151}">
      <dsp:nvSpPr>
        <dsp:cNvPr id="0" name=""/>
        <dsp:cNvSpPr/>
      </dsp:nvSpPr>
      <dsp:spPr>
        <a:xfrm>
          <a:off x="3096145" y="1858777"/>
          <a:ext cx="498356" cy="582983"/>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096145" y="1975374"/>
        <a:ext cx="348849" cy="349789"/>
      </dsp:txXfrm>
    </dsp:sp>
    <dsp:sp modelId="{17A2D525-9001-467C-BB7C-9113FDAFC210}">
      <dsp:nvSpPr>
        <dsp:cNvPr id="0" name=""/>
        <dsp:cNvSpPr/>
      </dsp:nvSpPr>
      <dsp:spPr>
        <a:xfrm>
          <a:off x="3801367" y="583108"/>
          <a:ext cx="3134320" cy="3134320"/>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rtl="0">
            <a:lnSpc>
              <a:spcPct val="90000"/>
            </a:lnSpc>
            <a:spcBef>
              <a:spcPct val="0"/>
            </a:spcBef>
            <a:spcAft>
              <a:spcPct val="35000"/>
            </a:spcAft>
            <a:buNone/>
          </a:pPr>
          <a:r>
            <a:rPr lang="en-US" sz="3100" kern="1200" dirty="0">
              <a:latin typeface="Calibri"/>
            </a:rPr>
            <a:t>Maintenance and Repairs Service</a:t>
          </a:r>
          <a:endParaRPr lang="en-US" sz="3100" kern="1200" dirty="0"/>
        </a:p>
      </dsp:txBody>
      <dsp:txXfrm>
        <a:off x="4260378" y="1042119"/>
        <a:ext cx="2216298" cy="22162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FAA25-6C8C-41F5-8B1E-78F4EA95B211}">
      <dsp:nvSpPr>
        <dsp:cNvPr id="0" name=""/>
        <dsp:cNvSpPr/>
      </dsp:nvSpPr>
      <dsp:spPr>
        <a:xfrm>
          <a:off x="874559" y="0"/>
          <a:ext cx="9911670" cy="4559680"/>
        </a:xfrm>
        <a:prstGeom prst="rightArrow">
          <a:avLst/>
        </a:prstGeom>
        <a:solidFill>
          <a:schemeClr val="accent5">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13DDA7-8B04-44CB-95C0-F91824723984}">
      <dsp:nvSpPr>
        <dsp:cNvPr id="0" name=""/>
        <dsp:cNvSpPr/>
      </dsp:nvSpPr>
      <dsp:spPr>
        <a:xfrm>
          <a:off x="3202" y="1367903"/>
          <a:ext cx="1864701" cy="1823872"/>
        </a:xfrm>
        <a:prstGeom prst="round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1. Call centre assessment and advice </a:t>
          </a:r>
        </a:p>
      </dsp:txBody>
      <dsp:txXfrm>
        <a:off x="92236" y="1456937"/>
        <a:ext cx="1686633" cy="1645804"/>
      </dsp:txXfrm>
    </dsp:sp>
    <dsp:sp modelId="{DED8FA75-214C-46CC-A808-E78C5F574AAB}">
      <dsp:nvSpPr>
        <dsp:cNvPr id="0" name=""/>
        <dsp:cNvSpPr/>
      </dsp:nvSpPr>
      <dsp:spPr>
        <a:xfrm>
          <a:off x="1961139" y="1367903"/>
          <a:ext cx="1864701" cy="1823872"/>
        </a:xfrm>
        <a:prstGeom prst="round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2. Trade Operative Inspection</a:t>
          </a:r>
        </a:p>
      </dsp:txBody>
      <dsp:txXfrm>
        <a:off x="2050173" y="1456937"/>
        <a:ext cx="1686633" cy="1645804"/>
      </dsp:txXfrm>
    </dsp:sp>
    <dsp:sp modelId="{5EA77BCC-45FE-4B07-901F-4565BD4A73F3}">
      <dsp:nvSpPr>
        <dsp:cNvPr id="0" name=""/>
        <dsp:cNvSpPr/>
      </dsp:nvSpPr>
      <dsp:spPr>
        <a:xfrm>
          <a:off x="3919075" y="1367903"/>
          <a:ext cx="1864701" cy="1823872"/>
        </a:xfrm>
        <a:prstGeom prst="round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3. Area Manager review or inspection</a:t>
          </a:r>
        </a:p>
      </dsp:txBody>
      <dsp:txXfrm>
        <a:off x="4008109" y="1456937"/>
        <a:ext cx="1686633" cy="1645804"/>
      </dsp:txXfrm>
    </dsp:sp>
    <dsp:sp modelId="{EEDE45C5-DEBE-4AC6-9675-8B5D44396DE0}">
      <dsp:nvSpPr>
        <dsp:cNvPr id="0" name=""/>
        <dsp:cNvSpPr/>
      </dsp:nvSpPr>
      <dsp:spPr>
        <a:xfrm>
          <a:off x="5877012" y="1367903"/>
          <a:ext cx="1864701" cy="1823872"/>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4. DRI Survey – full technical inspection</a:t>
          </a:r>
        </a:p>
      </dsp:txBody>
      <dsp:txXfrm>
        <a:off x="5966046" y="1456937"/>
        <a:ext cx="1686633" cy="1645804"/>
      </dsp:txXfrm>
    </dsp:sp>
    <dsp:sp modelId="{2D71BD1E-88CE-48E6-BD3B-846B6372ADC3}">
      <dsp:nvSpPr>
        <dsp:cNvPr id="0" name=""/>
        <dsp:cNvSpPr/>
      </dsp:nvSpPr>
      <dsp:spPr>
        <a:xfrm>
          <a:off x="7834948" y="1367903"/>
          <a:ext cx="1864701" cy="1823872"/>
        </a:xfrm>
        <a:prstGeom prst="round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5. Follow up survey </a:t>
          </a:r>
        </a:p>
      </dsp:txBody>
      <dsp:txXfrm>
        <a:off x="7923982" y="1456937"/>
        <a:ext cx="1686633" cy="1645804"/>
      </dsp:txXfrm>
    </dsp:sp>
    <dsp:sp modelId="{A2BE22A0-DC3B-4569-B6D6-1A339133A70B}">
      <dsp:nvSpPr>
        <dsp:cNvPr id="0" name=""/>
        <dsp:cNvSpPr/>
      </dsp:nvSpPr>
      <dsp:spPr>
        <a:xfrm>
          <a:off x="9792884" y="1367903"/>
          <a:ext cx="1864701" cy="1823872"/>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6. Planned investment consideration</a:t>
          </a:r>
        </a:p>
      </dsp:txBody>
      <dsp:txXfrm>
        <a:off x="9881918" y="1456937"/>
        <a:ext cx="1686633" cy="16458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AE11C-C56B-49B2-B383-63423EDEF6DE}">
      <dsp:nvSpPr>
        <dsp:cNvPr id="0" name=""/>
        <dsp:cNvSpPr/>
      </dsp:nvSpPr>
      <dsp:spPr>
        <a:xfrm rot="3681287">
          <a:off x="1095873" y="3394266"/>
          <a:ext cx="908271" cy="63632"/>
        </a:xfrm>
        <a:custGeom>
          <a:avLst/>
          <a:gdLst/>
          <a:ahLst/>
          <a:cxnLst/>
          <a:rect l="0" t="0" r="0" b="0"/>
          <a:pathLst>
            <a:path>
              <a:moveTo>
                <a:pt x="0" y="31816"/>
              </a:moveTo>
              <a:lnTo>
                <a:pt x="908271" y="3181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7D56B2-63B4-4CED-BB5C-370F25E7F422}">
      <dsp:nvSpPr>
        <dsp:cNvPr id="0" name=""/>
        <dsp:cNvSpPr/>
      </dsp:nvSpPr>
      <dsp:spPr>
        <a:xfrm rot="1311717">
          <a:off x="1593684" y="2741021"/>
          <a:ext cx="650310" cy="63632"/>
        </a:xfrm>
        <a:custGeom>
          <a:avLst/>
          <a:gdLst/>
          <a:ahLst/>
          <a:cxnLst/>
          <a:rect l="0" t="0" r="0" b="0"/>
          <a:pathLst>
            <a:path>
              <a:moveTo>
                <a:pt x="0" y="31816"/>
              </a:moveTo>
              <a:lnTo>
                <a:pt x="650310" y="3181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65675E-7DE8-4D79-9D50-F2AA5F423A07}">
      <dsp:nvSpPr>
        <dsp:cNvPr id="0" name=""/>
        <dsp:cNvSpPr/>
      </dsp:nvSpPr>
      <dsp:spPr>
        <a:xfrm rot="20326763">
          <a:off x="1591879" y="1990008"/>
          <a:ext cx="742953" cy="63632"/>
        </a:xfrm>
        <a:custGeom>
          <a:avLst/>
          <a:gdLst/>
          <a:ahLst/>
          <a:cxnLst/>
          <a:rect l="0" t="0" r="0" b="0"/>
          <a:pathLst>
            <a:path>
              <a:moveTo>
                <a:pt x="0" y="31816"/>
              </a:moveTo>
              <a:lnTo>
                <a:pt x="742953" y="3181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F2E51C-0366-4CAE-8430-3AC9A0F859C7}">
      <dsp:nvSpPr>
        <dsp:cNvPr id="0" name=""/>
        <dsp:cNvSpPr/>
      </dsp:nvSpPr>
      <dsp:spPr>
        <a:xfrm rot="17998163">
          <a:off x="1110359" y="1323375"/>
          <a:ext cx="963189" cy="63632"/>
        </a:xfrm>
        <a:custGeom>
          <a:avLst/>
          <a:gdLst/>
          <a:ahLst/>
          <a:cxnLst/>
          <a:rect l="0" t="0" r="0" b="0"/>
          <a:pathLst>
            <a:path>
              <a:moveTo>
                <a:pt x="0" y="31816"/>
              </a:moveTo>
              <a:lnTo>
                <a:pt x="963189" y="3181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E094F8-AD78-4E54-A626-2AD062BE1140}">
      <dsp:nvSpPr>
        <dsp:cNvPr id="0" name=""/>
        <dsp:cNvSpPr/>
      </dsp:nvSpPr>
      <dsp:spPr>
        <a:xfrm>
          <a:off x="92972" y="1503435"/>
          <a:ext cx="1793053" cy="1793053"/>
        </a:xfrm>
        <a:prstGeom prst="ellipse">
          <a:avLst/>
        </a:prstGeom>
        <a:blipFill>
          <a:blip xmlns:r="http://schemas.openxmlformats.org/officeDocument/2006/relationships" r:embed="rId1">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FA1B60-86E7-40C1-A5D3-7D9FD86A0B19}">
      <dsp:nvSpPr>
        <dsp:cNvPr id="0" name=""/>
        <dsp:cNvSpPr/>
      </dsp:nvSpPr>
      <dsp:spPr>
        <a:xfrm>
          <a:off x="1581354" y="1330"/>
          <a:ext cx="1003764" cy="100376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Unfiltered source of insight</a:t>
          </a:r>
        </a:p>
      </dsp:txBody>
      <dsp:txXfrm>
        <a:off x="1728352" y="148328"/>
        <a:ext cx="709768" cy="709768"/>
      </dsp:txXfrm>
    </dsp:sp>
    <dsp:sp modelId="{48F4E2B1-DC1F-4024-935A-E53F83E85456}">
      <dsp:nvSpPr>
        <dsp:cNvPr id="0" name=""/>
        <dsp:cNvSpPr/>
      </dsp:nvSpPr>
      <dsp:spPr>
        <a:xfrm>
          <a:off x="2275613" y="1203821"/>
          <a:ext cx="1003764" cy="100376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Insight into what is important </a:t>
          </a:r>
        </a:p>
      </dsp:txBody>
      <dsp:txXfrm>
        <a:off x="2422611" y="1350819"/>
        <a:ext cx="709768" cy="709768"/>
      </dsp:txXfrm>
    </dsp:sp>
    <dsp:sp modelId="{35D1ABB8-D592-4986-AE77-E9F496D47448}">
      <dsp:nvSpPr>
        <dsp:cNvPr id="0" name=""/>
        <dsp:cNvSpPr/>
      </dsp:nvSpPr>
      <dsp:spPr>
        <a:xfrm>
          <a:off x="2181926" y="2556304"/>
          <a:ext cx="1075831" cy="107583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Are policies resulting in unfair outcomes?</a:t>
          </a:r>
        </a:p>
      </dsp:txBody>
      <dsp:txXfrm>
        <a:off x="2339478" y="2713856"/>
        <a:ext cx="760727" cy="760727"/>
      </dsp:txXfrm>
    </dsp:sp>
    <dsp:sp modelId="{52F6DAA5-7909-4EB9-9AC6-CBC1D5C1153D}">
      <dsp:nvSpPr>
        <dsp:cNvPr id="0" name=""/>
        <dsp:cNvSpPr/>
      </dsp:nvSpPr>
      <dsp:spPr>
        <a:xfrm>
          <a:off x="1487667" y="3758795"/>
          <a:ext cx="1075831" cy="107583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a:t>Avoids damage to the Council </a:t>
          </a:r>
        </a:p>
      </dsp:txBody>
      <dsp:txXfrm>
        <a:off x="1645219" y="3916347"/>
        <a:ext cx="760727" cy="76072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76083FF-3B5D-4F59-A95F-41084DDECAC1}" type="datetimeFigureOut">
              <a:rPr lang="en-GB" smtClean="0"/>
              <a:t>10/04/2025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2E7AA91-CFF9-4DAC-8A30-C1B3B919E2E7}" type="slidenum">
              <a:rPr lang="en-GB" smtClean="0"/>
              <a:t>‹#›</a:t>
            </a:fld>
            <a:endParaRPr lang="en-GB"/>
          </a:p>
        </p:txBody>
      </p:sp>
    </p:spTree>
    <p:extLst>
      <p:ext uri="{BB962C8B-B14F-4D97-AF65-F5344CB8AC3E}">
        <p14:creationId xmlns:p14="http://schemas.microsoft.com/office/powerpoint/2010/main" val="667048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a:t>
            </a:fld>
            <a:endParaRPr lang="en-GB"/>
          </a:p>
        </p:txBody>
      </p:sp>
    </p:spTree>
    <p:extLst>
      <p:ext uri="{BB962C8B-B14F-4D97-AF65-F5344CB8AC3E}">
        <p14:creationId xmlns:p14="http://schemas.microsoft.com/office/powerpoint/2010/main" val="3166063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10</a:t>
            </a:fld>
            <a:endParaRPr lang="en-GB"/>
          </a:p>
        </p:txBody>
      </p:sp>
    </p:spTree>
    <p:extLst>
      <p:ext uri="{BB962C8B-B14F-4D97-AF65-F5344CB8AC3E}">
        <p14:creationId xmlns:p14="http://schemas.microsoft.com/office/powerpoint/2010/main" val="21780531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100</a:t>
            </a:fld>
            <a:endParaRPr lang="en-GB"/>
          </a:p>
        </p:txBody>
      </p:sp>
    </p:spTree>
    <p:extLst>
      <p:ext uri="{BB962C8B-B14F-4D97-AF65-F5344CB8AC3E}">
        <p14:creationId xmlns:p14="http://schemas.microsoft.com/office/powerpoint/2010/main" val="22119264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ADF86-5D62-FDE6-771F-46446E5E0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AA632-7508-AFD3-9CFF-F1B1A5078BDA}"/>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9F4A7822-C12E-4BC0-18FA-1BED97E9292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0469AF-3911-AA22-48BC-260F725864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04989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5560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82DFC-EFC4-7524-91B2-4BD1B716D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F59D6-61A8-D2D0-E52B-DEE8A3E50DEB}"/>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6AB95963-A048-6715-B8BC-CC8C5229404C}"/>
              </a:ext>
            </a:extLst>
          </p:cNvPr>
          <p:cNvSpPr>
            <a:spLocks noGrp="1"/>
          </p:cNvSpPr>
          <p:nvPr>
            <p:ph type="body" idx="1"/>
          </p:nvPr>
        </p:nvSpPr>
        <p:spPr/>
        <p:txBody>
          <a:bodyPr/>
          <a:lstStyle/>
          <a:p>
            <a:pPr marL="342900" indent="-342900">
              <a:buClr>
                <a:srgbClr val="1F497D"/>
              </a:buClr>
              <a:buFont typeface="Arial" panose="020B0604020202020204" pitchFamily="34" charset="0"/>
              <a:buChar char="•"/>
            </a:pPr>
            <a:r>
              <a:rPr lang="en-GB">
                <a:solidFill>
                  <a:srgbClr val="1F497D"/>
                </a:solidFill>
              </a:rPr>
              <a:t>Building safety group requested the Building safety information booklet – almost ready to be shared</a:t>
            </a:r>
          </a:p>
          <a:p>
            <a:pPr marL="1085850" lvl="1" indent="-342900">
              <a:buClr>
                <a:srgbClr val="1F497D"/>
              </a:buClr>
              <a:buFont typeface="Arial" panose="020B0604020202020204" pitchFamily="34" charset="0"/>
              <a:buChar char="•"/>
            </a:pPr>
            <a:r>
              <a:rPr lang="en-GB" sz="2000">
                <a:solidFill>
                  <a:srgbClr val="1F497D"/>
                </a:solidFill>
              </a:rPr>
              <a:t>The group also asked for the instruction on how to stop water in the property - now shared in TL,  </a:t>
            </a:r>
          </a:p>
          <a:p>
            <a:pPr marL="1085850" lvl="1" indent="-342900">
              <a:buClr>
                <a:srgbClr val="1F497D"/>
              </a:buClr>
              <a:buFont typeface="Arial" panose="020B0604020202020204" pitchFamily="34" charset="0"/>
              <a:buChar char="•"/>
            </a:pPr>
            <a:r>
              <a:rPr lang="en-GB" sz="2000">
                <a:solidFill>
                  <a:srgbClr val="1F497D"/>
                </a:solidFill>
              </a:rPr>
              <a:t>working on producing an advice guide together for E-bikes and scooters use- group's suggestion</a:t>
            </a:r>
          </a:p>
          <a:p>
            <a:pPr marL="1085850" lvl="1" indent="-342900">
              <a:buClr>
                <a:srgbClr val="1F497D"/>
              </a:buClr>
              <a:buFont typeface="Arial" panose="020B0604020202020204" pitchFamily="34" charset="0"/>
              <a:buChar char="•"/>
            </a:pPr>
            <a:r>
              <a:rPr lang="en-GB" sz="2000">
                <a:solidFill>
                  <a:srgbClr val="1F497D"/>
                </a:solidFill>
              </a:rPr>
              <a:t>Consulted on Building safety strategy – incorporated in the strategy and mentioned under “you said we did</a:t>
            </a:r>
          </a:p>
          <a:p>
            <a:endParaRPr lang="en-GB"/>
          </a:p>
        </p:txBody>
      </p:sp>
      <p:sp>
        <p:nvSpPr>
          <p:cNvPr id="4" name="Slide Number Placeholder 3">
            <a:extLst>
              <a:ext uri="{FF2B5EF4-FFF2-40B4-BE49-F238E27FC236}">
                <a16:creationId xmlns:a16="http://schemas.microsoft.com/office/drawing/2014/main" id="{29AF3F01-2CD6-53C4-0E97-1908676D161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18022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CC0ED-65B6-AA7D-6C03-7FFBA8D2E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1F82A-C8E0-B635-A662-3292163E85C3}"/>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A05AD7CF-F0D7-92BB-AD8E-CE8387ADE7FF}"/>
              </a:ext>
            </a:extLst>
          </p:cNvPr>
          <p:cNvSpPr>
            <a:spLocks noGrp="1"/>
          </p:cNvSpPr>
          <p:nvPr>
            <p:ph type="body" idx="1"/>
          </p:nvPr>
        </p:nvSpPr>
        <p:spPr/>
        <p:txBody>
          <a:bodyPr/>
          <a:lstStyle/>
          <a:p>
            <a:pPr algn="l"/>
            <a:r>
              <a:rPr lang="en-GB" b="0" i="0">
                <a:solidFill>
                  <a:srgbClr val="323130"/>
                </a:solidFill>
                <a:effectLst/>
                <a:latin typeface="Segoe UI" panose="020B0502040204020203" pitchFamily="34" charset="0"/>
              </a:rPr>
              <a:t>Seeing People, Not Labels is a learning initiative to start an open conversation about the stigmatisation of council tenants and to see what we are doing well and what we could do better to reduce the stigmatisation council tenants face.</a:t>
            </a:r>
          </a:p>
          <a:p>
            <a:pPr algn="l"/>
            <a:r>
              <a:rPr lang="en-GB" b="0" i="0">
                <a:solidFill>
                  <a:srgbClr val="323130"/>
                </a:solidFill>
                <a:effectLst/>
                <a:latin typeface="Segoe UI" panose="020B0502040204020203" pitchFamily="34" charset="0"/>
              </a:rPr>
              <a:t> </a:t>
            </a:r>
          </a:p>
          <a:p>
            <a:pPr algn="l"/>
            <a:r>
              <a:rPr lang="en-GB" b="0" i="0">
                <a:solidFill>
                  <a:srgbClr val="323130"/>
                </a:solidFill>
                <a:effectLst/>
                <a:latin typeface="Segoe UI" panose="020B0502040204020203" pitchFamily="34" charset="0"/>
              </a:rPr>
              <a:t>Often stigma is not intentional but can be caused by our own bias, stereotypes, communication and approaches to how we deliver services to our tenants. The effects of stigma are far reaching. Stigma around social housing diminishes the good work we do at SCC and undermines our relationships with our tenants and prompts social isolation among Southampton's most vulnerable residents.</a:t>
            </a:r>
          </a:p>
          <a:p>
            <a:endParaRPr lang="en-GB"/>
          </a:p>
        </p:txBody>
      </p:sp>
      <p:sp>
        <p:nvSpPr>
          <p:cNvPr id="4" name="Slide Number Placeholder 3">
            <a:extLst>
              <a:ext uri="{FF2B5EF4-FFF2-40B4-BE49-F238E27FC236}">
                <a16:creationId xmlns:a16="http://schemas.microsoft.com/office/drawing/2014/main" id="{28ED60F2-9330-7026-D21E-96E91282B39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4925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8F7F3-34A5-9898-92CD-EAE546AD1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A855-0706-8863-D477-C6DA318F009C}"/>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C772EF92-7AB4-A9CE-712A-5BE0B7C8B133}"/>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a:t>Created a separate working group that is working with the Senior managers in supported housing  regarding the new service re-design.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a:t>C</a:t>
            </a:r>
          </a:p>
          <a:p>
            <a:endParaRPr lang="en-GB"/>
          </a:p>
        </p:txBody>
      </p:sp>
      <p:sp>
        <p:nvSpPr>
          <p:cNvPr id="4" name="Slide Number Placeholder 3">
            <a:extLst>
              <a:ext uri="{FF2B5EF4-FFF2-40B4-BE49-F238E27FC236}">
                <a16:creationId xmlns:a16="http://schemas.microsoft.com/office/drawing/2014/main" id="{670BDA4F-989D-2880-771B-A4F3652665E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7263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852BF-8992-79FF-F6AB-D44D342C4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ED1B0-7EA3-F824-F17E-82643CC3DBB5}"/>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6B91461B-58C0-FD92-DC07-66C94D986899}"/>
              </a:ext>
            </a:extLst>
          </p:cNvPr>
          <p:cNvSpPr>
            <a:spLocks noGrp="1"/>
          </p:cNvSpPr>
          <p:nvPr>
            <p:ph type="body" idx="1"/>
          </p:nvPr>
        </p:nvSpPr>
        <p:spPr/>
        <p:txBody>
          <a:bodyPr/>
          <a:lstStyle/>
          <a:p>
            <a:r>
              <a:rPr lang="en-GB"/>
              <a:t>Their first event is taking place at Easter</a:t>
            </a:r>
          </a:p>
        </p:txBody>
      </p:sp>
      <p:sp>
        <p:nvSpPr>
          <p:cNvPr id="4" name="Slide Number Placeholder 3">
            <a:extLst>
              <a:ext uri="{FF2B5EF4-FFF2-40B4-BE49-F238E27FC236}">
                <a16:creationId xmlns:a16="http://schemas.microsoft.com/office/drawing/2014/main" id="{379E0196-AE61-8A4F-2357-1EFC8C1FE9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08708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7AD9F-2C93-0917-2B27-10DDD66D1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1C056-97F0-7CA9-90FA-FA2062E950BD}"/>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DCF2D291-B9BB-B2C1-5E96-FC6C99A465B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D57EF8A-DE91-50BF-917F-2C5F082E1B8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26942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E7F69-3D32-B566-7210-7E29EAEAB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E97D6-B173-8C2B-80A8-D187F05DCA83}"/>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77DCFF88-F5C3-3A58-5BE4-0BA066F2F3F1}"/>
              </a:ext>
            </a:extLst>
          </p:cNvPr>
          <p:cNvSpPr>
            <a:spLocks noGrp="1"/>
          </p:cNvSpPr>
          <p:nvPr>
            <p:ph type="body" idx="1"/>
          </p:nvPr>
        </p:nvSpPr>
        <p:spPr/>
        <p:txBody>
          <a:bodyPr/>
          <a:lstStyle/>
          <a:p>
            <a:r>
              <a:rPr lang="en-GB" sz="1800" b="1" i="0" u="none" strike="noStrike" baseline="0">
                <a:solidFill>
                  <a:srgbClr val="E9435C"/>
                </a:solidFill>
                <a:latin typeface="Century Gothic" panose="020B0502020202020204" pitchFamily="34" charset="0"/>
              </a:rPr>
              <a:t>Spooky going-</a:t>
            </a:r>
            <a:r>
              <a:rPr lang="en-GB" sz="1800" b="1" i="0" u="none" strike="noStrike" baseline="0" err="1">
                <a:solidFill>
                  <a:srgbClr val="E9435C"/>
                </a:solidFill>
                <a:latin typeface="Century Gothic" panose="020B0502020202020204" pitchFamily="34" charset="0"/>
              </a:rPr>
              <a:t>ons</a:t>
            </a:r>
            <a:r>
              <a:rPr lang="en-GB" sz="1800" b="1" i="0" u="none" strike="noStrike" baseline="0">
                <a:solidFill>
                  <a:srgbClr val="E9435C"/>
                </a:solidFill>
                <a:latin typeface="Century Gothic" panose="020B0502020202020204" pitchFamily="34" charset="0"/>
              </a:rPr>
              <a:t> at </a:t>
            </a:r>
            <a:r>
              <a:rPr lang="en-GB" sz="1800" b="1" i="0" u="none" strike="noStrike" baseline="0" err="1">
                <a:solidFill>
                  <a:srgbClr val="E9435C"/>
                </a:solidFill>
                <a:latin typeface="Century Gothic" panose="020B0502020202020204" pitchFamily="34" charset="0"/>
              </a:rPr>
              <a:t>Roundhill</a:t>
            </a:r>
            <a:r>
              <a:rPr lang="en-GB" sz="1800" b="1" i="0" u="none" strike="noStrike" baseline="0">
                <a:solidFill>
                  <a:srgbClr val="E9435C"/>
                </a:solidFill>
                <a:latin typeface="Century Gothic" panose="020B0502020202020204" pitchFamily="34" charset="0"/>
              </a:rPr>
              <a:t> Close </a:t>
            </a:r>
            <a:endParaRPr lang="en-GB" sz="1800" b="0" i="0" u="none" strike="noStrike" baseline="0">
              <a:solidFill>
                <a:srgbClr val="000000"/>
              </a:solidFill>
              <a:latin typeface="Century Gothic" panose="020B0502020202020204" pitchFamily="34" charset="0"/>
            </a:endParaRPr>
          </a:p>
          <a:p>
            <a:r>
              <a:rPr lang="en-GB" sz="1800" b="1" i="0" u="none" strike="noStrike" baseline="0">
                <a:solidFill>
                  <a:srgbClr val="000000"/>
                </a:solidFill>
                <a:latin typeface="Aptos" panose="020B0004020202020204" pitchFamily="34" charset="0"/>
              </a:rPr>
              <a:t>Back in October, the 46 </a:t>
            </a:r>
            <a:r>
              <a:rPr lang="en-GB" sz="1800" b="1" i="0" u="none" strike="noStrike" baseline="0" err="1">
                <a:solidFill>
                  <a:srgbClr val="000000"/>
                </a:solidFill>
                <a:latin typeface="Aptos" panose="020B0004020202020204" pitchFamily="34" charset="0"/>
              </a:rPr>
              <a:t>Roundhill</a:t>
            </a:r>
            <a:r>
              <a:rPr lang="en-GB" sz="1800" b="1" i="0" u="none" strike="noStrike" baseline="0">
                <a:solidFill>
                  <a:srgbClr val="000000"/>
                </a:solidFill>
                <a:latin typeface="Aptos" panose="020B0004020202020204" pitchFamily="34" charset="0"/>
              </a:rPr>
              <a:t> Community Voice (The Tenants Association which covers the newly built block) ran a fantastic Halloween event for the families within the block. </a:t>
            </a:r>
            <a:endParaRPr lang="en-GB" sz="1800" b="0" i="0" u="none" strike="noStrike" baseline="0">
              <a:solidFill>
                <a:srgbClr val="000000"/>
              </a:solidFill>
              <a:latin typeface="Century Gothic" panose="020B0502020202020204" pitchFamily="34" charset="0"/>
            </a:endParaRPr>
          </a:p>
          <a:p>
            <a:r>
              <a:rPr lang="en-GB" sz="1800" b="0" i="0" u="none" strike="noStrike" baseline="0">
                <a:solidFill>
                  <a:srgbClr val="000000"/>
                </a:solidFill>
                <a:latin typeface="Aptos" panose="020B0004020202020204" pitchFamily="34" charset="0"/>
              </a:rPr>
              <a:t>Thanks to grants from the PRIME Foundation and the UK Prosperity Fund, plus with the support of the Tenant Engagement Team they ran a brilliant event with pumpkin carving, apple bobbing, arts and crafts and lots of garden games too. Over 30 residents came out and enjoyed the afternoon and everyone agreed just how good it was. The group were </a:t>
            </a:r>
            <a:endParaRPr lang="en-GB"/>
          </a:p>
        </p:txBody>
      </p:sp>
      <p:sp>
        <p:nvSpPr>
          <p:cNvPr id="4" name="Slide Number Placeholder 3">
            <a:extLst>
              <a:ext uri="{FF2B5EF4-FFF2-40B4-BE49-F238E27FC236}">
                <a16:creationId xmlns:a16="http://schemas.microsoft.com/office/drawing/2014/main" id="{0E7870E4-1063-45D2-F812-F82FC988D1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26804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D3834-53D9-D79C-FC3C-3EB46F982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1C320-4FDE-9C2C-BAEB-ED438DAFC497}"/>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20527EF3-B86D-CD9C-D196-503174A5039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947ECD6-320C-78DF-284D-1E87656090B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13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11</a:t>
            </a:fld>
            <a:endParaRPr lang="en-GB"/>
          </a:p>
        </p:txBody>
      </p:sp>
    </p:spTree>
    <p:extLst>
      <p:ext uri="{BB962C8B-B14F-4D97-AF65-F5344CB8AC3E}">
        <p14:creationId xmlns:p14="http://schemas.microsoft.com/office/powerpoint/2010/main" val="767658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B7626-4A96-FA55-9DEA-17DEAF5C7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B1A59-0D0F-4B1F-FB6B-2DC5F7A12E64}"/>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1F3A484D-A87D-A604-1671-FA72B64901A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4DCC7F4-A721-921C-F7D3-813348D563F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4683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9A1A3-A8B9-BF3F-4C2F-AF1CE85B6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6349D-3426-785A-A849-D4C77E2D4396}"/>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523A30C3-3145-6EAC-C1E4-C6F7AAF9844F}"/>
              </a:ext>
            </a:extLst>
          </p:cNvPr>
          <p:cNvSpPr>
            <a:spLocks noGrp="1"/>
          </p:cNvSpPr>
          <p:nvPr>
            <p:ph type="body" idx="1"/>
          </p:nvPr>
        </p:nvSpPr>
        <p:spPr/>
        <p:txBody>
          <a:bodyPr/>
          <a:lstStyle/>
          <a:p>
            <a:r>
              <a:rPr lang="en-GB" altLang="en-US"/>
              <a:t>But let’s not pretend -  it’s an ongoing challenge:</a:t>
            </a:r>
          </a:p>
          <a:p>
            <a:endParaRPr lang="en-GB" altLang="en-US"/>
          </a:p>
          <a:p>
            <a:r>
              <a:rPr lang="en-GB" altLang="en-US"/>
              <a:t>Because it takes resources </a:t>
            </a:r>
          </a:p>
          <a:p>
            <a:r>
              <a:rPr lang="en-GB" altLang="en-US"/>
              <a:t>Because it involves setting up formal and informal mechanisms which might challenge traditional decision making structures. Especially in a LA where members are responsible for decision making </a:t>
            </a:r>
          </a:p>
          <a:p>
            <a:r>
              <a:rPr lang="en-GB" altLang="en-US"/>
              <a:t>Because it’s easier to make assumptions about what tenants want, rather than to ask them.</a:t>
            </a:r>
          </a:p>
          <a:p>
            <a:r>
              <a:rPr lang="en-GB" altLang="en-US"/>
              <a:t>Because it means we really have to listen, and because people who think they are experts - that’s us -need to be open to challenge</a:t>
            </a:r>
          </a:p>
          <a:p>
            <a:r>
              <a:rPr lang="en-GB" altLang="en-US"/>
              <a:t>Because none of us can afford to rest on our laurels. We need to open ourselves up to scrutiny which can be a painful process. And finally we need to be prepared  to continue developing our mechanisms for involving tenants, and learning from experience.</a:t>
            </a:r>
          </a:p>
          <a:p>
            <a:endParaRPr lang="en-GB" altLang="en-US"/>
          </a:p>
          <a:p>
            <a:r>
              <a:rPr lang="en-GB" altLang="en-US"/>
              <a:t>THANK YOU</a:t>
            </a:r>
          </a:p>
          <a:p>
            <a:endParaRPr lang="en-GB"/>
          </a:p>
        </p:txBody>
      </p:sp>
      <p:sp>
        <p:nvSpPr>
          <p:cNvPr id="4" name="Slide Number Placeholder 3">
            <a:extLst>
              <a:ext uri="{FF2B5EF4-FFF2-40B4-BE49-F238E27FC236}">
                <a16:creationId xmlns:a16="http://schemas.microsoft.com/office/drawing/2014/main" id="{AC710F48-A7C3-BF8F-D4E1-A6561CD57F4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5072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BBBBD-6DC3-42AD-5D60-F946AA503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47782-111C-DA91-0255-4B787C42EBE4}"/>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9CBCE17C-6C85-78C7-8054-63071964AD93}"/>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solidFill>
                  <a:srgbClr val="1F497D"/>
                </a:solidFill>
              </a:rPr>
              <a:t>Not counting the “home-work”, research, mystery shopping/reports writing/training/leaflet drop etc. If you calculate the volunteer hours at the minimum wage rate of £12.21 it comes down to over £26,000 </a:t>
            </a:r>
          </a:p>
          <a:p>
            <a:endParaRPr lang="en-GB" dirty="0"/>
          </a:p>
        </p:txBody>
      </p:sp>
      <p:sp>
        <p:nvSpPr>
          <p:cNvPr id="4" name="Slide Number Placeholder 3">
            <a:extLst>
              <a:ext uri="{FF2B5EF4-FFF2-40B4-BE49-F238E27FC236}">
                <a16:creationId xmlns:a16="http://schemas.microsoft.com/office/drawing/2014/main" id="{EC931B2E-B0CE-AE88-9909-3C6F2DD2D04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6802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113</a:t>
            </a:fld>
            <a:endParaRPr lang="en-GB"/>
          </a:p>
        </p:txBody>
      </p:sp>
    </p:spTree>
    <p:extLst>
      <p:ext uri="{BB962C8B-B14F-4D97-AF65-F5344CB8AC3E}">
        <p14:creationId xmlns:p14="http://schemas.microsoft.com/office/powerpoint/2010/main" val="12742851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114</a:t>
            </a:fld>
            <a:endParaRPr lang="en-GB"/>
          </a:p>
        </p:txBody>
      </p:sp>
    </p:spTree>
    <p:extLst>
      <p:ext uri="{BB962C8B-B14F-4D97-AF65-F5344CB8AC3E}">
        <p14:creationId xmlns:p14="http://schemas.microsoft.com/office/powerpoint/2010/main" val="29896445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115</a:t>
            </a:fld>
            <a:endParaRPr lang="en-GB"/>
          </a:p>
        </p:txBody>
      </p:sp>
    </p:spTree>
    <p:extLst>
      <p:ext uri="{BB962C8B-B14F-4D97-AF65-F5344CB8AC3E}">
        <p14:creationId xmlns:p14="http://schemas.microsoft.com/office/powerpoint/2010/main" val="27062917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116</a:t>
            </a:fld>
            <a:endParaRPr lang="en-GB"/>
          </a:p>
        </p:txBody>
      </p:sp>
    </p:spTree>
    <p:extLst>
      <p:ext uri="{BB962C8B-B14F-4D97-AF65-F5344CB8AC3E}">
        <p14:creationId xmlns:p14="http://schemas.microsoft.com/office/powerpoint/2010/main" val="39533574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117</a:t>
            </a:fld>
            <a:endParaRPr lang="en-GB"/>
          </a:p>
        </p:txBody>
      </p:sp>
    </p:spTree>
    <p:extLst>
      <p:ext uri="{BB962C8B-B14F-4D97-AF65-F5344CB8AC3E}">
        <p14:creationId xmlns:p14="http://schemas.microsoft.com/office/powerpoint/2010/main" val="2708384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12</a:t>
            </a:fld>
            <a:endParaRPr lang="en-GB"/>
          </a:p>
        </p:txBody>
      </p:sp>
    </p:spTree>
    <p:extLst>
      <p:ext uri="{BB962C8B-B14F-4D97-AF65-F5344CB8AC3E}">
        <p14:creationId xmlns:p14="http://schemas.microsoft.com/office/powerpoint/2010/main" val="3099997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13</a:t>
            </a:fld>
            <a:endParaRPr lang="en-GB"/>
          </a:p>
        </p:txBody>
      </p:sp>
    </p:spTree>
    <p:extLst>
      <p:ext uri="{BB962C8B-B14F-4D97-AF65-F5344CB8AC3E}">
        <p14:creationId xmlns:p14="http://schemas.microsoft.com/office/powerpoint/2010/main" val="3633015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14</a:t>
            </a:fld>
            <a:endParaRPr lang="en-GB"/>
          </a:p>
        </p:txBody>
      </p:sp>
    </p:spTree>
    <p:extLst>
      <p:ext uri="{BB962C8B-B14F-4D97-AF65-F5344CB8AC3E}">
        <p14:creationId xmlns:p14="http://schemas.microsoft.com/office/powerpoint/2010/main" val="3778986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15</a:t>
            </a:fld>
            <a:endParaRPr lang="en-GB"/>
          </a:p>
        </p:txBody>
      </p:sp>
    </p:spTree>
    <p:extLst>
      <p:ext uri="{BB962C8B-B14F-4D97-AF65-F5344CB8AC3E}">
        <p14:creationId xmlns:p14="http://schemas.microsoft.com/office/powerpoint/2010/main" val="3625401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16</a:t>
            </a:fld>
            <a:endParaRPr lang="en-GB"/>
          </a:p>
        </p:txBody>
      </p:sp>
    </p:spTree>
    <p:extLst>
      <p:ext uri="{BB962C8B-B14F-4D97-AF65-F5344CB8AC3E}">
        <p14:creationId xmlns:p14="http://schemas.microsoft.com/office/powerpoint/2010/main" val="152213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17</a:t>
            </a:fld>
            <a:endParaRPr lang="en-GB"/>
          </a:p>
        </p:txBody>
      </p:sp>
    </p:spTree>
    <p:extLst>
      <p:ext uri="{BB962C8B-B14F-4D97-AF65-F5344CB8AC3E}">
        <p14:creationId xmlns:p14="http://schemas.microsoft.com/office/powerpoint/2010/main" val="3434003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18</a:t>
            </a:fld>
            <a:endParaRPr lang="en-GB"/>
          </a:p>
        </p:txBody>
      </p:sp>
    </p:spTree>
    <p:extLst>
      <p:ext uri="{BB962C8B-B14F-4D97-AF65-F5344CB8AC3E}">
        <p14:creationId xmlns:p14="http://schemas.microsoft.com/office/powerpoint/2010/main" val="3389206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068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2</a:t>
            </a:fld>
            <a:endParaRPr lang="en-GB"/>
          </a:p>
        </p:txBody>
      </p:sp>
    </p:spTree>
    <p:extLst>
      <p:ext uri="{BB962C8B-B14F-4D97-AF65-F5344CB8AC3E}">
        <p14:creationId xmlns:p14="http://schemas.microsoft.com/office/powerpoint/2010/main" val="875139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20</a:t>
            </a:fld>
            <a:endParaRPr lang="en-GB"/>
          </a:p>
        </p:txBody>
      </p:sp>
    </p:spTree>
    <p:extLst>
      <p:ext uri="{BB962C8B-B14F-4D97-AF65-F5344CB8AC3E}">
        <p14:creationId xmlns:p14="http://schemas.microsoft.com/office/powerpoint/2010/main" val="280821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21</a:t>
            </a:fld>
            <a:endParaRPr lang="en-GB"/>
          </a:p>
        </p:txBody>
      </p:sp>
    </p:spTree>
    <p:extLst>
      <p:ext uri="{BB962C8B-B14F-4D97-AF65-F5344CB8AC3E}">
        <p14:creationId xmlns:p14="http://schemas.microsoft.com/office/powerpoint/2010/main" val="979113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22</a:t>
            </a:fld>
            <a:endParaRPr lang="en-GB"/>
          </a:p>
        </p:txBody>
      </p:sp>
    </p:spTree>
    <p:extLst>
      <p:ext uri="{BB962C8B-B14F-4D97-AF65-F5344CB8AC3E}">
        <p14:creationId xmlns:p14="http://schemas.microsoft.com/office/powerpoint/2010/main" val="2858088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23</a:t>
            </a:fld>
            <a:endParaRPr lang="en-GB"/>
          </a:p>
        </p:txBody>
      </p:sp>
    </p:spTree>
    <p:extLst>
      <p:ext uri="{BB962C8B-B14F-4D97-AF65-F5344CB8AC3E}">
        <p14:creationId xmlns:p14="http://schemas.microsoft.com/office/powerpoint/2010/main" val="3055647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24</a:t>
            </a:fld>
            <a:endParaRPr lang="en-GB"/>
          </a:p>
        </p:txBody>
      </p:sp>
    </p:spTree>
    <p:extLst>
      <p:ext uri="{BB962C8B-B14F-4D97-AF65-F5344CB8AC3E}">
        <p14:creationId xmlns:p14="http://schemas.microsoft.com/office/powerpoint/2010/main" val="2384089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25</a:t>
            </a:fld>
            <a:endParaRPr lang="en-GB"/>
          </a:p>
        </p:txBody>
      </p:sp>
    </p:spTree>
    <p:extLst>
      <p:ext uri="{BB962C8B-B14F-4D97-AF65-F5344CB8AC3E}">
        <p14:creationId xmlns:p14="http://schemas.microsoft.com/office/powerpoint/2010/main" val="3135847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26</a:t>
            </a:fld>
            <a:endParaRPr lang="en-GB"/>
          </a:p>
        </p:txBody>
      </p:sp>
    </p:spTree>
    <p:extLst>
      <p:ext uri="{BB962C8B-B14F-4D97-AF65-F5344CB8AC3E}">
        <p14:creationId xmlns:p14="http://schemas.microsoft.com/office/powerpoint/2010/main" val="1665282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27</a:t>
            </a:fld>
            <a:endParaRPr lang="en-GB"/>
          </a:p>
        </p:txBody>
      </p:sp>
    </p:spTree>
    <p:extLst>
      <p:ext uri="{BB962C8B-B14F-4D97-AF65-F5344CB8AC3E}">
        <p14:creationId xmlns:p14="http://schemas.microsoft.com/office/powerpoint/2010/main" val="1714303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28</a:t>
            </a:fld>
            <a:endParaRPr lang="en-GB"/>
          </a:p>
        </p:txBody>
      </p:sp>
    </p:spTree>
    <p:extLst>
      <p:ext uri="{BB962C8B-B14F-4D97-AF65-F5344CB8AC3E}">
        <p14:creationId xmlns:p14="http://schemas.microsoft.com/office/powerpoint/2010/main" val="548321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29</a:t>
            </a:fld>
            <a:endParaRPr lang="en-GB"/>
          </a:p>
        </p:txBody>
      </p:sp>
    </p:spTree>
    <p:extLst>
      <p:ext uri="{BB962C8B-B14F-4D97-AF65-F5344CB8AC3E}">
        <p14:creationId xmlns:p14="http://schemas.microsoft.com/office/powerpoint/2010/main" val="1384643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3</a:t>
            </a:fld>
            <a:endParaRPr lang="en-GB"/>
          </a:p>
        </p:txBody>
      </p:sp>
    </p:spTree>
    <p:extLst>
      <p:ext uri="{BB962C8B-B14F-4D97-AF65-F5344CB8AC3E}">
        <p14:creationId xmlns:p14="http://schemas.microsoft.com/office/powerpoint/2010/main" val="3637497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30</a:t>
            </a:fld>
            <a:endParaRPr lang="en-GB"/>
          </a:p>
        </p:txBody>
      </p:sp>
    </p:spTree>
    <p:extLst>
      <p:ext uri="{BB962C8B-B14F-4D97-AF65-F5344CB8AC3E}">
        <p14:creationId xmlns:p14="http://schemas.microsoft.com/office/powerpoint/2010/main" val="2328920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31</a:t>
            </a:fld>
            <a:endParaRPr lang="en-GB"/>
          </a:p>
        </p:txBody>
      </p:sp>
    </p:spTree>
    <p:extLst>
      <p:ext uri="{BB962C8B-B14F-4D97-AF65-F5344CB8AC3E}">
        <p14:creationId xmlns:p14="http://schemas.microsoft.com/office/powerpoint/2010/main" val="1138327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32</a:t>
            </a:fld>
            <a:endParaRPr lang="en-GB"/>
          </a:p>
        </p:txBody>
      </p:sp>
    </p:spTree>
    <p:extLst>
      <p:ext uri="{BB962C8B-B14F-4D97-AF65-F5344CB8AC3E}">
        <p14:creationId xmlns:p14="http://schemas.microsoft.com/office/powerpoint/2010/main" val="1642216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33</a:t>
            </a:fld>
            <a:endParaRPr lang="en-GB"/>
          </a:p>
        </p:txBody>
      </p:sp>
    </p:spTree>
    <p:extLst>
      <p:ext uri="{BB962C8B-B14F-4D97-AF65-F5344CB8AC3E}">
        <p14:creationId xmlns:p14="http://schemas.microsoft.com/office/powerpoint/2010/main" val="1801201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34</a:t>
            </a:fld>
            <a:endParaRPr lang="en-GB"/>
          </a:p>
        </p:txBody>
      </p:sp>
    </p:spTree>
    <p:extLst>
      <p:ext uri="{BB962C8B-B14F-4D97-AF65-F5344CB8AC3E}">
        <p14:creationId xmlns:p14="http://schemas.microsoft.com/office/powerpoint/2010/main" val="1499166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35</a:t>
            </a:fld>
            <a:endParaRPr lang="en-GB"/>
          </a:p>
        </p:txBody>
      </p:sp>
    </p:spTree>
    <p:extLst>
      <p:ext uri="{BB962C8B-B14F-4D97-AF65-F5344CB8AC3E}">
        <p14:creationId xmlns:p14="http://schemas.microsoft.com/office/powerpoint/2010/main" val="2948995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36</a:t>
            </a:fld>
            <a:endParaRPr lang="en-GB"/>
          </a:p>
        </p:txBody>
      </p:sp>
    </p:spTree>
    <p:extLst>
      <p:ext uri="{BB962C8B-B14F-4D97-AF65-F5344CB8AC3E}">
        <p14:creationId xmlns:p14="http://schemas.microsoft.com/office/powerpoint/2010/main" val="3627596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37</a:t>
            </a:fld>
            <a:endParaRPr lang="en-GB"/>
          </a:p>
        </p:txBody>
      </p:sp>
    </p:spTree>
    <p:extLst>
      <p:ext uri="{BB962C8B-B14F-4D97-AF65-F5344CB8AC3E}">
        <p14:creationId xmlns:p14="http://schemas.microsoft.com/office/powerpoint/2010/main" val="3345602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38</a:t>
            </a:fld>
            <a:endParaRPr lang="en-GB"/>
          </a:p>
        </p:txBody>
      </p:sp>
    </p:spTree>
    <p:extLst>
      <p:ext uri="{BB962C8B-B14F-4D97-AF65-F5344CB8AC3E}">
        <p14:creationId xmlns:p14="http://schemas.microsoft.com/office/powerpoint/2010/main" val="2805822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139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4</a:t>
            </a:fld>
            <a:endParaRPr lang="en-GB"/>
          </a:p>
        </p:txBody>
      </p:sp>
    </p:spTree>
    <p:extLst>
      <p:ext uri="{BB962C8B-B14F-4D97-AF65-F5344CB8AC3E}">
        <p14:creationId xmlns:p14="http://schemas.microsoft.com/office/powerpoint/2010/main" val="1511050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5327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6903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603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43</a:t>
            </a:fld>
            <a:endParaRPr lang="en-GB"/>
          </a:p>
        </p:txBody>
      </p:sp>
    </p:spTree>
    <p:extLst>
      <p:ext uri="{BB962C8B-B14F-4D97-AF65-F5344CB8AC3E}">
        <p14:creationId xmlns:p14="http://schemas.microsoft.com/office/powerpoint/2010/main" val="23413849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44</a:t>
            </a:fld>
            <a:endParaRPr lang="en-GB"/>
          </a:p>
        </p:txBody>
      </p:sp>
    </p:spTree>
    <p:extLst>
      <p:ext uri="{BB962C8B-B14F-4D97-AF65-F5344CB8AC3E}">
        <p14:creationId xmlns:p14="http://schemas.microsoft.com/office/powerpoint/2010/main" val="30961800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45</a:t>
            </a:fld>
            <a:endParaRPr lang="en-GB"/>
          </a:p>
        </p:txBody>
      </p:sp>
    </p:spTree>
    <p:extLst>
      <p:ext uri="{BB962C8B-B14F-4D97-AF65-F5344CB8AC3E}">
        <p14:creationId xmlns:p14="http://schemas.microsoft.com/office/powerpoint/2010/main" val="37791729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46</a:t>
            </a:fld>
            <a:endParaRPr lang="en-GB"/>
          </a:p>
        </p:txBody>
      </p:sp>
    </p:spTree>
    <p:extLst>
      <p:ext uri="{BB962C8B-B14F-4D97-AF65-F5344CB8AC3E}">
        <p14:creationId xmlns:p14="http://schemas.microsoft.com/office/powerpoint/2010/main" val="2107473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47</a:t>
            </a:fld>
            <a:endParaRPr lang="en-GB"/>
          </a:p>
        </p:txBody>
      </p:sp>
    </p:spTree>
    <p:extLst>
      <p:ext uri="{BB962C8B-B14F-4D97-AF65-F5344CB8AC3E}">
        <p14:creationId xmlns:p14="http://schemas.microsoft.com/office/powerpoint/2010/main" val="2985799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48</a:t>
            </a:fld>
            <a:endParaRPr lang="en-GB"/>
          </a:p>
        </p:txBody>
      </p:sp>
    </p:spTree>
    <p:extLst>
      <p:ext uri="{BB962C8B-B14F-4D97-AF65-F5344CB8AC3E}">
        <p14:creationId xmlns:p14="http://schemas.microsoft.com/office/powerpoint/2010/main" val="905705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49</a:t>
            </a:fld>
            <a:endParaRPr lang="en-GB"/>
          </a:p>
        </p:txBody>
      </p:sp>
    </p:spTree>
    <p:extLst>
      <p:ext uri="{BB962C8B-B14F-4D97-AF65-F5344CB8AC3E}">
        <p14:creationId xmlns:p14="http://schemas.microsoft.com/office/powerpoint/2010/main" val="2117315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AI-generated content may be incorrect.
---
In this presentation, we will explore the challenges faced as a social landlord, our acknowledgment of failures, and the steps we are taking to improve. Transparency and accountability are essential in rebuilding trust with our tenants.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99BC4-EE7A-4A69-9D39-6E465DAF3B0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13213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50</a:t>
            </a:fld>
            <a:endParaRPr lang="en-GB"/>
          </a:p>
        </p:txBody>
      </p:sp>
    </p:spTree>
    <p:extLst>
      <p:ext uri="{BB962C8B-B14F-4D97-AF65-F5344CB8AC3E}">
        <p14:creationId xmlns:p14="http://schemas.microsoft.com/office/powerpoint/2010/main" val="4249460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51</a:t>
            </a:fld>
            <a:endParaRPr lang="en-GB"/>
          </a:p>
        </p:txBody>
      </p:sp>
    </p:spTree>
    <p:extLst>
      <p:ext uri="{BB962C8B-B14F-4D97-AF65-F5344CB8AC3E}">
        <p14:creationId xmlns:p14="http://schemas.microsoft.com/office/powerpoint/2010/main" val="38981401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52</a:t>
            </a:fld>
            <a:endParaRPr lang="en-GB"/>
          </a:p>
        </p:txBody>
      </p:sp>
    </p:spTree>
    <p:extLst>
      <p:ext uri="{BB962C8B-B14F-4D97-AF65-F5344CB8AC3E}">
        <p14:creationId xmlns:p14="http://schemas.microsoft.com/office/powerpoint/2010/main" val="25978944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53</a:t>
            </a:fld>
            <a:endParaRPr lang="en-GB"/>
          </a:p>
        </p:txBody>
      </p:sp>
    </p:spTree>
    <p:extLst>
      <p:ext uri="{BB962C8B-B14F-4D97-AF65-F5344CB8AC3E}">
        <p14:creationId xmlns:p14="http://schemas.microsoft.com/office/powerpoint/2010/main" val="14111724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54</a:t>
            </a:fld>
            <a:endParaRPr lang="en-GB"/>
          </a:p>
        </p:txBody>
      </p:sp>
    </p:spTree>
    <p:extLst>
      <p:ext uri="{BB962C8B-B14F-4D97-AF65-F5344CB8AC3E}">
        <p14:creationId xmlns:p14="http://schemas.microsoft.com/office/powerpoint/2010/main" val="9360317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55</a:t>
            </a:fld>
            <a:endParaRPr lang="en-GB"/>
          </a:p>
        </p:txBody>
      </p:sp>
    </p:spTree>
    <p:extLst>
      <p:ext uri="{BB962C8B-B14F-4D97-AF65-F5344CB8AC3E}">
        <p14:creationId xmlns:p14="http://schemas.microsoft.com/office/powerpoint/2010/main" val="2652191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1B2FB-8CAA-B7FD-72AF-48BC56A42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EBF10-9AB0-0828-69C5-B9535A104D9A}"/>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61A606C8-DEED-29F6-3EFD-22CD6C9F96DC}"/>
              </a:ext>
            </a:extLst>
          </p:cNvPr>
          <p:cNvSpPr>
            <a:spLocks noGrp="1"/>
          </p:cNvSpPr>
          <p:nvPr>
            <p:ph type="body" idx="1"/>
          </p:nvPr>
        </p:nvSpPr>
        <p:spPr/>
        <p:txBody>
          <a:bodyPr/>
          <a:lstStyle/>
          <a:p>
            <a:r>
              <a:rPr lang="en-GB"/>
              <a:t>Welcome back everyone.  This next section of the conference  is about complaints.  We will specifically be looking at:</a:t>
            </a:r>
          </a:p>
        </p:txBody>
      </p:sp>
      <p:sp>
        <p:nvSpPr>
          <p:cNvPr id="4" name="Slide Number Placeholder 3">
            <a:extLst>
              <a:ext uri="{FF2B5EF4-FFF2-40B4-BE49-F238E27FC236}">
                <a16:creationId xmlns:a16="http://schemas.microsoft.com/office/drawing/2014/main" id="{B219CA53-AFEB-244A-6508-D478E8FC23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DA7CD0-82E8-4425-A8C8-BE19E4BCE5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6824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50C07-57F0-452D-692F-6A55B808E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1204B-314F-ECC2-919C-A9FE476C570B}"/>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603E3EF2-6182-07E0-1FF9-92297A0BF9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effectLst/>
                <a:latin typeface="Aptos" panose="020B0004020202020204" pitchFamily="34" charset="0"/>
                <a:ea typeface="Aptos" panose="020B0004020202020204" pitchFamily="34" charset="0"/>
                <a:cs typeface="Times New Roman" panose="02020603050405020304" pitchFamily="18" charset="0"/>
              </a:rPr>
              <a:t>Effective complaint handling enables residents to be heard and understood. The starting point for this is a shared understanding of what constitutes a complaint .</a:t>
            </a:r>
          </a:p>
          <a:p>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r>
              <a:rPr lang="en-GB" sz="1200" kern="100">
                <a:effectLst/>
                <a:latin typeface="Aptos" panose="020B0004020202020204" pitchFamily="34" charset="0"/>
                <a:ea typeface="Aptos" panose="020B0004020202020204" pitchFamily="34" charset="0"/>
                <a:cs typeface="Times New Roman" panose="02020603050405020304" pitchFamily="18" charset="0"/>
              </a:rPr>
              <a:t>It’s easy to misunderstand the difference between service requests &amp; complaints </a:t>
            </a:r>
          </a:p>
          <a:p>
            <a:endParaRPr lang="en-GB" sz="1200" kern="100">
              <a:effectLst/>
              <a:latin typeface="Aptos" panose="020B0004020202020204" pitchFamily="34" charset="0"/>
              <a:cs typeface="Times New Roman" panose="02020603050405020304" pitchFamily="18" charset="0"/>
            </a:endParaRPr>
          </a:p>
          <a:p>
            <a:r>
              <a:rPr lang="en-GB" sz="1200" kern="100">
                <a:effectLst/>
                <a:latin typeface="Aptos" panose="020B0004020202020204" pitchFamily="34" charset="0"/>
                <a:ea typeface="Aptos" panose="020B0004020202020204" pitchFamily="34" charset="0"/>
                <a:cs typeface="Times New Roman" panose="02020603050405020304" pitchFamily="18" charset="0"/>
              </a:rPr>
              <a:t> </a:t>
            </a:r>
            <a:endParaRPr lang="en-GB"/>
          </a:p>
        </p:txBody>
      </p:sp>
      <p:sp>
        <p:nvSpPr>
          <p:cNvPr id="4" name="Slide Number Placeholder 3">
            <a:extLst>
              <a:ext uri="{FF2B5EF4-FFF2-40B4-BE49-F238E27FC236}">
                <a16:creationId xmlns:a16="http://schemas.microsoft.com/office/drawing/2014/main" id="{415A8C97-8D95-C0E8-EA07-24010D68D8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DA7CD0-82E8-4425-A8C8-BE19E4BCE5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6281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001D35"/>
                </a:solidFill>
                <a:effectLst/>
                <a:latin typeface="+mn-lt"/>
              </a:rPr>
              <a:t>VALUE- Why are complaints important?</a:t>
            </a:r>
          </a:p>
          <a:p>
            <a:endParaRPr lang="en-GB" b="0" i="0">
              <a:solidFill>
                <a:srgbClr val="001D35"/>
              </a:solidFill>
              <a:effectLst/>
              <a:latin typeface="+mn-lt"/>
            </a:endParaRPr>
          </a:p>
          <a:p>
            <a:r>
              <a:rPr lang="en-GB" b="0" i="0">
                <a:solidFill>
                  <a:srgbClr val="001D35"/>
                </a:solidFill>
                <a:effectLst/>
                <a:latin typeface="+mn-lt"/>
              </a:rPr>
              <a:t>Complaints are a vital tool for improving residents' lives and landlords' services by promoting transparency, holding landlords accountable, and encouraging a culture of learning and continuous improvement. </a:t>
            </a:r>
          </a:p>
          <a:p>
            <a:endParaRPr lang="en-GB" b="0" i="0">
              <a:solidFill>
                <a:srgbClr val="001D35"/>
              </a:solidFill>
              <a:effectLst/>
              <a:latin typeface="+mn-lt"/>
            </a:endParaRPr>
          </a:p>
          <a:p>
            <a:r>
              <a:rPr lang="en-GB" b="0" i="0">
                <a:solidFill>
                  <a:srgbClr val="545D7E"/>
                </a:solidFill>
                <a:effectLst/>
                <a:latin typeface="+mn-lt"/>
              </a:rPr>
              <a:t>Complaints are a key mechanism to identify areas where landlords can improve their services and better address residents' concerns. </a:t>
            </a:r>
          </a:p>
          <a:p>
            <a:endParaRPr lang="en-GB" b="0" i="0">
              <a:solidFill>
                <a:srgbClr val="545D7E"/>
              </a:solidFill>
              <a:effectLst/>
              <a:latin typeface="+mn-lt"/>
            </a:endParaRPr>
          </a:p>
          <a:p>
            <a:r>
              <a:rPr lang="en-GB" b="0" i="0">
                <a:solidFill>
                  <a:srgbClr val="545D7E"/>
                </a:solidFill>
                <a:effectLst/>
                <a:latin typeface="+mn-lt"/>
              </a:rPr>
              <a:t>Complaints encourage landlords to learn,  prevent service failures from being repeated and to improve their overall performance. </a:t>
            </a:r>
          </a:p>
          <a:p>
            <a:endParaRPr lang="en-GB" b="0" i="0">
              <a:solidFill>
                <a:srgbClr val="545D7E"/>
              </a:solidFill>
              <a:effectLst/>
              <a:latin typeface="+mn-lt"/>
            </a:endParaRPr>
          </a:p>
          <a:p>
            <a:endParaRPr lang="en-GB" b="0" i="0">
              <a:solidFill>
                <a:srgbClr val="545D7E"/>
              </a:solidFill>
              <a:effectLst/>
              <a:latin typeface="+mn-lt"/>
            </a:endParaRPr>
          </a:p>
          <a:p>
            <a:r>
              <a:rPr lang="en-GB" b="0" i="0">
                <a:solidFill>
                  <a:srgbClr val="545D7E"/>
                </a:solidFill>
                <a:effectLst/>
                <a:latin typeface="+mn-lt"/>
              </a:rPr>
              <a:t>PROCESSS- In terms of the process,  it’s really important that we make the complaints process easy and accessible.  There are two stages within the Council’s complaint process</a:t>
            </a:r>
          </a:p>
          <a:p>
            <a:endParaRPr lang="en-GB" b="0" i="0">
              <a:solidFill>
                <a:srgbClr val="545D7E"/>
              </a:solidFill>
              <a:effectLst/>
              <a:latin typeface="+mn-lt"/>
            </a:endParaRPr>
          </a:p>
          <a:p>
            <a:pPr algn="l"/>
            <a:r>
              <a:rPr lang="en-GB" b="0" i="0">
                <a:solidFill>
                  <a:srgbClr val="000000"/>
                </a:solidFill>
                <a:effectLst/>
                <a:latin typeface="+mn-lt"/>
              </a:rPr>
              <a:t>Stage 1-  there is an issue where you think we have not taken the right action. you let us know, making clear about what has gone wrong.  We work with you to investigate, put things right &amp; resolve the issue.  We will let you know if your complaint is upheld,  partially upheld, or not upheld…</a:t>
            </a:r>
          </a:p>
          <a:p>
            <a:pPr algn="l"/>
            <a:endParaRPr lang="en-GB" b="0" i="0">
              <a:solidFill>
                <a:srgbClr val="000000"/>
              </a:solidFill>
              <a:effectLst/>
              <a:latin typeface="+mn-lt"/>
            </a:endParaRPr>
          </a:p>
          <a:p>
            <a:pPr algn="l"/>
            <a:endParaRPr lang="en-GB" b="0" i="0">
              <a:solidFill>
                <a:srgbClr val="000000"/>
              </a:solidFill>
              <a:effectLst/>
              <a:latin typeface="+mn-lt"/>
            </a:endParaRPr>
          </a:p>
          <a:p>
            <a:pPr algn="l"/>
            <a:r>
              <a:rPr lang="en-GB" b="0" i="0">
                <a:solidFill>
                  <a:srgbClr val="001D35"/>
                </a:solidFill>
                <a:effectLst/>
                <a:latin typeface="+mn-lt"/>
              </a:rPr>
              <a:t>“Upheld,"  means the complaint has been found to be justified and  we  need to take action to rectify the issue</a:t>
            </a:r>
            <a:endParaRPr lang="en-GB" b="0" i="0">
              <a:solidFill>
                <a:srgbClr val="000000"/>
              </a:solidFill>
              <a:effectLst/>
              <a:latin typeface="+mn-lt"/>
            </a:endParaRPr>
          </a:p>
          <a:p>
            <a:pPr algn="l"/>
            <a:endParaRPr lang="en-GB" b="0" i="0">
              <a:solidFill>
                <a:srgbClr val="000000"/>
              </a:solidFill>
              <a:effectLst/>
              <a:latin typeface="+mn-lt"/>
            </a:endParaRPr>
          </a:p>
          <a:p>
            <a:r>
              <a:rPr lang="en-GB">
                <a:latin typeface="+mn-lt"/>
              </a:rPr>
              <a:t>Stage 2- </a:t>
            </a:r>
            <a:r>
              <a:rPr lang="en-GB" b="0" i="0">
                <a:solidFill>
                  <a:srgbClr val="000000"/>
                </a:solidFill>
                <a:effectLst/>
                <a:latin typeface="+mn-lt"/>
              </a:rPr>
              <a:t>if you are still dissatisfied after you receive a stage 1 response, you can request to progress your complaint to the Council’s  final stage (stage 2). </a:t>
            </a:r>
          </a:p>
          <a:p>
            <a:endParaRPr lang="en-GB" b="0" i="0">
              <a:solidFill>
                <a:srgbClr val="000000"/>
              </a:solidFill>
              <a:effectLst/>
              <a:latin typeface="+mn-lt"/>
            </a:endParaRPr>
          </a:p>
          <a:p>
            <a:r>
              <a:rPr lang="en-GB" b="0" i="0">
                <a:solidFill>
                  <a:srgbClr val="000000"/>
                </a:solidFill>
                <a:effectLst/>
                <a:latin typeface="+mn-lt"/>
              </a:rPr>
              <a:t>Ombudsman-  </a:t>
            </a:r>
            <a:r>
              <a:rPr lang="en-GB" b="0" i="0">
                <a:solidFill>
                  <a:srgbClr val="FFFFFF"/>
                </a:solidFill>
                <a:effectLst/>
                <a:latin typeface="+mn-lt"/>
              </a:rPr>
              <a:t> if you have completed our complaint process and the issues have not been resolved or if we are not responding, you can bring the complaint to the Housing Ombudsman. </a:t>
            </a:r>
          </a:p>
          <a:p>
            <a:endParaRPr lang="en-GB" b="0" i="0">
              <a:solidFill>
                <a:srgbClr val="FFFFFF"/>
              </a:solidFill>
              <a:effectLst/>
              <a:latin typeface="+mn-lt"/>
            </a:endParaRPr>
          </a:p>
          <a:p>
            <a:endParaRPr lang="en-GB" b="0" i="0">
              <a:solidFill>
                <a:srgbClr val="FFFFFF"/>
              </a:solidFill>
              <a:effectLst/>
              <a:latin typeface="+mn-lt"/>
            </a:endParaRPr>
          </a:p>
          <a:p>
            <a:endParaRPr lang="en-GB" b="0" i="0">
              <a:solidFill>
                <a:srgbClr val="FFFFFF"/>
              </a:solidFill>
              <a:effectLst/>
              <a:latin typeface="+mn-lt"/>
            </a:endParaRPr>
          </a:p>
          <a:p>
            <a:r>
              <a:rPr lang="en-GB" b="0" i="0">
                <a:solidFill>
                  <a:srgbClr val="FFFFFF"/>
                </a:solidFill>
                <a:effectLst/>
                <a:latin typeface="+mn-lt"/>
              </a:rPr>
              <a:t>OK… we have a quick couple of SLIDO polls for everyone now…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DD68E3-F5D5-44D3-B2CA-EF209D8182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7686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59</a:t>
            </a:fld>
            <a:endParaRPr lang="en-GB"/>
          </a:p>
        </p:txBody>
      </p:sp>
    </p:spTree>
    <p:extLst>
      <p:ext uri="{BB962C8B-B14F-4D97-AF65-F5344CB8AC3E}">
        <p14:creationId xmlns:p14="http://schemas.microsoft.com/office/powerpoint/2010/main" val="557787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99BC4-EE7A-4A69-9D39-6E465DAF3B0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10820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60</a:t>
            </a:fld>
            <a:endParaRPr lang="en-GB"/>
          </a:p>
        </p:txBody>
      </p:sp>
    </p:spTree>
    <p:extLst>
      <p:ext uri="{BB962C8B-B14F-4D97-AF65-F5344CB8AC3E}">
        <p14:creationId xmlns:p14="http://schemas.microsoft.com/office/powerpoint/2010/main" val="40086722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44C55-3BA3-04A0-63BA-C19C0239A7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AA1D5-E426-D414-D3BA-3C4BEC7A6792}"/>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784601BF-6737-CCB5-972D-341A0DB2DA50}"/>
              </a:ext>
            </a:extLst>
          </p:cNvPr>
          <p:cNvSpPr>
            <a:spLocks noGrp="1"/>
          </p:cNvSpPr>
          <p:nvPr>
            <p:ph type="body" idx="1"/>
          </p:nvPr>
        </p:nvSpPr>
        <p:spPr/>
        <p:txBody>
          <a:bodyPr/>
          <a:lstStyle/>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sz="1200">
                <a:latin typeface="+mn-lt"/>
              </a:rPr>
              <a:t>Coming into affect on the 1</a:t>
            </a:r>
            <a:r>
              <a:rPr lang="en-GB" sz="1200" baseline="30000">
                <a:latin typeface="+mn-lt"/>
              </a:rPr>
              <a:t>st</a:t>
            </a:r>
            <a:r>
              <a:rPr lang="en-GB" sz="1200">
                <a:latin typeface="+mn-lt"/>
              </a:rPr>
              <a:t> of April 2024, The code sets out the statutory requirements for landlords to effectively and fairly respond to complaints .</a:t>
            </a:r>
          </a:p>
          <a:p>
            <a:pPr marL="0" indent="0">
              <a:buNone/>
            </a:pPr>
            <a:endParaRPr lang="en-GB" sz="1200">
              <a:latin typeface="+mn-lt"/>
            </a:endParaRPr>
          </a:p>
          <a:p>
            <a:pPr marL="0" indent="0">
              <a:buNone/>
            </a:pPr>
            <a:r>
              <a:rPr lang="en-GB" sz="1200">
                <a:latin typeface="+mn-lt"/>
              </a:rPr>
              <a:t>The Code aims to support the earliest resolution of complaints while matters are still within our own procedure </a:t>
            </a:r>
          </a:p>
          <a:p>
            <a:pPr marL="0" indent="0">
              <a:buNone/>
            </a:pPr>
            <a:endParaRPr lang="en-GB" sz="1200">
              <a:latin typeface="+mn-lt"/>
            </a:endParaRPr>
          </a:p>
          <a:p>
            <a:pPr marL="0" indent="0">
              <a:buNone/>
            </a:pPr>
            <a:r>
              <a:rPr lang="en-GB" sz="1200">
                <a:latin typeface="+mn-lt"/>
              </a:rPr>
              <a:t>The heartbeat of the code is enabling a positive complaints culture</a:t>
            </a:r>
          </a:p>
          <a:p>
            <a:endParaRPr lang="en-GB" sz="1200">
              <a:latin typeface="+mn-lt"/>
            </a:endParaRPr>
          </a:p>
          <a:p>
            <a:pPr marL="0" indent="0">
              <a:buNone/>
            </a:pPr>
            <a:r>
              <a:rPr lang="en-GB" sz="1200">
                <a:latin typeface="+mn-lt"/>
              </a:rPr>
              <a:t>For residents, the code is a guide of what can be expected when a complaint is made. It also gives information on making and progressing a complaint </a:t>
            </a:r>
          </a:p>
          <a:p>
            <a:pPr marL="0" indent="0">
              <a:buNone/>
            </a:pPr>
            <a:endParaRPr lang="en-GB" sz="1200">
              <a:latin typeface="+mn-lt"/>
            </a:endParaRPr>
          </a:p>
          <a:p>
            <a:pPr marL="0" indent="0">
              <a:buNone/>
            </a:pPr>
            <a:r>
              <a:rPr lang="en-GB" sz="1200">
                <a:latin typeface="+mn-lt"/>
              </a:rPr>
              <a:t>The Ombudsman  monitors  our compliance with the code. Non compliance with the code can result in  us  being issued a complaint handling failure order </a:t>
            </a:r>
          </a:p>
          <a:p>
            <a:pPr>
              <a:lnSpc>
                <a:spcPct val="107000"/>
              </a:lnSpc>
              <a:spcAft>
                <a:spcPts val="800"/>
              </a:spcAft>
            </a:pPr>
            <a:endParaRPr lang="en-GB" sz="1200" kern="100">
              <a:effectLst/>
              <a:latin typeface="+mn-lt"/>
              <a:ea typeface="Aptos" panose="020B0004020202020204" pitchFamily="34" charset="0"/>
              <a:cs typeface="Times New Roman" panose="02020603050405020304" pitchFamily="18" charset="0"/>
            </a:endParaRPr>
          </a:p>
          <a:p>
            <a:pPr>
              <a:lnSpc>
                <a:spcPct val="107000"/>
              </a:lnSpc>
              <a:spcAft>
                <a:spcPts val="800"/>
              </a:spcAft>
            </a:pPr>
            <a:endParaRPr lang="en-GB" sz="1200" kern="100">
              <a:effectLst/>
              <a:latin typeface="+mn-lt"/>
              <a:ea typeface="Aptos" panose="020B0004020202020204" pitchFamily="34" charset="0"/>
              <a:cs typeface="Times New Roman" panose="02020603050405020304" pitchFamily="18" charset="0"/>
            </a:endParaRPr>
          </a:p>
          <a:p>
            <a:pPr>
              <a:lnSpc>
                <a:spcPct val="107000"/>
              </a:lnSpc>
              <a:spcAft>
                <a:spcPts val="800"/>
              </a:spcAft>
            </a:pPr>
            <a:endParaRPr lang="en-GB" sz="1200" kern="100">
              <a:effectLst/>
              <a:latin typeface="+mn-lt"/>
              <a:ea typeface="Aptos" panose="020B0004020202020204" pitchFamily="34" charset="0"/>
              <a:cs typeface="Times New Roman" panose="02020603050405020304" pitchFamily="18" charset="0"/>
            </a:endParaRPr>
          </a:p>
          <a:p>
            <a:pPr>
              <a:lnSpc>
                <a:spcPct val="107000"/>
              </a:lnSpc>
              <a:spcAft>
                <a:spcPts val="800"/>
              </a:spcAft>
            </a:pPr>
            <a:endParaRPr lang="en-GB" sz="1200" kern="100">
              <a:effectLst/>
              <a:latin typeface="+mn-lt"/>
              <a:ea typeface="Aptos" panose="020B0004020202020204" pitchFamily="34" charset="0"/>
              <a:cs typeface="Times New Roman" panose="02020603050405020304" pitchFamily="18" charset="0"/>
            </a:endParaRPr>
          </a:p>
          <a:p>
            <a:pPr>
              <a:lnSpc>
                <a:spcPct val="107000"/>
              </a:lnSpc>
              <a:spcAft>
                <a:spcPts val="800"/>
              </a:spcAft>
            </a:pPr>
            <a:endParaRPr lang="en-GB" sz="1200" kern="100">
              <a:effectLst/>
              <a:latin typeface="+mn-lt"/>
              <a:ea typeface="Aptos" panose="020B0004020202020204" pitchFamily="34" charset="0"/>
              <a:cs typeface="Times New Roman" panose="02020603050405020304" pitchFamily="18" charset="0"/>
            </a:endParaRPr>
          </a:p>
          <a:p>
            <a:endParaRPr lang="en-GB"/>
          </a:p>
        </p:txBody>
      </p:sp>
      <p:sp>
        <p:nvSpPr>
          <p:cNvPr id="4" name="Slide Number Placeholder 3">
            <a:extLst>
              <a:ext uri="{FF2B5EF4-FFF2-40B4-BE49-F238E27FC236}">
                <a16:creationId xmlns:a16="http://schemas.microsoft.com/office/drawing/2014/main" id="{7BDECDC1-7634-29C9-3CBF-C38D465F89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DA7CD0-82E8-4425-A8C8-BE19E4BCE5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9928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55FE4-17DE-AC48-807B-24B03642A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7B766-B4C1-03D6-C7B2-AE0AFDACEB59}"/>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E6F73961-8483-6B18-7B2B-7CDB3F545CC1}"/>
              </a:ext>
            </a:extLst>
          </p:cNvPr>
          <p:cNvSpPr>
            <a:spLocks noGrp="1"/>
          </p:cNvSpPr>
          <p:nvPr>
            <p:ph type="body" idx="1"/>
          </p:nvPr>
        </p:nvSpPr>
        <p:spPr/>
        <p:txBody>
          <a:bodyPr/>
          <a:lstStyle/>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All the sections are important,  but sections worth pointing out: </a:t>
            </a:r>
          </a:p>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en-GB" sz="1200" b="1" kern="100">
                <a:effectLst/>
                <a:latin typeface="+mn-lt"/>
                <a:ea typeface="Aptos" panose="020B0004020202020204" pitchFamily="34" charset="0"/>
                <a:cs typeface="Times New Roman" panose="02020603050405020304" pitchFamily="18" charset="0"/>
              </a:rPr>
              <a:t>Accessibility</a:t>
            </a:r>
            <a:r>
              <a:rPr lang="en-GB" sz="1200" kern="100">
                <a:effectLst/>
                <a:latin typeface="+mn-lt"/>
                <a:ea typeface="Aptos" panose="020B0004020202020204" pitchFamily="34" charset="0"/>
                <a:cs typeface="Times New Roman" panose="02020603050405020304" pitchFamily="18" charset="0"/>
              </a:rPr>
              <a:t>- We must make it easy for residents to complain. Residents must be able to raise their complaints in any way and with any member of staff. We must have a single policy in place for dealing with complaints </a:t>
            </a:r>
          </a:p>
          <a:p>
            <a:pPr>
              <a:lnSpc>
                <a:spcPct val="107000"/>
              </a:lnSpc>
              <a:spcAft>
                <a:spcPts val="800"/>
              </a:spcAft>
            </a:pPr>
            <a:endParaRPr lang="en-GB" sz="120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00">
                <a:effectLst/>
                <a:latin typeface="+mn-lt"/>
                <a:ea typeface="Aptos" panose="020B0004020202020204" pitchFamily="34" charset="0"/>
                <a:cs typeface="Times New Roman" panose="02020603050405020304" pitchFamily="18" charset="0"/>
              </a:rPr>
              <a:t>Stages</a:t>
            </a:r>
            <a:r>
              <a:rPr lang="en-GB" sz="1200" kern="100">
                <a:effectLst/>
                <a:latin typeface="+mn-lt"/>
                <a:ea typeface="Aptos" panose="020B0004020202020204" pitchFamily="34" charset="0"/>
                <a:cs typeface="Times New Roman" panose="02020603050405020304" pitchFamily="18" charset="0"/>
              </a:rPr>
              <a:t>-  Complaints have to be responded to within timescales. Complaints have to be logged,   acknowledged &amp; defined.</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kern="10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Stage 1 complaints need to be acknowledged within 5 working days and a  full response within a further  10 working days.</a:t>
            </a:r>
          </a:p>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Stage 2  complaints need to be acknowledged within 5 days and a final response issued  within a further  20 working days</a:t>
            </a:r>
          </a:p>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en-GB" sz="1200" b="1" kern="100">
                <a:effectLst/>
                <a:latin typeface="+mn-lt"/>
                <a:ea typeface="Aptos" panose="020B0004020202020204" pitchFamily="34" charset="0"/>
                <a:cs typeface="Times New Roman" panose="02020603050405020304" pitchFamily="18" charset="0"/>
              </a:rPr>
              <a:t>Putting things right-</a:t>
            </a:r>
          </a:p>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Where something has gone wrong  we must acknowledge this and set out the actions  we have  already taken, or intend to take, to put things right. These can include:</a:t>
            </a:r>
          </a:p>
          <a:p>
            <a:pPr marL="342900" lvl="0" indent="-342900">
              <a:lnSpc>
                <a:spcPct val="107000"/>
              </a:lnSpc>
              <a:spcAft>
                <a:spcPts val="800"/>
              </a:spcAft>
              <a:buSzPts val="1000"/>
              <a:buFont typeface="Symbol" panose="05050102010706020507" pitchFamily="18" charset="2"/>
              <a:buChar char=""/>
              <a:tabLst>
                <a:tab pos="457200" algn="l"/>
              </a:tabLst>
            </a:pPr>
            <a:r>
              <a:rPr lang="en-GB" sz="1200" kern="100">
                <a:effectLst/>
                <a:latin typeface="+mn-lt"/>
                <a:ea typeface="Aptos" panose="020B0004020202020204" pitchFamily="34" charset="0"/>
                <a:cs typeface="Times New Roman" panose="02020603050405020304" pitchFamily="18" charset="0"/>
              </a:rPr>
              <a:t>apologising</a:t>
            </a:r>
          </a:p>
          <a:p>
            <a:pPr marL="342900" lvl="0" indent="-342900">
              <a:lnSpc>
                <a:spcPct val="107000"/>
              </a:lnSpc>
              <a:spcAft>
                <a:spcPts val="800"/>
              </a:spcAft>
              <a:buSzPts val="1000"/>
              <a:buFont typeface="Symbol" panose="05050102010706020507" pitchFamily="18" charset="2"/>
              <a:buChar char=""/>
              <a:tabLst>
                <a:tab pos="457200" algn="l"/>
              </a:tabLst>
            </a:pPr>
            <a:r>
              <a:rPr lang="en-GB" sz="1200" kern="100">
                <a:effectLst/>
                <a:latin typeface="+mn-lt"/>
                <a:ea typeface="Aptos" panose="020B0004020202020204" pitchFamily="34" charset="0"/>
                <a:cs typeface="Times New Roman" panose="02020603050405020304" pitchFamily="18" charset="0"/>
              </a:rPr>
              <a:t>acknowledging where things have gone wrong</a:t>
            </a:r>
          </a:p>
          <a:p>
            <a:pPr marL="342900" lvl="0" indent="-342900">
              <a:lnSpc>
                <a:spcPct val="107000"/>
              </a:lnSpc>
              <a:spcAft>
                <a:spcPts val="800"/>
              </a:spcAft>
              <a:buSzPts val="1000"/>
              <a:buFont typeface="Symbol" panose="05050102010706020507" pitchFamily="18" charset="2"/>
              <a:buChar char=""/>
              <a:tabLst>
                <a:tab pos="457200" algn="l"/>
              </a:tabLst>
            </a:pPr>
            <a:r>
              <a:rPr lang="en-GB" sz="1200" kern="100">
                <a:effectLst/>
                <a:latin typeface="+mn-lt"/>
                <a:ea typeface="Aptos" panose="020B0004020202020204" pitchFamily="34" charset="0"/>
                <a:cs typeface="Times New Roman" panose="02020603050405020304" pitchFamily="18" charset="0"/>
              </a:rPr>
              <a:t>providing an explanation, assistance, or reasons</a:t>
            </a:r>
          </a:p>
          <a:p>
            <a:pPr marL="342900" lvl="0" indent="-342900">
              <a:lnSpc>
                <a:spcPct val="107000"/>
              </a:lnSpc>
              <a:spcAft>
                <a:spcPts val="800"/>
              </a:spcAft>
              <a:buSzPts val="1000"/>
              <a:buFont typeface="Symbol" panose="05050102010706020507" pitchFamily="18" charset="2"/>
              <a:buChar char=""/>
              <a:tabLst>
                <a:tab pos="457200" algn="l"/>
              </a:tabLst>
            </a:pPr>
            <a:r>
              <a:rPr lang="en-GB" sz="1200" kern="100">
                <a:effectLst/>
                <a:latin typeface="+mn-lt"/>
                <a:ea typeface="Aptos" panose="020B0004020202020204" pitchFamily="34" charset="0"/>
                <a:cs typeface="Times New Roman" panose="02020603050405020304" pitchFamily="18" charset="0"/>
              </a:rPr>
              <a:t>taking action if there has been delay</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en-GB" sz="1200" kern="100">
                <a:effectLst/>
                <a:latin typeface="+mn-lt"/>
                <a:ea typeface="Aptos" panose="020B0004020202020204" pitchFamily="34" charset="0"/>
                <a:cs typeface="Times New Roman" panose="02020603050405020304" pitchFamily="18" charset="0"/>
              </a:rPr>
              <a:t>providing a (financial) remedy</a:t>
            </a:r>
          </a:p>
          <a:p>
            <a:pPr marL="342900" lvl="0" indent="-342900">
              <a:lnSpc>
                <a:spcPct val="107000"/>
              </a:lnSpc>
              <a:spcAft>
                <a:spcPts val="800"/>
              </a:spcAft>
              <a:buSzPts val="1000"/>
              <a:buFont typeface="Symbol" panose="05050102010706020507" pitchFamily="18" charset="2"/>
              <a:buChar char=""/>
              <a:tabLst>
                <a:tab pos="457200" algn="l"/>
              </a:tabLst>
            </a:pPr>
            <a:r>
              <a:rPr lang="en-GB" sz="1200" kern="100">
                <a:effectLst/>
                <a:latin typeface="+mn-lt"/>
                <a:ea typeface="Aptos" panose="020B0004020202020204" pitchFamily="34" charset="0"/>
                <a:cs typeface="Times New Roman" panose="02020603050405020304" pitchFamily="18" charset="0"/>
              </a:rPr>
              <a:t>changing policies, procedures, or practices</a:t>
            </a:r>
          </a:p>
          <a:p>
            <a:pPr marL="342900" lvl="0" indent="-342900">
              <a:lnSpc>
                <a:spcPct val="107000"/>
              </a:lnSpc>
              <a:spcAft>
                <a:spcPts val="800"/>
              </a:spcAft>
              <a:buSzPts val="1000"/>
              <a:buFont typeface="Symbol" panose="05050102010706020507" pitchFamily="18" charset="2"/>
              <a:buChar char=""/>
              <a:tabLst>
                <a:tab pos="457200" algn="l"/>
              </a:tabLst>
            </a:pPr>
            <a:endParaRPr lang="en-GB" sz="1200" kern="100">
              <a:effectLst/>
              <a:latin typeface="+mn-lt"/>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en-GB" sz="1200" kern="100">
                <a:effectLst/>
                <a:latin typeface="+mn-lt"/>
                <a:ea typeface="Aptos" panose="020B0004020202020204" pitchFamily="34" charset="0"/>
                <a:cs typeface="Times New Roman" panose="02020603050405020304" pitchFamily="18" charset="0"/>
              </a:rPr>
              <a:t>reconsidering or changing a decision</a:t>
            </a:r>
          </a:p>
          <a:p>
            <a:pPr marL="342900" lvl="0" indent="-342900">
              <a:lnSpc>
                <a:spcPct val="107000"/>
              </a:lnSpc>
              <a:spcAft>
                <a:spcPts val="800"/>
              </a:spcAft>
              <a:buSzPts val="1000"/>
              <a:buFont typeface="Symbol" panose="05050102010706020507" pitchFamily="18" charset="2"/>
              <a:buChar char=""/>
              <a:tabLst>
                <a:tab pos="457200" algn="l"/>
              </a:tabLst>
            </a:pPr>
            <a:r>
              <a:rPr lang="en-GB" sz="1200" kern="100">
                <a:effectLst/>
                <a:latin typeface="+mn-lt"/>
                <a:ea typeface="Aptos" panose="020B0004020202020204" pitchFamily="34" charset="0"/>
                <a:cs typeface="Times New Roman" panose="02020603050405020304" pitchFamily="18" charset="0"/>
              </a:rPr>
              <a:t>amending a record or adding a correction or addendum</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endParaRPr lang="en-GB" sz="1200" kern="100">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en-GB" sz="1200" kern="100">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en-GB" sz="1200" kern="100">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en-GB" sz="1200" kern="10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en-GB" sz="1200" i="1" kern="100">
                <a:effectLst/>
                <a:latin typeface="+mn-lt"/>
                <a:ea typeface="Aptos" panose="020B0004020202020204" pitchFamily="34" charset="0"/>
                <a:cs typeface="Times New Roman" panose="02020603050405020304" pitchFamily="18" charset="0"/>
              </a:rPr>
              <a:t>To ensure complaint handling is complaint with the code. Landlords are required to complete an annual assessment against the code as part of their annual complaint performance and service improvement report. </a:t>
            </a:r>
          </a:p>
          <a:p>
            <a:pPr>
              <a:lnSpc>
                <a:spcPct val="107000"/>
              </a:lnSpc>
              <a:spcAft>
                <a:spcPts val="800"/>
              </a:spcAft>
            </a:pPr>
            <a:r>
              <a:rPr lang="en-GB" sz="1200" i="1" kern="100">
                <a:effectLst/>
                <a:latin typeface="+mn-lt"/>
                <a:ea typeface="Aptos" panose="020B0004020202020204" pitchFamily="34" charset="0"/>
                <a:cs typeface="Times New Roman" panose="02020603050405020304" pitchFamily="18" charset="0"/>
              </a:rPr>
              <a:t>Within the 9 sections of the code there is a subset of  specific 72 requirements. We have self assessed as being non complaint with 3</a:t>
            </a:r>
          </a:p>
          <a:p>
            <a:pPr>
              <a:lnSpc>
                <a:spcPct val="107000"/>
              </a:lnSpc>
              <a:spcAft>
                <a:spcPts val="800"/>
              </a:spcAft>
            </a:pPr>
            <a:r>
              <a:rPr lang="en-GB" sz="1200" i="1" kern="10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en-GB" sz="1200" i="1" kern="100">
                <a:effectLst/>
                <a:latin typeface="+mn-lt"/>
                <a:ea typeface="Aptos" panose="020B0004020202020204" pitchFamily="34" charset="0"/>
                <a:cs typeface="Times New Roman" panose="02020603050405020304" pitchFamily="18" charset="0"/>
              </a:rPr>
              <a:t>5.6</a:t>
            </a:r>
          </a:p>
          <a:p>
            <a:pPr>
              <a:lnSpc>
                <a:spcPct val="107000"/>
              </a:lnSpc>
              <a:spcAft>
                <a:spcPts val="800"/>
              </a:spcAft>
            </a:pPr>
            <a:r>
              <a:rPr lang="en-GB" sz="1200" i="1" kern="100">
                <a:effectLst/>
                <a:latin typeface="+mn-lt"/>
                <a:ea typeface="Aptos" panose="020B0004020202020204" pitchFamily="34" charset="0"/>
                <a:cs typeface="Times New Roman" panose="02020603050405020304" pitchFamily="18" charset="0"/>
              </a:rPr>
              <a:t>When a complaint is logged at Stage 1 or escalated to Stage 2, landlords must set out their understanding of the complaint and the outcomes the resident is seeking. The Code will refer to this as “the complaint definition”. If any aspect of the complaint is unclear, the resident must be asked for clarification.</a:t>
            </a:r>
          </a:p>
          <a:p>
            <a:pPr>
              <a:lnSpc>
                <a:spcPct val="107000"/>
              </a:lnSpc>
              <a:spcAft>
                <a:spcPts val="800"/>
              </a:spcAft>
            </a:pPr>
            <a:r>
              <a:rPr lang="en-GB" sz="1200" i="1" kern="100">
                <a:effectLst/>
                <a:latin typeface="+mn-lt"/>
                <a:ea typeface="Aptos" panose="020B0004020202020204" pitchFamily="34" charset="0"/>
                <a:cs typeface="Times New Roman" panose="02020603050405020304" pitchFamily="18" charset="0"/>
              </a:rPr>
              <a:t>5.7</a:t>
            </a:r>
          </a:p>
          <a:p>
            <a:pPr>
              <a:lnSpc>
                <a:spcPct val="107000"/>
              </a:lnSpc>
              <a:spcAft>
                <a:spcPts val="800"/>
              </a:spcAft>
            </a:pPr>
            <a:r>
              <a:rPr lang="en-GB" sz="1200" i="1" kern="100">
                <a:effectLst/>
                <a:latin typeface="+mn-lt"/>
                <a:ea typeface="Aptos" panose="020B0004020202020204" pitchFamily="34" charset="0"/>
                <a:cs typeface="Times New Roman" panose="02020603050405020304" pitchFamily="18" charset="0"/>
              </a:rPr>
              <a:t>When a complaint is acknowledged at either stage, landlords must be clear which aspects of the complaint they are, and are not, responsible for and clarify any areas where this is not clear.</a:t>
            </a:r>
          </a:p>
          <a:p>
            <a:pPr>
              <a:lnSpc>
                <a:spcPct val="107000"/>
              </a:lnSpc>
              <a:spcAft>
                <a:spcPts val="800"/>
              </a:spcAft>
            </a:pPr>
            <a:r>
              <a:rPr lang="en-GB" sz="1200" i="1" kern="10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en-GB" sz="1200" i="1" kern="100">
                <a:effectLst/>
                <a:latin typeface="+mn-lt"/>
                <a:ea typeface="Aptos" panose="020B0004020202020204" pitchFamily="34" charset="0"/>
                <a:cs typeface="Times New Roman" panose="02020603050405020304" pitchFamily="18" charset="0"/>
              </a:rPr>
              <a:t>  6.12</a:t>
            </a:r>
          </a:p>
          <a:p>
            <a:pPr>
              <a:lnSpc>
                <a:spcPct val="107000"/>
              </a:lnSpc>
              <a:spcAft>
                <a:spcPts val="800"/>
              </a:spcAft>
            </a:pPr>
            <a:r>
              <a:rPr lang="en-GB" sz="1200" i="1" kern="100">
                <a:effectLst/>
                <a:latin typeface="+mn-lt"/>
                <a:ea typeface="Aptos" panose="020B0004020202020204" pitchFamily="34" charset="0"/>
                <a:cs typeface="Times New Roman" panose="02020603050405020304" pitchFamily="18" charset="0"/>
              </a:rPr>
              <a:t>Residents must not be required to explain their reasons for requesting a stage 2 consideration. Landlords are expected to make reasonable efforts to understand why a resident remains unhappy as part of its stage 2 response.</a:t>
            </a:r>
          </a:p>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 </a:t>
            </a:r>
          </a:p>
          <a:p>
            <a:endParaRPr lang="en-GB" sz="1200">
              <a:latin typeface="+mn-lt"/>
            </a:endParaRPr>
          </a:p>
          <a:p>
            <a:pPr marL="342900" lvl="0" indent="-342900">
              <a:lnSpc>
                <a:spcPct val="107000"/>
              </a:lnSpc>
              <a:spcAft>
                <a:spcPts val="800"/>
              </a:spcAft>
              <a:buSzPts val="1000"/>
              <a:buFont typeface="Symbol" panose="05050102010706020507" pitchFamily="18" charset="2"/>
              <a:buChar char=""/>
              <a:tabLst>
                <a:tab pos="457200" algn="l"/>
              </a:tabLst>
            </a:pPr>
            <a:endParaRPr lang="en-GB" sz="1200" kern="100">
              <a:effectLst/>
              <a:latin typeface="+mn-lt"/>
              <a:ea typeface="Aptos" panose="020B0004020202020204" pitchFamily="34" charset="0"/>
              <a:cs typeface="Times New Roman" panose="02020603050405020304" pitchFamily="18" charset="0"/>
            </a:endParaRPr>
          </a:p>
          <a:p>
            <a:endParaRPr lang="en-GB"/>
          </a:p>
        </p:txBody>
      </p:sp>
      <p:sp>
        <p:nvSpPr>
          <p:cNvPr id="4" name="Slide Number Placeholder 3">
            <a:extLst>
              <a:ext uri="{FF2B5EF4-FFF2-40B4-BE49-F238E27FC236}">
                <a16:creationId xmlns:a16="http://schemas.microsoft.com/office/drawing/2014/main" id="{38435117-F42D-6ADA-2915-176480AE35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DA7CD0-82E8-4425-A8C8-BE19E4BCE5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0768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83DAA-C190-0A39-1BC1-B9C354964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D1CF4-AE2B-FA95-3B1D-0495F90974BF}"/>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629BD9B5-B3B9-FE7F-D854-5D288F9941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effectLst/>
                <a:latin typeface="+mn-lt"/>
                <a:ea typeface="Calibri" panose="020F0502020204030204" pitchFamily="34" charset="0"/>
                <a:cs typeface="Times New Roman" panose="02020603050405020304" pitchFamily="18" charset="0"/>
              </a:rPr>
              <a:t>I’m now going to share some stats and performance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effectLst/>
                <a:latin typeface="+mn-lt"/>
                <a:ea typeface="Calibri" panose="020F0502020204030204" pitchFamily="34" charset="0"/>
                <a:cs typeface="Times New Roman" panose="02020603050405020304" pitchFamily="18" charset="0"/>
              </a:rPr>
              <a:t>Numbers- you can see that 68 Stage 1 complaints were received in the Quarter 3  this year. The number of complaints received has been reducing over the past year.  The Regulator reported that  </a:t>
            </a:r>
            <a:r>
              <a:rPr lang="en-GB" sz="1200" b="0" i="0">
                <a:solidFill>
                  <a:srgbClr val="000000"/>
                </a:solidFill>
                <a:effectLst/>
                <a:latin typeface="+mn-lt"/>
              </a:rPr>
              <a:t>we have  less than half the national average for a landlord of our size and its tempting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00000"/>
                </a:solidFill>
                <a:effectLst/>
                <a:latin typeface="+mn-lt"/>
              </a:rPr>
              <a:t>see this as positive but in fact its more likely indicates a </a:t>
            </a:r>
            <a:r>
              <a:rPr lang="en-GB" sz="1200" kern="100">
                <a:effectLst/>
                <a:latin typeface="+mn-lt"/>
                <a:ea typeface="Aptos" panose="020B0004020202020204" pitchFamily="34" charset="0"/>
                <a:cs typeface="Times New Roman" panose="02020603050405020304" pitchFamily="18" charset="0"/>
              </a:rPr>
              <a:t>lack of  resident awareness of  the process or confidence in  the landlord .    These stats help inform us that we need to concentrate on making the complaints process easier / more accessible.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effectLst/>
                <a:latin typeface="+mn-lt"/>
                <a:ea typeface="Aptos" panose="020B0004020202020204" pitchFamily="34" charset="0"/>
                <a:cs typeface="Times New Roman" panose="02020603050405020304" pitchFamily="18" charset="0"/>
              </a:rPr>
              <a:t>High volumes must not be seen as a negative.</a:t>
            </a:r>
            <a:endParaRPr lang="en-GB" sz="1200" kern="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effectLst/>
                <a:latin typeface="+mn-lt"/>
                <a:ea typeface="Calibri" panose="020F0502020204030204" pitchFamily="34" charset="0"/>
                <a:cs typeface="Times New Roman" panose="02020603050405020304" pitchFamily="18" charset="0"/>
              </a:rPr>
              <a:t>Timescales - The Timescale for responding to stage 1 complaints is 10  working days.   You can see that last month, of the closed complaints, 94.% were responded to within timescale.  However, you can see that the results  fluctuate. </a:t>
            </a:r>
            <a:r>
              <a:rPr lang="en-GB" sz="1200" kern="100">
                <a:effectLst/>
                <a:latin typeface="+mn-lt"/>
                <a:ea typeface="Aptos" panose="020B0004020202020204" pitchFamily="34" charset="0"/>
                <a:cs typeface="Times New Roman" panose="02020603050405020304" pitchFamily="18" charset="0"/>
              </a:rPr>
              <a:t>These stats help inform us that we need to  do better at hitting targets, while doing a good job.  </a:t>
            </a:r>
            <a:r>
              <a:rPr lang="en-GB" sz="1200" kern="0">
                <a:effectLst/>
                <a:latin typeface="+mn-lt"/>
                <a:ea typeface="Calibri" panose="020F0502020204030204" pitchFamily="34" charset="0"/>
                <a:cs typeface="Times New Roman" panose="02020603050405020304" pitchFamily="18" charset="0"/>
              </a:rPr>
              <a:t>We are introducing new training, a new complaints officer and a new complaints management  system to improve these figures.  We need to have a closer look at these results,  examining trends and considering  possible causes- is it  seasonal? Are there  staff resource considerations?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effectLst/>
                <a:latin typeface="+mn-lt"/>
                <a:ea typeface="Calibri" panose="020F0502020204030204" pitchFamily="34" charset="0"/>
                <a:cs typeface="Times New Roman" panose="02020603050405020304" pitchFamily="18" charset="0"/>
              </a:rPr>
              <a:t>Reasons- You can see from chart that  the main complaint reason over the last  3 quarters is  “wait time for repair”.  “Staff behaviour” also stands out to me. </a:t>
            </a:r>
            <a:r>
              <a:rPr lang="en-GB" sz="1200" kern="100">
                <a:effectLst/>
                <a:latin typeface="+mn-lt"/>
                <a:ea typeface="Calibri" panose="020F0502020204030204" pitchFamily="34" charset="0"/>
                <a:cs typeface="Times New Roman" panose="02020603050405020304" pitchFamily="18" charset="0"/>
              </a:rPr>
              <a:t>S</a:t>
            </a:r>
            <a:r>
              <a:rPr lang="en-GB" sz="1200" kern="100">
                <a:effectLst/>
                <a:latin typeface="+mn-lt"/>
                <a:ea typeface="Aptos" panose="020B0004020202020204" pitchFamily="34" charset="0"/>
                <a:cs typeface="Times New Roman" panose="02020603050405020304" pitchFamily="18" charset="0"/>
              </a:rPr>
              <a:t>tats like these help show us the areas we need to focus on.  More closely examining these areas, running focus groups with affected residents. Speaking to service managers, looking at &amp; improving processes / systems /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effectLst/>
                <a:latin typeface="+mn-lt"/>
                <a:ea typeface="Aptos" panose="020B0004020202020204" pitchFamily="34" charset="0"/>
                <a:cs typeface="Times New Roman" panose="02020603050405020304" pitchFamily="18" charset="0"/>
              </a:rPr>
              <a:t>Re the time taken for repair - It is however worth pointing out that in the last tenant  survey,  73 %   of tenants are satisfied with the overall repairs service (18 dissatisfied)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effectLst/>
                <a:latin typeface="+mn-lt"/>
                <a:ea typeface="Aptos" panose="020B0004020202020204" pitchFamily="34" charset="0"/>
                <a:cs typeface="Times New Roman" panose="02020603050405020304" pitchFamily="18" charset="0"/>
              </a:rPr>
              <a:t>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01D35"/>
                </a:solidFill>
                <a:effectLst/>
                <a:latin typeface="+mn-lt"/>
              </a:rPr>
              <a:t>This chart shows  whether complaints over the last 3 quarters have been upheld, partially upheld, or not upheld.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001D35"/>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01D35"/>
                </a:solidFill>
                <a:effectLst/>
                <a:latin typeface="+mn-lt"/>
              </a:rPr>
              <a:t>Red being upheld = a justified complaint. </a:t>
            </a:r>
            <a:endParaRPr lang="en-GB" sz="120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01D35"/>
                </a:solidFill>
                <a:effectLst/>
                <a:latin typeface="+mn-lt"/>
              </a:rPr>
              <a:t>“Upheld,"  means the complaint has been found to be justified and  we  need to take action to rectify the issue.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001D35"/>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01D35"/>
                </a:solidFill>
                <a:effectLst/>
                <a:latin typeface="+mn-lt"/>
              </a:rPr>
              <a:t> For me, the  chart clearly shows too many are upheld. Suggesting that we are not learning.  It shows that we need to keep measuring,  examining and acting upon these figures. </a:t>
            </a:r>
            <a:r>
              <a:rPr lang="en-GB" sz="1200" b="0" i="0" kern="100">
                <a:solidFill>
                  <a:schemeClr val="tx1"/>
                </a:solidFill>
                <a:effectLst/>
                <a:latin typeface="+mn-lt"/>
                <a:cs typeface="Times New Roman" panose="02020603050405020304" pitchFamily="18" charset="0"/>
              </a:rPr>
              <a:t> </a:t>
            </a:r>
            <a:r>
              <a:rPr lang="en-GB" sz="1200" b="0" i="0">
                <a:solidFill>
                  <a:srgbClr val="001D35"/>
                </a:solidFill>
                <a:effectLst/>
                <a:latin typeface="+mn-lt"/>
              </a:rPr>
              <a:t>Continued measurement of this will be a good indicator of how we are performing . If we are getting complaints but they are not being upheld ( by both us and the ombudsman) then it will indicate our processes / procedures are robust .  But we do need to  do more work to understand what complaints reasons / areas are being upheld,  are issues more prevalent in certain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001D35"/>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001D35"/>
                </a:solidFill>
                <a:effectLst/>
                <a:latin typeface="+mn-lt"/>
              </a:rPr>
              <a:t>It is however positive that we are acknowledging and being transparent about the mistakes made.</a:t>
            </a:r>
            <a:endParaRPr lang="en-GB" sz="1200" b="0" i="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effectLst/>
              <a:latin typeface="+mn-lt"/>
              <a:ea typeface="Aptos" panose="020B0004020202020204" pitchFamily="34" charset="0"/>
              <a:cs typeface="Times New Roman" panose="02020603050405020304" pitchFamily="18" charset="0"/>
            </a:endParaRPr>
          </a:p>
          <a:p>
            <a:endParaRPr lang="en-GB"/>
          </a:p>
        </p:txBody>
      </p:sp>
      <p:sp>
        <p:nvSpPr>
          <p:cNvPr id="4" name="Slide Number Placeholder 3">
            <a:extLst>
              <a:ext uri="{FF2B5EF4-FFF2-40B4-BE49-F238E27FC236}">
                <a16:creationId xmlns:a16="http://schemas.microsoft.com/office/drawing/2014/main" id="{7BF0AAC4-AA83-F8B4-18E3-28E417003A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DA7CD0-82E8-4425-A8C8-BE19E4BCE5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427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186E3-170C-66B3-96EB-93DBAF5C1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B5CB0-4E78-98FE-546F-31D277BED3CA}"/>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0D162B64-CE6E-7265-597C-275865510F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chemeClr val="tx1"/>
                </a:solidFill>
                <a:effectLst/>
                <a:latin typeface="+mn-lt"/>
                <a:ea typeface="Calibri" panose="020F0502020204030204" pitchFamily="34" charset="0"/>
                <a:cs typeface="Times New Roman" panose="02020603050405020304" pitchFamily="18" charset="0"/>
              </a:rPr>
              <a:t>This slide shows some results from the latest  Tenant Satisfaction measure survey.</a:t>
            </a:r>
          </a:p>
          <a:p>
            <a:endParaRPr lang="en-GB" sz="1200" b="0" i="0" u="none" strike="noStrike" baseline="0">
              <a:solidFill>
                <a:schemeClr val="tx1"/>
              </a:solidFill>
              <a:latin typeface="+mn-lt"/>
            </a:endParaRPr>
          </a:p>
          <a:p>
            <a:r>
              <a:rPr lang="en-GB" sz="1200" b="0" i="0" u="none" strike="noStrike" baseline="0">
                <a:solidFill>
                  <a:schemeClr val="tx1"/>
                </a:solidFill>
                <a:latin typeface="+mn-lt"/>
              </a:rPr>
              <a:t>As part of the Tenant Satisfaction measure survey,  approximately 1500 Tenants were asked if they had made a complaint to SCC in the last 12 months, 21% of tenants stated they had. </a:t>
            </a:r>
          </a:p>
          <a:p>
            <a:endParaRPr lang="en-GB" sz="1200" b="0" i="0" u="none" strike="noStrike" baseline="0">
              <a:solidFill>
                <a:schemeClr val="tx1"/>
              </a:solidFill>
              <a:latin typeface="+mn-lt"/>
            </a:endParaRPr>
          </a:p>
          <a:p>
            <a:r>
              <a:rPr lang="en-GB" sz="1200" b="0" i="0" u="none" strike="noStrike" baseline="0">
                <a:solidFill>
                  <a:schemeClr val="tx1"/>
                </a:solidFill>
                <a:latin typeface="+mn-lt"/>
              </a:rPr>
              <a:t>Of these tenants, just over a quarter are satisfied with how SCC handle their complaints (26%), a 1p.p increase since 2023/24. </a:t>
            </a:r>
          </a:p>
          <a:p>
            <a:endParaRPr lang="en-GB" sz="1200" b="0" i="0" u="none" strike="noStrike" baseline="0">
              <a:solidFill>
                <a:schemeClr val="tx1"/>
              </a:solidFill>
              <a:latin typeface="+mn-lt"/>
            </a:endParaRPr>
          </a:p>
          <a:p>
            <a:r>
              <a:rPr lang="en-GB" sz="1200" b="0" i="0" u="none" strike="noStrike" baseline="0">
                <a:solidFill>
                  <a:schemeClr val="tx1"/>
                </a:solidFill>
                <a:latin typeface="+mn-lt"/>
              </a:rPr>
              <a:t>While this is not a good result, its worth giving some context in that, when benchmarking against other Local authorities,  the top of the highest performing LA’s is 42%. The Median average is 35%. Everyone needs to do better, but it is perhaps also representative of general  underreporting with satisfaction  &amp; how people are understandably more likely to report dissatisfaction. But this doesn’t mean that there are satisfied  residents. They are just not motivated to report. </a:t>
            </a:r>
          </a:p>
          <a:p>
            <a:endParaRPr lang="en-GB" sz="1200" b="0" i="0" u="none" strike="noStrike" baseline="0">
              <a:solidFill>
                <a:srgbClr val="FFFFFF"/>
              </a:solidFill>
              <a:latin typeface="+mn-lt"/>
            </a:endParaRPr>
          </a:p>
          <a:p>
            <a:endParaRPr lang="en-GB" sz="1200" b="0" i="0" u="none" strike="noStrike" baseline="0">
              <a:solidFill>
                <a:srgbClr val="FFFFFF"/>
              </a:solidFill>
              <a:latin typeface="+mn-lt"/>
            </a:endParaRPr>
          </a:p>
          <a:p>
            <a:endParaRPr lang="en-GB" sz="1200" b="0" i="0" u="none" strike="noStrike" baseline="0">
              <a:solidFill>
                <a:srgbClr val="FFFFFF"/>
              </a:solidFill>
              <a:latin typeface="+mn-lt"/>
            </a:endParaRPr>
          </a:p>
          <a:p>
            <a:r>
              <a:rPr lang="en-GB" sz="1200" b="0" i="0" u="none" strike="noStrike" baseline="0">
                <a:solidFill>
                  <a:srgbClr val="FFFFFF"/>
                </a:solidFill>
                <a:latin typeface="+mn-lt"/>
              </a:rPr>
              <a:t>Its also important to mention  </a:t>
            </a:r>
            <a:r>
              <a:rPr lang="en-GB" sz="1200">
                <a:effectLst/>
                <a:latin typeface="+mn-lt"/>
              </a:rPr>
              <a:t>Housing’s Regulatory </a:t>
            </a:r>
            <a:r>
              <a:rPr lang="en-GB" sz="1200">
                <a:latin typeface="+mn-lt"/>
              </a:rPr>
              <a:t>i</a:t>
            </a:r>
            <a:r>
              <a:rPr lang="en-GB" sz="1200">
                <a:effectLst/>
                <a:latin typeface="+mn-lt"/>
              </a:rPr>
              <a:t>nspection</a:t>
            </a:r>
            <a:r>
              <a:rPr lang="en-GB" sz="1200">
                <a:latin typeface="+mn-lt"/>
              </a:rPr>
              <a:t> </a:t>
            </a:r>
            <a:r>
              <a:rPr lang="en-GB" sz="1200">
                <a:effectLst/>
                <a:latin typeface="+mn-lt"/>
              </a:rPr>
              <a:t>in August 2024 highlighted the following areas  that need to be </a:t>
            </a:r>
            <a:r>
              <a:rPr lang="en-GB" sz="1200">
                <a:latin typeface="+mn-lt"/>
              </a:rPr>
              <a:t>improved</a:t>
            </a:r>
            <a:r>
              <a:rPr lang="en-GB" sz="1200">
                <a:effectLst/>
                <a:latin typeface="+mn-lt"/>
              </a:rPr>
              <a:t> regarding the </a:t>
            </a:r>
            <a:r>
              <a:rPr lang="en-GB" sz="1200">
                <a:latin typeface="+mn-lt"/>
              </a:rPr>
              <a:t>c</a:t>
            </a:r>
            <a:r>
              <a:rPr lang="en-GB" sz="1200">
                <a:effectLst/>
                <a:latin typeface="+mn-lt"/>
              </a:rPr>
              <a:t>omplaints </a:t>
            </a:r>
            <a:r>
              <a:rPr lang="en-GB" sz="1200">
                <a:latin typeface="+mn-lt"/>
              </a:rPr>
              <a:t>p</a:t>
            </a:r>
            <a:r>
              <a:rPr lang="en-GB" sz="1200">
                <a:effectLst/>
                <a:latin typeface="+mn-lt"/>
              </a:rPr>
              <a:t>rocess:</a:t>
            </a:r>
          </a:p>
          <a:p>
            <a:endParaRPr lang="en-GB" sz="1200">
              <a:effectLst/>
              <a:latin typeface="+mn-lt"/>
            </a:endParaRPr>
          </a:p>
          <a:p>
            <a:pPr lvl="1"/>
            <a:r>
              <a:rPr lang="en-GB" sz="1200">
                <a:effectLst/>
                <a:latin typeface="+mn-lt"/>
              </a:rPr>
              <a:t>•Tenant Engagement in the complaints handling </a:t>
            </a:r>
            <a:r>
              <a:rPr lang="en-GB" sz="1200" b="1">
                <a:effectLst/>
                <a:latin typeface="+mn-lt"/>
              </a:rPr>
              <a:t>process</a:t>
            </a:r>
          </a:p>
          <a:p>
            <a:pPr lvl="1"/>
            <a:r>
              <a:rPr lang="en-GB" sz="1200">
                <a:effectLst/>
                <a:latin typeface="+mn-lt"/>
              </a:rPr>
              <a:t>•</a:t>
            </a:r>
            <a:r>
              <a:rPr lang="en-GB" sz="1200" b="1">
                <a:effectLst/>
                <a:latin typeface="+mn-lt"/>
              </a:rPr>
              <a:t>The number of complaints </a:t>
            </a:r>
            <a:r>
              <a:rPr lang="en-GB" sz="1200">
                <a:effectLst/>
                <a:latin typeface="+mn-lt"/>
              </a:rPr>
              <a:t>received by the service is low compared to other authorities</a:t>
            </a:r>
          </a:p>
          <a:p>
            <a:pPr lvl="1"/>
            <a:r>
              <a:rPr lang="en-GB" sz="1200">
                <a:effectLst/>
                <a:latin typeface="+mn-lt"/>
              </a:rPr>
              <a:t>•Information on how to make a complaint is not easily </a:t>
            </a:r>
            <a:r>
              <a:rPr lang="en-GB" sz="1200" b="1">
                <a:effectLst/>
                <a:latin typeface="+mn-lt"/>
              </a:rPr>
              <a:t>assessable</a:t>
            </a:r>
            <a:r>
              <a:rPr lang="en-GB" sz="1200">
                <a:effectLst/>
                <a:latin typeface="+mn-lt"/>
              </a:rPr>
              <a:t> to tenants</a:t>
            </a:r>
          </a:p>
          <a:p>
            <a:pPr lvl="1"/>
            <a:r>
              <a:rPr lang="en-GB" sz="1200">
                <a:effectLst/>
                <a:latin typeface="+mn-lt"/>
              </a:rPr>
              <a:t>•The process is inconsistent, and response </a:t>
            </a:r>
            <a:r>
              <a:rPr lang="en-GB" sz="1200" b="1">
                <a:effectLst/>
                <a:latin typeface="+mn-lt"/>
              </a:rPr>
              <a:t>timescales</a:t>
            </a:r>
            <a:r>
              <a:rPr lang="en-GB" sz="1200">
                <a:effectLst/>
                <a:latin typeface="+mn-lt"/>
              </a:rPr>
              <a:t> are not being met</a:t>
            </a:r>
          </a:p>
          <a:p>
            <a:pPr lvl="1"/>
            <a:r>
              <a:rPr lang="en-GB" sz="1200">
                <a:effectLst/>
                <a:latin typeface="+mn-lt"/>
              </a:rPr>
              <a:t>•</a:t>
            </a:r>
            <a:r>
              <a:rPr lang="en-GB" sz="1200" b="1">
                <a:effectLst/>
                <a:latin typeface="+mn-lt"/>
              </a:rPr>
              <a:t>Scrutiny and reporting </a:t>
            </a:r>
            <a:r>
              <a:rPr lang="en-GB" sz="1200">
                <a:effectLst/>
                <a:latin typeface="+mn-lt"/>
              </a:rPr>
              <a:t>on complaints is not robust</a:t>
            </a:r>
          </a:p>
          <a:p>
            <a:endParaRPr lang="en-GB" sz="1200" b="0" i="0" u="none" strike="noStrike" baseline="0">
              <a:solidFill>
                <a:srgbClr val="FFFFFF"/>
              </a:solidFill>
              <a:latin typeface="+mn-lt"/>
            </a:endParaRPr>
          </a:p>
          <a:p>
            <a:endParaRPr lang="en-GB" sz="1200" b="0" i="0" u="none" strike="noStrike" baseline="0">
              <a:solidFill>
                <a:srgbClr val="FFFFFF"/>
              </a:solidFill>
              <a:latin typeface="+mn-lt"/>
            </a:endParaRPr>
          </a:p>
          <a:p>
            <a:endParaRPr lang="en-GB" sz="1200" b="0" i="0" u="none" strike="noStrike" baseline="0">
              <a:solidFill>
                <a:srgbClr val="FFFFFF"/>
              </a:solidFill>
              <a:latin typeface="+mn-lt"/>
            </a:endParaRPr>
          </a:p>
          <a:p>
            <a:endParaRPr lang="en-GB" sz="1200" b="0" i="1" u="none" strike="noStrike" baseline="0">
              <a:solidFill>
                <a:srgbClr val="FFFFFF"/>
              </a:solidFill>
              <a:latin typeface="+mn-lt"/>
            </a:endParaRPr>
          </a:p>
          <a:p>
            <a:r>
              <a:rPr lang="en-GB" sz="1200" b="0" i="1" u="none" strike="noStrike" baseline="0">
                <a:solidFill>
                  <a:srgbClr val="FFFFFF"/>
                </a:solidFill>
                <a:latin typeface="+mn-lt"/>
              </a:rPr>
              <a:t>This is broken down into 10% of tenants being very satisfied and 17% of tenants being fairly satisfied.</a:t>
            </a:r>
          </a:p>
          <a:p>
            <a:endParaRPr lang="en-GB" sz="1200" b="0" i="1" u="none" strike="noStrike" baseline="0">
              <a:solidFill>
                <a:srgbClr val="FFFFFF"/>
              </a:solidFill>
              <a:latin typeface="+mn-lt"/>
            </a:endParaRPr>
          </a:p>
          <a:p>
            <a:r>
              <a:rPr lang="en-GB" sz="1200" b="0" i="1" u="none" strike="noStrike" baseline="0">
                <a:solidFill>
                  <a:srgbClr val="FFFFFF"/>
                </a:solidFill>
                <a:latin typeface="+mn-lt"/>
              </a:rPr>
              <a:t>Dissatisfaction with this measure is at 63%, a 1p.p increase since 2023/24.</a:t>
            </a:r>
          </a:p>
          <a:p>
            <a:endParaRPr lang="en-GB" sz="1200" b="0" i="1" u="none" strike="noStrike" baseline="0">
              <a:solidFill>
                <a:srgbClr val="FFFFFF"/>
              </a:solidFill>
              <a:latin typeface="+mn-lt"/>
            </a:endParaRPr>
          </a:p>
          <a:p>
            <a:endParaRPr lang="en-GB" sz="1200" b="0" i="1" u="none" strike="noStrike" baseline="0">
              <a:solidFill>
                <a:srgbClr val="FFFFFF"/>
              </a:solidFill>
              <a:latin typeface="+mn-lt"/>
            </a:endParaRPr>
          </a:p>
          <a:p>
            <a:r>
              <a:rPr lang="en-GB" sz="1200" b="0" i="1" u="none" strike="noStrike" baseline="0">
                <a:solidFill>
                  <a:srgbClr val="FFFFFF"/>
                </a:solidFill>
                <a:latin typeface="+mn-lt"/>
              </a:rPr>
              <a:t> This is split into 25% of tenants being fairly dissatisfied and a further 38% of tenants being very dissatisfied. </a:t>
            </a:r>
          </a:p>
          <a:p>
            <a:endParaRPr lang="en-GB" sz="1200" b="0" i="1" u="none" strike="noStrike" baseline="0">
              <a:solidFill>
                <a:srgbClr val="FFFFFF"/>
              </a:solidFill>
              <a:latin typeface="+mn-lt"/>
            </a:endParaRPr>
          </a:p>
          <a:p>
            <a:r>
              <a:rPr lang="en-GB" sz="1200" b="0" i="1" u="none" strike="noStrike" baseline="0">
                <a:solidFill>
                  <a:srgbClr val="FFFFFF"/>
                </a:solidFill>
                <a:latin typeface="+mn-lt"/>
              </a:rPr>
              <a:t>This is often the lowest-scoring metric across the sector and is also the case for this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effectLst/>
              <a:latin typeface="+mn-lt"/>
              <a:ea typeface="Aptos" panose="020B0004020202020204" pitchFamily="34" charset="0"/>
              <a:cs typeface="Times New Roman" panose="02020603050405020304" pitchFamily="18" charset="0"/>
            </a:endParaRPr>
          </a:p>
          <a:p>
            <a:endParaRPr lang="en-GB"/>
          </a:p>
        </p:txBody>
      </p:sp>
      <p:sp>
        <p:nvSpPr>
          <p:cNvPr id="4" name="Slide Number Placeholder 3">
            <a:extLst>
              <a:ext uri="{FF2B5EF4-FFF2-40B4-BE49-F238E27FC236}">
                <a16:creationId xmlns:a16="http://schemas.microsoft.com/office/drawing/2014/main" id="{B24DE6D1-35C4-7044-9CD7-F8D35FEA52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DA7CD0-82E8-4425-A8C8-BE19E4BCE5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254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65</a:t>
            </a:fld>
            <a:endParaRPr lang="en-GB"/>
          </a:p>
        </p:txBody>
      </p:sp>
    </p:spTree>
    <p:extLst>
      <p:ext uri="{BB962C8B-B14F-4D97-AF65-F5344CB8AC3E}">
        <p14:creationId xmlns:p14="http://schemas.microsoft.com/office/powerpoint/2010/main" val="30288783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mn-lt"/>
                <a:ea typeface="Aptos" panose="020B0004020202020204" pitchFamily="34" charset="0"/>
                <a:cs typeface="Times New Roman" panose="02020603050405020304" pitchFamily="18" charset="0"/>
              </a:rPr>
              <a:t>Reflecting on our performance and  feedback from  the Regulator and Ombudsman,   we have developed a complaints improvement plan.  Some tasks we have completed, some are underway &amp; some  are planned. </a:t>
            </a:r>
          </a:p>
          <a:p>
            <a:endParaRPr lang="en-GB" sz="1200">
              <a:effectLst/>
              <a:latin typeface="+mn-lt"/>
              <a:ea typeface="Aptos" panose="020B0004020202020204" pitchFamily="34" charset="0"/>
              <a:cs typeface="Times New Roman" panose="02020603050405020304" pitchFamily="18" charset="0"/>
            </a:endParaRPr>
          </a:p>
          <a:p>
            <a:r>
              <a:rPr lang="en-GB" sz="1200">
                <a:effectLst/>
                <a:latin typeface="+mn-lt"/>
                <a:ea typeface="Aptos" panose="020B0004020202020204" pitchFamily="34" charset="0"/>
                <a:cs typeface="Times New Roman" panose="02020603050405020304" pitchFamily="18" charset="0"/>
              </a:rPr>
              <a:t>I’ve picked out a few important  pieces of the plan:.</a:t>
            </a:r>
          </a:p>
          <a:p>
            <a:endParaRPr lang="en-GB" sz="1200">
              <a:effectLst/>
              <a:latin typeface="+mn-lt"/>
              <a:ea typeface="Aptos" panose="020B0004020202020204" pitchFamily="34" charset="0"/>
              <a:cs typeface="Times New Roman" panose="02020603050405020304" pitchFamily="18" charset="0"/>
            </a:endParaRPr>
          </a:p>
          <a:p>
            <a:endParaRPr lang="en-GB" sz="1200">
              <a:effectLst/>
              <a:latin typeface="+mn-lt"/>
              <a:ea typeface="Aptos" panose="020B0004020202020204" pitchFamily="34" charset="0"/>
              <a:cs typeface="Times New Roman" panose="02020603050405020304" pitchFamily="18" charset="0"/>
            </a:endParaRPr>
          </a:p>
          <a:p>
            <a:endParaRPr lang="en-GB" sz="1200">
              <a:effectLst/>
              <a:latin typeface="+mn-lt"/>
              <a:ea typeface="Aptos" panose="020B0004020202020204" pitchFamily="34" charset="0"/>
              <a:cs typeface="Times New Roman" panose="02020603050405020304" pitchFamily="18" charset="0"/>
            </a:endParaRPr>
          </a:p>
          <a:p>
            <a:r>
              <a:rPr lang="en-GB" sz="1200">
                <a:effectLst/>
                <a:latin typeface="+mn-lt"/>
                <a:ea typeface="Aptos" panose="020B0004020202020204" pitchFamily="34" charset="0"/>
                <a:cs typeface="Times New Roman" panose="02020603050405020304" pitchFamily="18" charset="0"/>
              </a:rPr>
              <a:t>In conclusion, Its clear  we need to improve how we manage complaints.  We have initiated  and are committed to making  improvements  and will continue to work hard to deliver the best possible service. </a:t>
            </a:r>
          </a:p>
          <a:p>
            <a:endParaRPr lang="en-GB" sz="1200">
              <a:effectLst/>
              <a:latin typeface="+mn-lt"/>
              <a:ea typeface="Aptos" panose="020B0004020202020204" pitchFamily="34" charset="0"/>
              <a:cs typeface="Times New Roman" panose="02020603050405020304" pitchFamily="18" charset="0"/>
            </a:endParaRPr>
          </a:p>
          <a:p>
            <a:endParaRPr lang="en-GB" sz="1200">
              <a:effectLst/>
              <a:latin typeface="+mn-lt"/>
              <a:ea typeface="Aptos" panose="020B0004020202020204" pitchFamily="34" charset="0"/>
              <a:cs typeface="Times New Roman" panose="02020603050405020304" pitchFamily="18" charset="0"/>
            </a:endParaRPr>
          </a:p>
          <a:p>
            <a:endParaRPr lang="en-GB" sz="12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effectLst/>
                <a:latin typeface="+mn-lt"/>
                <a:ea typeface="Aptos" panose="020B0004020202020204" pitchFamily="34" charset="0"/>
                <a:cs typeface="Times New Roman" panose="02020603050405020304" pitchFamily="18" charset="0"/>
              </a:rPr>
              <a:t> -All relevant staff must be suitably trained . It is important that complaints are seen as a core service and must be resourced to handle complaints effectively .  We need to prioritise complaint handling and a  positive culture of learning from complaints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-Encourage involvement with the complaints process- </a:t>
            </a:r>
          </a:p>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A lack of awareness about the complaints process may result in missed opportunities to identify and address systemic issues or reoccurring problems.</a:t>
            </a:r>
          </a:p>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We need to actively promote the complaints process as a mechanism for residents to report issues, provide feedback, and to contribute to continuous improvement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-Need to establish  robust feedback mechanism – ensure residents have a voice in shaping the complaints process, leading to greater transparency, accountability and satisfaction. Regular feedback and analysis enables continuous improvement and helps address emerging issues proactively </a:t>
            </a:r>
          </a:p>
          <a:p>
            <a:pPr>
              <a:lnSpc>
                <a:spcPct val="107000"/>
              </a:lnSpc>
              <a:spcAft>
                <a:spcPts val="800"/>
              </a:spcAft>
            </a:pPr>
            <a:r>
              <a:rPr lang="en-GB" sz="1200" kern="100">
                <a:effectLst/>
                <a:latin typeface="+mn-lt"/>
                <a:ea typeface="Aptos" panose="020B0004020202020204" pitchFamily="34" charset="0"/>
                <a:cs typeface="Times New Roman" panose="02020603050405020304" pitchFamily="18" charset="0"/>
              </a:rPr>
              <a:t> </a:t>
            </a:r>
          </a:p>
          <a:p>
            <a:endParaRPr lang="en-GB" sz="1200">
              <a:effectLst/>
              <a:latin typeface="+mn-lt"/>
              <a:ea typeface="Aptos" panose="020B0004020202020204" pitchFamily="34" charset="0"/>
              <a:cs typeface="Times New Roman" panose="02020603050405020304" pitchFamily="18" charset="0"/>
            </a:endParaRPr>
          </a:p>
          <a:p>
            <a:pPr>
              <a:lnSpc>
                <a:spcPct val="107000"/>
              </a:lnSpc>
              <a:spcAft>
                <a:spcPts val="800"/>
              </a:spcAft>
            </a:pPr>
            <a:endParaRPr lang="en-GB" sz="120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effectLst/>
              <a:latin typeface="+mn-lt"/>
              <a:ea typeface="Aptos" panose="020B0004020202020204" pitchFamily="34" charset="0"/>
              <a:cs typeface="Times New Roman" panose="02020603050405020304" pitchFamily="18" charset="0"/>
            </a:endParaRPr>
          </a:p>
          <a:p>
            <a:endParaRPr lang="en-GB" sz="1200">
              <a:effectLst/>
              <a:latin typeface="+mn-lt"/>
              <a:ea typeface="Aptos" panose="020B00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DD68E3-F5D5-44D3-B2CA-EF209D8182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4502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67</a:t>
            </a:fld>
            <a:endParaRPr lang="en-GB"/>
          </a:p>
        </p:txBody>
      </p:sp>
    </p:spTree>
    <p:extLst>
      <p:ext uri="{BB962C8B-B14F-4D97-AF65-F5344CB8AC3E}">
        <p14:creationId xmlns:p14="http://schemas.microsoft.com/office/powerpoint/2010/main" val="41848176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68</a:t>
            </a:fld>
            <a:endParaRPr lang="en-GB"/>
          </a:p>
        </p:txBody>
      </p:sp>
    </p:spTree>
    <p:extLst>
      <p:ext uri="{BB962C8B-B14F-4D97-AF65-F5344CB8AC3E}">
        <p14:creationId xmlns:p14="http://schemas.microsoft.com/office/powerpoint/2010/main" val="41207120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69</a:t>
            </a:fld>
            <a:endParaRPr lang="en-GB"/>
          </a:p>
        </p:txBody>
      </p:sp>
    </p:spTree>
    <p:extLst>
      <p:ext uri="{BB962C8B-B14F-4D97-AF65-F5344CB8AC3E}">
        <p14:creationId xmlns:p14="http://schemas.microsoft.com/office/powerpoint/2010/main" val="421116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7</a:t>
            </a:fld>
            <a:endParaRPr lang="en-GB"/>
          </a:p>
        </p:txBody>
      </p:sp>
    </p:spTree>
    <p:extLst>
      <p:ext uri="{BB962C8B-B14F-4D97-AF65-F5344CB8AC3E}">
        <p14:creationId xmlns:p14="http://schemas.microsoft.com/office/powerpoint/2010/main" val="537194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Pie chart is from 2023/24 Housing Annual Report </a:t>
            </a:r>
          </a:p>
          <a:p>
            <a:r>
              <a:rPr lang="en-GB"/>
              <a:t>Major works &amp; Capital Programme – Revenue contributions to capital</a:t>
            </a:r>
          </a:p>
          <a:p>
            <a:r>
              <a:rPr lang="en-GB"/>
              <a:t>Finance costs – borrowing costs</a:t>
            </a:r>
          </a:p>
          <a:p>
            <a:endParaRPr lang="en-GB"/>
          </a:p>
          <a:p>
            <a:r>
              <a:rPr lang="en-GB"/>
              <a:t>Day to day maintenance – housing ops</a:t>
            </a:r>
          </a:p>
          <a:p>
            <a:endParaRPr lang="en-GB"/>
          </a:p>
          <a:p>
            <a:r>
              <a:rPr lang="en-GB"/>
              <a:t>Tenant &amp; Neighbourhood services – Wardens, local housing teams, supported housing</a:t>
            </a:r>
          </a:p>
          <a:p>
            <a:endParaRPr lang="en-GB"/>
          </a:p>
          <a:p>
            <a:r>
              <a:rPr lang="en-GB"/>
              <a:t>Central office – corporate overheads</a:t>
            </a:r>
          </a:p>
          <a:p>
            <a:r>
              <a:rPr lang="en-GB"/>
              <a:t>Refuse collection &amp; grounds maintenance</a:t>
            </a:r>
          </a:p>
          <a:p>
            <a:r>
              <a:rPr lang="en-GB"/>
              <a:t>Lettings and homelessness – allocations – homelessness is a council responsibility</a:t>
            </a:r>
          </a:p>
          <a:p>
            <a:endParaRPr lang="en-GB"/>
          </a:p>
          <a:p>
            <a:r>
              <a:rPr lang="en-GB"/>
              <a:t>Other 2p ––disrepair claims and contributions to provision to cover potential future liabilities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BD3B4A-6097-FB45-A0CD-0CBBE2D005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6348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a:ea typeface="Times New Roman" panose="02020603050405020304" pitchFamily="18" charset="0"/>
                <a:cs typeface="Times New Roman"/>
              </a:rPr>
              <a:t>I</a:t>
            </a:r>
            <a:r>
              <a:rPr lang="en-GB" sz="1200" b="0">
                <a:effectLst/>
                <a:ea typeface="Times New Roman" panose="02020603050405020304" pitchFamily="18" charset="0"/>
                <a:cs typeface="Times New Roman"/>
              </a:rPr>
              <a:t>mplications of Government housing policy</a:t>
            </a:r>
          </a:p>
          <a:p>
            <a:pPr marL="285750" indent="-285750">
              <a:buFont typeface="Arial" panose="020B0604020202020204" pitchFamily="34" charset="0"/>
              <a:buChar char="•"/>
            </a:pPr>
            <a:r>
              <a:rPr lang="en-GB" sz="1200" b="0">
                <a:effectLst/>
                <a:ea typeface="Times New Roman" panose="02020603050405020304" pitchFamily="18" charset="0"/>
                <a:cs typeface="Times New Roman"/>
              </a:rPr>
              <a:t>Rent increases - Maximum possible rent increase is 2.7% </a:t>
            </a:r>
            <a:r>
              <a:rPr lang="en-GB" sz="1200" b="0">
                <a:ea typeface="Times New Roman" panose="02020603050405020304" pitchFamily="18" charset="0"/>
                <a:cs typeface="Times New Roman"/>
              </a:rPr>
              <a:t>for 2025/26 and proposed CPI+1% for 5 years</a:t>
            </a:r>
            <a:endParaRPr lang="en-GB" sz="1200" b="0">
              <a:effectLst/>
              <a:ea typeface="Times New Roman" panose="02020603050405020304" pitchFamily="18" charset="0"/>
              <a:cs typeface="Times New Roman"/>
            </a:endParaRPr>
          </a:p>
          <a:p>
            <a:pPr marL="285750" indent="-285750">
              <a:buFont typeface="Arial" panose="020B0604020202020204" pitchFamily="34" charset="0"/>
              <a:buChar char="•"/>
            </a:pPr>
            <a:r>
              <a:rPr lang="en-GB" sz="1200" b="0">
                <a:ea typeface="Times New Roman" panose="02020603050405020304" pitchFamily="18" charset="0"/>
                <a:cs typeface="Times New Roman"/>
              </a:rPr>
              <a:t>Right to Buy (RTB) changes – reduction of discount. Spike in applications prior to changes but potentially less attractive scheme for residents in future</a:t>
            </a:r>
          </a:p>
          <a:p>
            <a:pPr marL="285750" indent="-285750">
              <a:buFont typeface="Arial" panose="020B0604020202020204" pitchFamily="34" charset="0"/>
              <a:buChar char="•"/>
            </a:pPr>
            <a:r>
              <a:rPr lang="en-GB" sz="1200" b="0">
                <a:ea typeface="Times New Roman" panose="02020603050405020304" pitchFamily="18" charset="0"/>
                <a:cs typeface="Times New Roman"/>
              </a:rPr>
              <a:t>Use of RTB receipts – increased flexibilities in use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BD3B4A-6097-FB45-A0CD-0CBBE2D005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93122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72</a:t>
            </a:fld>
            <a:endParaRPr lang="en-GB"/>
          </a:p>
        </p:txBody>
      </p:sp>
    </p:spTree>
    <p:extLst>
      <p:ext uri="{BB962C8B-B14F-4D97-AF65-F5344CB8AC3E}">
        <p14:creationId xmlns:p14="http://schemas.microsoft.com/office/powerpoint/2010/main" val="10036468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73</a:t>
            </a:fld>
            <a:endParaRPr lang="en-GB"/>
          </a:p>
        </p:txBody>
      </p:sp>
    </p:spTree>
    <p:extLst>
      <p:ext uri="{BB962C8B-B14F-4D97-AF65-F5344CB8AC3E}">
        <p14:creationId xmlns:p14="http://schemas.microsoft.com/office/powerpoint/2010/main" val="38556401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74</a:t>
            </a:fld>
            <a:endParaRPr lang="en-GB"/>
          </a:p>
        </p:txBody>
      </p:sp>
    </p:spTree>
    <p:extLst>
      <p:ext uri="{BB962C8B-B14F-4D97-AF65-F5344CB8AC3E}">
        <p14:creationId xmlns:p14="http://schemas.microsoft.com/office/powerpoint/2010/main" val="2457331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75</a:t>
            </a:fld>
            <a:endParaRPr lang="en-GB"/>
          </a:p>
        </p:txBody>
      </p:sp>
    </p:spTree>
    <p:extLst>
      <p:ext uri="{BB962C8B-B14F-4D97-AF65-F5344CB8AC3E}">
        <p14:creationId xmlns:p14="http://schemas.microsoft.com/office/powerpoint/2010/main" val="24606320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C85EA-7942-4A8C-BD8F-3160D91F28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985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C85EA-7942-4A8C-BD8F-3160D91F28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9179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C85EA-7942-4A8C-BD8F-3160D91F28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7540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C85EA-7942-4A8C-BD8F-3160D91F28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192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EE83D-CDDB-4D84-A839-1531BD82DB9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00041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C85EA-7942-4A8C-BD8F-3160D91F28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768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There are exceptions to this:</a:t>
            </a:r>
          </a:p>
          <a:p>
            <a:endParaRPr lang="en-GB"/>
          </a:p>
          <a:p>
            <a:r>
              <a:rPr lang="en-GB" b="0" i="0">
                <a:solidFill>
                  <a:srgbClr val="222222"/>
                </a:solidFill>
                <a:effectLst/>
                <a:highlight>
                  <a:srgbClr val="FFFFFF"/>
                </a:highlight>
                <a:latin typeface="Arial" panose="020B0604020202020204" pitchFamily="34" charset="0"/>
              </a:rPr>
              <a:t>If an applicant in Band A1 – which is:</a:t>
            </a:r>
          </a:p>
          <a:p>
            <a:pPr algn="l">
              <a:buFont typeface="+mj-lt"/>
              <a:buAutoNum type="arabicPeriod"/>
            </a:pPr>
            <a:r>
              <a:rPr lang="en-GB" b="0">
                <a:solidFill>
                  <a:srgbClr val="222222"/>
                </a:solidFill>
                <a:effectLst/>
              </a:rPr>
              <a:t>Urgent housing needs: A life-threatening illness or sudden disability </a:t>
            </a:r>
            <a:r>
              <a:rPr lang="en-GB" b="1">
                <a:solidFill>
                  <a:srgbClr val="222222"/>
                </a:solidFill>
                <a:effectLst/>
              </a:rPr>
              <a:t>– urgent medical</a:t>
            </a:r>
            <a:endParaRPr lang="en-GB">
              <a:effectLst/>
            </a:endParaRPr>
          </a:p>
          <a:p>
            <a:endParaRPr lang="en-GB" b="0" i="0">
              <a:solidFill>
                <a:srgbClr val="222222"/>
              </a:solidFill>
              <a:effectLst/>
              <a:highlight>
                <a:srgbClr val="FFFFFF"/>
              </a:highlight>
              <a:latin typeface="Arial" panose="020B0604020202020204" pitchFamily="34" charset="0"/>
            </a:endParaRPr>
          </a:p>
          <a:p>
            <a:r>
              <a:rPr lang="en-GB" b="0" i="0">
                <a:solidFill>
                  <a:srgbClr val="222222"/>
                </a:solidFill>
                <a:effectLst/>
                <a:highlight>
                  <a:srgbClr val="FFFFFF"/>
                </a:highlight>
                <a:latin typeface="Arial" panose="020B0604020202020204" pitchFamily="34" charset="0"/>
              </a:rPr>
              <a:t>or A2 which is </a:t>
            </a:r>
          </a:p>
          <a:p>
            <a:endParaRPr lang="en-GB" b="0" i="0">
              <a:solidFill>
                <a:srgbClr val="222222"/>
              </a:solidFill>
              <a:effectLst/>
              <a:highlight>
                <a:srgbClr val="FFFFFF"/>
              </a:highlight>
              <a:latin typeface="Arial" panose="020B0604020202020204" pitchFamily="34" charset="0"/>
            </a:endParaRPr>
          </a:p>
          <a:p>
            <a:pPr algn="l">
              <a:buFont typeface="+mj-lt"/>
              <a:buAutoNum type="arabicPeriod" startAt="2"/>
            </a:pPr>
            <a:r>
              <a:rPr lang="en-GB" b="0">
                <a:solidFill>
                  <a:srgbClr val="222222"/>
                </a:solidFill>
                <a:effectLst/>
              </a:rPr>
              <a:t>Urgent housing needs: Those who require urgent re-housing as a result of violence or threats of violence, including intimidated witnesses, and those escaping serious antisocial behaviour or domestic abuse – </a:t>
            </a:r>
            <a:r>
              <a:rPr lang="en-GB" b="1">
                <a:solidFill>
                  <a:srgbClr val="222222"/>
                </a:solidFill>
                <a:effectLst/>
              </a:rPr>
              <a:t>man moves reciprocals </a:t>
            </a:r>
          </a:p>
          <a:p>
            <a:pPr algn="l">
              <a:buFont typeface="+mj-lt"/>
              <a:buAutoNum type="arabicPeriod" startAt="2"/>
            </a:pPr>
            <a:endParaRPr lang="en-GB" b="1">
              <a:solidFill>
                <a:srgbClr val="222222"/>
              </a:solidFill>
              <a:effectLst/>
            </a:endParaRPr>
          </a:p>
          <a:p>
            <a:pPr algn="l">
              <a:buFont typeface="+mj-lt"/>
              <a:buNone/>
            </a:pPr>
            <a:r>
              <a:rPr lang="en-GB" b="0" i="0">
                <a:solidFill>
                  <a:srgbClr val="222222"/>
                </a:solidFill>
                <a:effectLst/>
                <a:highlight>
                  <a:srgbClr val="FFFFFF"/>
                </a:highlight>
                <a:latin typeface="Arial" panose="020B0604020202020204" pitchFamily="34" charset="0"/>
              </a:rPr>
              <a:t>Refuse an offer of accommodation and the council is satisfied the offer was reasonable, the applicant will be placed into the band they previously occupied. If the applicant did not previously have a band, they will be removed from the Housing Needs Register.</a:t>
            </a:r>
            <a:endParaRPr lang="en-GB">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C85EA-7942-4A8C-BD8F-3160D91F28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8466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C85EA-7942-4A8C-BD8F-3160D91F28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3608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Read from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C85EA-7942-4A8C-BD8F-3160D91F28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5589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C85EA-7942-4A8C-BD8F-3160D91F28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4375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85</a:t>
            </a:fld>
            <a:endParaRPr lang="en-GB"/>
          </a:p>
        </p:txBody>
      </p:sp>
    </p:spTree>
    <p:extLst>
      <p:ext uri="{BB962C8B-B14F-4D97-AF65-F5344CB8AC3E}">
        <p14:creationId xmlns:p14="http://schemas.microsoft.com/office/powerpoint/2010/main" val="8255680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86</a:t>
            </a:fld>
            <a:endParaRPr lang="en-GB"/>
          </a:p>
        </p:txBody>
      </p:sp>
    </p:spTree>
    <p:extLst>
      <p:ext uri="{BB962C8B-B14F-4D97-AF65-F5344CB8AC3E}">
        <p14:creationId xmlns:p14="http://schemas.microsoft.com/office/powerpoint/2010/main" val="38810272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0F6EE1-6DCB-462B-BC2F-C1F3A1535C2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533095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88</a:t>
            </a:fld>
            <a:endParaRPr lang="en-GB"/>
          </a:p>
        </p:txBody>
      </p:sp>
    </p:spTree>
    <p:extLst>
      <p:ext uri="{BB962C8B-B14F-4D97-AF65-F5344CB8AC3E}">
        <p14:creationId xmlns:p14="http://schemas.microsoft.com/office/powerpoint/2010/main" val="34830552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4569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7AA91-CFF9-4DAC-8A30-C1B3B919E2E7}" type="slidenum">
              <a:rPr lang="en-GB" smtClean="0"/>
              <a:t>9</a:t>
            </a:fld>
            <a:endParaRPr lang="en-GB"/>
          </a:p>
        </p:txBody>
      </p:sp>
    </p:spTree>
    <p:extLst>
      <p:ext uri="{BB962C8B-B14F-4D97-AF65-F5344CB8AC3E}">
        <p14:creationId xmlns:p14="http://schemas.microsoft.com/office/powerpoint/2010/main" val="1348280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8A9E3-B90C-C0B8-1B43-91C770BA0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D4E68-DE14-7F8E-4024-92FEEF170125}"/>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AC706CB8-37FD-981C-677C-7BF95F195820}"/>
              </a:ext>
            </a:extLst>
          </p:cNvPr>
          <p:cNvSpPr>
            <a:spLocks noGrp="1"/>
          </p:cNvSpPr>
          <p:nvPr>
            <p:ph type="body" idx="1"/>
          </p:nvPr>
        </p:nvSpPr>
        <p:spPr/>
        <p:txBody>
          <a:bodyPr/>
          <a:lstStyle/>
          <a:p>
            <a:r>
              <a:rPr lang="en-GB" sz="1800" b="0" i="0" u="none" strike="noStrike" baseline="0">
                <a:solidFill>
                  <a:srgbClr val="000000"/>
                </a:solidFill>
                <a:latin typeface="JLPQI Y+ Swiss 721 BT"/>
              </a:rPr>
              <a:t>Tenant Engagement team was redesigned and now consists of two Tenant Engagement officers, Junior Neighbourhood Warden Coordinator and the Team Leader. The team provides lots of different opportunities for tenants to get involved, so they can hold us to account and make their voice heard</a:t>
            </a:r>
          </a:p>
          <a:p>
            <a:r>
              <a:rPr lang="en-GB" sz="1800" b="0" i="0" u="none" strike="noStrike" baseline="0">
                <a:solidFill>
                  <a:srgbClr val="000000"/>
                </a:solidFill>
                <a:latin typeface="JLPQI Y+ Swiss 721 BT"/>
              </a:rPr>
              <a:t>	</a:t>
            </a:r>
          </a:p>
          <a:p>
            <a:endParaRPr lang="en-GB"/>
          </a:p>
        </p:txBody>
      </p:sp>
      <p:sp>
        <p:nvSpPr>
          <p:cNvPr id="4" name="Slide Number Placeholder 3">
            <a:extLst>
              <a:ext uri="{FF2B5EF4-FFF2-40B4-BE49-F238E27FC236}">
                <a16:creationId xmlns:a16="http://schemas.microsoft.com/office/drawing/2014/main" id="{1F96BBCE-AB90-558C-C677-31DB038D496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74812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89623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800" b="0" i="0" u="none" strike="noStrike" baseline="0">
                <a:solidFill>
                  <a:srgbClr val="000000"/>
                </a:solidFill>
                <a:latin typeface="JLPQI Y+ Swiss 721 BT"/>
              </a:rPr>
              <a:t> </a:t>
            </a:r>
            <a:r>
              <a:rPr lang="en-GB" sz="2800" b="1">
                <a:solidFill>
                  <a:srgbClr val="1F497D"/>
                </a:solidFill>
              </a:rPr>
              <a:t>If we don’t understand these things we can’t determine whether we are giving value for money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4000" b="1"/>
              <a:t>So we start to see that engaging tenants is a very basic requirement of running our business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4000" b="1"/>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4000" b="1"/>
              <a:t>What sort of a service do tenants want and need, to what standard, and what do they expect the outcomes to be?  </a:t>
            </a:r>
            <a:endParaRPr lang="en-US" sz="4000" b="1"/>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2800" b="1">
              <a:solidFill>
                <a:srgbClr val="1F497D"/>
              </a:solidFill>
            </a:endParaRPr>
          </a:p>
          <a:p>
            <a:r>
              <a:rPr lang="en-GB" sz="1800" b="0" i="0" u="none" strike="noStrike" baseline="0">
                <a:solidFill>
                  <a:srgbClr val="000000"/>
                </a:solidFill>
                <a:latin typeface="JLPQI Y+ Swiss 721 BT"/>
              </a:rPr>
              <a:t>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62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9A25A-268D-3747-E7F6-2E07C710F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74615-32EB-8941-1F11-DCDC7F2D7C23}"/>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65FAA0BE-439E-5CB9-2B2C-457F188606AD}"/>
              </a:ext>
            </a:extLst>
          </p:cNvPr>
          <p:cNvSpPr>
            <a:spLocks noGrp="1"/>
          </p:cNvSpPr>
          <p:nvPr>
            <p:ph type="body" idx="1"/>
          </p:nvPr>
        </p:nvSpPr>
        <p:spPr/>
        <p:txBody>
          <a:bodyPr/>
          <a:lstStyle/>
          <a:p>
            <a:r>
              <a:rPr lang="en-GB" sz="1800" b="0" i="0" u="none" strike="noStrike" baseline="0">
                <a:solidFill>
                  <a:srgbClr val="000000"/>
                </a:solidFill>
                <a:latin typeface="JLPQI Y+ Swiss 721 BT"/>
              </a:rPr>
              <a:t>	</a:t>
            </a:r>
          </a:p>
          <a:p>
            <a:pPr algn="l">
              <a:spcBef>
                <a:spcPts val="1500"/>
              </a:spcBef>
              <a:spcAft>
                <a:spcPts val="1500"/>
              </a:spcAft>
            </a:pPr>
            <a:r>
              <a:rPr lang="en-GB" b="0" i="0">
                <a:solidFill>
                  <a:srgbClr val="0B0C0C"/>
                </a:solidFill>
                <a:effectLst/>
                <a:latin typeface="GDS Transport"/>
              </a:rPr>
              <a:t>We found serious failings in relation to Southampton CC delivering the outcomes of the Transparency, Influence and Accountability Standard. This standard sets out the outcomes landlords must deliver about being open with tenants and treating them with fairness and respect so that tenants can access services, raise complaints, influence decision making and hold their landlord to account. During the inspection we observed a respectful approach to tenants, but Southampton CC does not have sufficient data to demonstrate how it understands the diverse needs of its tenants nor how its services deliver fair and equitable outcomes for tenants. Southampton CC has identified this as an area for improvement and it is included within the Council’s housing improvement plan.  </a:t>
            </a:r>
          </a:p>
          <a:p>
            <a:pPr algn="l">
              <a:spcBef>
                <a:spcPts val="1500"/>
              </a:spcBef>
              <a:spcAft>
                <a:spcPts val="1500"/>
              </a:spcAft>
            </a:pPr>
            <a:r>
              <a:rPr lang="en-GB" b="0" i="0">
                <a:solidFill>
                  <a:srgbClr val="0B0C0C"/>
                </a:solidFill>
                <a:effectLst/>
                <a:latin typeface="GDS Transport"/>
              </a:rPr>
              <a:t>We also found serious failings in how Southampton CC is using tenant engagement as a mechanism to influence how it delivers its services. We saw no evidence of tenants being meaningfully involved in decision making, or able to challenge Council decisions. Southampton CC informed us it will be producing a new tenant engagement strategy and that tenants will be included on a new advisory panel. We will continue to engage with Southampton CC as it makes improvements to tenant engagement. </a:t>
            </a:r>
          </a:p>
          <a:p>
            <a:pPr algn="l">
              <a:spcBef>
                <a:spcPts val="1500"/>
              </a:spcBef>
              <a:spcAft>
                <a:spcPts val="1500"/>
              </a:spcAft>
            </a:pPr>
            <a:r>
              <a:rPr lang="en-GB" b="0" i="0">
                <a:solidFill>
                  <a:srgbClr val="0B0C0C"/>
                </a:solidFill>
                <a:effectLst/>
                <a:latin typeface="GDS Transport"/>
              </a:rPr>
              <a:t>Through the inspection, we found Southampton CC could not demonstrate that it regularly provides a range of relevant and accessible information to tenants, including about its performance in delivering landlord services. We found most information for tenants is only readily available digitally and tenants raised poor communication as a concern. Staff and tenants do not have access to all performance information, undermining tenants’ capacity to hold their landlord to account.  </a:t>
            </a:r>
          </a:p>
          <a:p>
            <a:endParaRPr lang="en-GB"/>
          </a:p>
        </p:txBody>
      </p:sp>
      <p:sp>
        <p:nvSpPr>
          <p:cNvPr id="4" name="Slide Number Placeholder 3">
            <a:extLst>
              <a:ext uri="{FF2B5EF4-FFF2-40B4-BE49-F238E27FC236}">
                <a16:creationId xmlns:a16="http://schemas.microsoft.com/office/drawing/2014/main" id="{C359AF13-24A7-E791-0AA5-870AEBB8FCD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60487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GB"/>
              <a:t>Social media: Tenant engagement Facebook group and main Housing Facebook page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66957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Diagram shows how our TE governance works on TE level.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97587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21C92-3725-C97E-1635-133B1190D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F9115-C8F5-9B52-260B-268E15223DFE}"/>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34F0CEBC-1444-02DB-F074-C4C7B69219BC}"/>
              </a:ext>
            </a:extLst>
          </p:cNvPr>
          <p:cNvSpPr>
            <a:spLocks noGrp="1"/>
          </p:cNvSpPr>
          <p:nvPr>
            <p:ph type="body" idx="1"/>
          </p:nvPr>
        </p:nvSpPr>
        <p:spPr/>
        <p:txBody>
          <a:bodyPr/>
          <a:lstStyle/>
          <a:p>
            <a:pPr marL="457200" marR="0" lvl="0" indent="-4572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3200" dirty="0">
                <a:solidFill>
                  <a:srgbClr val="1F497D"/>
                </a:solidFill>
              </a:rPr>
              <a:t>Production and distribution of the quarterly tenant engagement reports. It summarises the team’s recent activities. There is a wealth of the  performance information for residents</a:t>
            </a:r>
          </a:p>
          <a:p>
            <a:pPr marL="457200" marR="0" lvl="0" indent="-4572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3200" dirty="0">
                <a:solidFill>
                  <a:srgbClr val="1F497D"/>
                </a:solidFill>
              </a:rPr>
              <a:t>Created new Our performance and Housing complaints web pages</a:t>
            </a:r>
          </a:p>
          <a:p>
            <a:pPr marL="457200" marR="0" lvl="0" indent="-4572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3200" dirty="0">
                <a:solidFill>
                  <a:srgbClr val="1F497D"/>
                </a:solidFill>
              </a:rPr>
              <a:t>TE strategy – Tenant focus group helped </a:t>
            </a:r>
          </a:p>
          <a:p>
            <a:pPr marL="457200" marR="0" lvl="0" indent="-45720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3200" dirty="0">
              <a:solidFill>
                <a:srgbClr val="1F497D"/>
              </a:solidFill>
            </a:endParaRPr>
          </a:p>
          <a:p>
            <a:endParaRPr lang="en-GB" sz="1800" b="0" i="0" u="none" strike="noStrike" baseline="0" dirty="0">
              <a:solidFill>
                <a:srgbClr val="000000"/>
              </a:solidFill>
              <a:latin typeface="JLPQI Y+ Swiss 721 BT"/>
            </a:endParaRPr>
          </a:p>
          <a:p>
            <a:endParaRPr lang="en-GB" dirty="0"/>
          </a:p>
        </p:txBody>
      </p:sp>
      <p:sp>
        <p:nvSpPr>
          <p:cNvPr id="4" name="Slide Number Placeholder 3">
            <a:extLst>
              <a:ext uri="{FF2B5EF4-FFF2-40B4-BE49-F238E27FC236}">
                <a16:creationId xmlns:a16="http://schemas.microsoft.com/office/drawing/2014/main" id="{D63A3488-D9B7-12E9-989C-A96894EFEB6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7193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9516A-3BB5-CFF3-DA55-D1BD984B9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296CD-F099-3283-FC3C-0D23711AB3D8}"/>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BFFD1288-D346-2787-C86D-8B47C3B72282}"/>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a:solidFill>
                  <a:srgbClr val="1F497D"/>
                </a:solidFill>
              </a:rPr>
              <a:t>Production and distribution of the quarterly tenant engagement reports. It summarises the team’s recent activities. There is a wealth of the  performance information for residents</a:t>
            </a:r>
          </a:p>
          <a:p>
            <a:endParaRPr lang="en-GB"/>
          </a:p>
        </p:txBody>
      </p:sp>
      <p:sp>
        <p:nvSpPr>
          <p:cNvPr id="4" name="Slide Number Placeholder 3">
            <a:extLst>
              <a:ext uri="{FF2B5EF4-FFF2-40B4-BE49-F238E27FC236}">
                <a16:creationId xmlns:a16="http://schemas.microsoft.com/office/drawing/2014/main" id="{548206B3-3D9A-F71C-9CC1-41FF322F53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91138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E6831-7737-8463-C775-F01560F342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52A08-CB3C-B401-AB5F-871EAAC7791A}"/>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F3722163-83A1-7944-BAC8-4941EF39511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D8A5B21-910C-4DD7-3CC1-05665FD875A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64950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CA64FB-7AE6-4DAF-8D63-614E34261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6096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5DF7936-F2A0-4A9E-9DF2-85EC90D3140D}"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4A58AE-5FF8-4987-8574-E1926422D539}" type="slidenum">
              <a:rPr lang="en-GB" smtClean="0"/>
              <a:t>‹#›</a:t>
            </a:fld>
            <a:endParaRPr lang="en-GB"/>
          </a:p>
        </p:txBody>
      </p:sp>
    </p:spTree>
    <p:extLst>
      <p:ext uri="{BB962C8B-B14F-4D97-AF65-F5344CB8AC3E}">
        <p14:creationId xmlns:p14="http://schemas.microsoft.com/office/powerpoint/2010/main" val="4151166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DF7936-F2A0-4A9E-9DF2-85EC90D3140D}"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4A58AE-5FF8-4987-8574-E1926422D539}" type="slidenum">
              <a:rPr lang="en-GB" smtClean="0"/>
              <a:t>‹#›</a:t>
            </a:fld>
            <a:endParaRPr lang="en-GB"/>
          </a:p>
        </p:txBody>
      </p:sp>
    </p:spTree>
    <p:extLst>
      <p:ext uri="{BB962C8B-B14F-4D97-AF65-F5344CB8AC3E}">
        <p14:creationId xmlns:p14="http://schemas.microsoft.com/office/powerpoint/2010/main" val="3798138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DF7936-F2A0-4A9E-9DF2-85EC90D3140D}"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4A58AE-5FF8-4987-8574-E1926422D539}" type="slidenum">
              <a:rPr lang="en-GB" smtClean="0"/>
              <a:t>‹#›</a:t>
            </a:fld>
            <a:endParaRPr lang="en-GB"/>
          </a:p>
        </p:txBody>
      </p:sp>
    </p:spTree>
    <p:extLst>
      <p:ext uri="{BB962C8B-B14F-4D97-AF65-F5344CB8AC3E}">
        <p14:creationId xmlns:p14="http://schemas.microsoft.com/office/powerpoint/2010/main" val="514487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23F103-BC34-4FE4-A40E-EDDEECFDA5D0}" type="datetimeFigureOut">
              <a:rPr lang="en-US" smtClean="0"/>
              <a:pPr/>
              <a:t>4/10/2025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a:xfrm>
            <a:off x="9255346" y="2750337"/>
            <a:ext cx="1171888" cy="1356442"/>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26895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7E5AC85-B77B-4750-961F-8E36706A55A4}" type="datetimeFigureOut">
              <a:rPr lang="en-US" smtClean="0"/>
              <a:pPr>
                <a:defRPr/>
              </a:pPr>
              <a:t>4/10/2025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46C3BF7-5797-48E4-A5A6-DEB2249340CE}" type="slidenum">
              <a:rPr lang="en-US" smtClean="0"/>
              <a:pPr>
                <a:defRPr/>
              </a:pPr>
              <a:t>‹#›</a:t>
            </a:fld>
            <a:endParaRPr lang="en-US"/>
          </a:p>
        </p:txBody>
      </p:sp>
    </p:spTree>
    <p:extLst>
      <p:ext uri="{BB962C8B-B14F-4D97-AF65-F5344CB8AC3E}">
        <p14:creationId xmlns:p14="http://schemas.microsoft.com/office/powerpoint/2010/main" val="1321908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4/10/2025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a:xfrm>
            <a:off x="10729455" y="2869895"/>
            <a:ext cx="1154151" cy="1090789"/>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80186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smtClean="0"/>
              <a:t>4/10/2025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00579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smtClean="0"/>
              <a:t>4/10/2025</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81267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smtClean="0"/>
              <a:t>4/10/2025</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16744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C8D7E02-BCB8-4D50-A234-369438C08659}" type="datetimeFigureOut">
              <a:rPr lang="en-US" smtClean="0"/>
              <a:t>4/10/2025</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74178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4/10/2025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473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DF7936-F2A0-4A9E-9DF2-85EC90D3140D}"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4A58AE-5FF8-4987-8574-E1926422D539}" type="slidenum">
              <a:rPr lang="en-GB" smtClean="0"/>
              <a:t>‹#›</a:t>
            </a:fld>
            <a:endParaRPr lang="en-GB"/>
          </a:p>
        </p:txBody>
      </p:sp>
    </p:spTree>
    <p:extLst>
      <p:ext uri="{BB962C8B-B14F-4D97-AF65-F5344CB8AC3E}">
        <p14:creationId xmlns:p14="http://schemas.microsoft.com/office/powerpoint/2010/main" val="991123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4/10/2025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47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4/10/2025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a:xfrm>
            <a:off x="10729455" y="4711309"/>
            <a:ext cx="1154151" cy="1090789"/>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033060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4/10/2025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a:xfrm>
            <a:off x="10729455" y="4711615"/>
            <a:ext cx="1154151" cy="1090789"/>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1865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4/10/2025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a:xfrm>
            <a:off x="10729455" y="4709925"/>
            <a:ext cx="1154151" cy="1090789"/>
          </a:xfrm>
        </p:spPr>
        <p:txBody>
          <a:bodyPr/>
          <a:lstStyle/>
          <a:p>
            <a:fld id="{D57F1E4F-1CFF-5643-939E-217C01CDF565}" type="slidenum">
              <a:rPr lang="en-US" smtClean="0"/>
              <a:pPr/>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1285487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4/10/2025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a:xfrm>
            <a:off x="10729455" y="4709925"/>
            <a:ext cx="1154151" cy="1090789"/>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63742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BE451C3-0FF4-47C4-B829-773ADF60F88C}" type="datetimeFigureOut">
              <a:rPr lang="en-US" smtClean="0"/>
              <a:t>4/10/2025</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92510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BE451C3-0FF4-47C4-B829-773ADF60F88C}" type="datetimeFigureOut">
              <a:rPr lang="en-US" smtClean="0"/>
              <a:t>4/10/2025</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48856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86D93-FCAC-47E0-A2EE-787E62CA814C}" type="datetimeFigureOut">
              <a:rPr lang="en-US" smtClean="0"/>
              <a:t>4/10/2025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050158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CDA879A6-0FD0-4734-A311-86BFCA472E6E}" type="datetimeFigureOut">
              <a:rPr lang="en-US" smtClean="0"/>
              <a:t>4/10/2025</a:t>
            </a:fld>
            <a:endParaRPr lang="en-US"/>
          </a:p>
        </p:txBody>
      </p:sp>
      <p:sp>
        <p:nvSpPr>
          <p:cNvPr id="5" name="Footer Placeholder 4"/>
          <p:cNvSpPr>
            <a:spLocks noGrp="1"/>
          </p:cNvSpPr>
          <p:nvPr>
            <p:ph type="ftr" sz="quarter" idx="11"/>
          </p:nvPr>
        </p:nvSpPr>
        <p:spPr>
          <a:xfrm>
            <a:off x="680321" y="5936188"/>
            <a:ext cx="6126805" cy="365125"/>
          </a:xfrm>
        </p:spPr>
        <p:txBody>
          <a:bodyPr/>
          <a:lstStyle/>
          <a:p>
            <a:r>
              <a:rPr lang="en-US"/>
              <a:t>
              </a:t>
            </a: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95347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083"/>
            <a:ext cx="10363200" cy="1470025"/>
          </a:xfrm>
        </p:spPr>
        <p:txBody>
          <a:bodyPr/>
          <a:lstStyle>
            <a:lvl1pPr algn="l">
              <a:defRPr sz="3600" b="1" i="0"/>
            </a:lvl1pPr>
          </a:lstStyle>
          <a:p>
            <a:r>
              <a:rPr lang="en-US"/>
              <a:t>Click to edit Master title style</a:t>
            </a:r>
          </a:p>
        </p:txBody>
      </p:sp>
      <p:sp>
        <p:nvSpPr>
          <p:cNvPr id="3" name="Subtitle 2"/>
          <p:cNvSpPr>
            <a:spLocks noGrp="1"/>
          </p:cNvSpPr>
          <p:nvPr>
            <p:ph type="subTitle" idx="1"/>
          </p:nvPr>
        </p:nvSpPr>
        <p:spPr>
          <a:xfrm>
            <a:off x="429241" y="3803570"/>
            <a:ext cx="10363200" cy="1033594"/>
          </a:xfrm>
        </p:spPr>
        <p:txBody>
          <a:bodyPr>
            <a:normAutofit/>
          </a:bodyPr>
          <a:lstStyle>
            <a:lvl1pPr marL="0" indent="0" algn="l">
              <a:buNone/>
              <a:defRPr sz="2000" b="1" i="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15720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DF7936-F2A0-4A9E-9DF2-85EC90D3140D}"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4A58AE-5FF8-4987-8574-E1926422D539}" type="slidenum">
              <a:rPr lang="en-GB" smtClean="0"/>
              <a:t>‹#›</a:t>
            </a:fld>
            <a:endParaRPr lang="en-GB"/>
          </a:p>
        </p:txBody>
      </p:sp>
    </p:spTree>
    <p:extLst>
      <p:ext uri="{BB962C8B-B14F-4D97-AF65-F5344CB8AC3E}">
        <p14:creationId xmlns:p14="http://schemas.microsoft.com/office/powerpoint/2010/main" val="2013331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5935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712132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620336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94095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81126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487588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113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057649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429713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4/10/2025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2488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5DF7936-F2A0-4A9E-9DF2-85EC90D3140D}" type="datetimeFigureOut">
              <a:rPr lang="en-GB" smtClean="0"/>
              <a:t>10/04/2025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4A58AE-5FF8-4987-8574-E1926422D539}" type="slidenum">
              <a:rPr lang="en-GB" smtClean="0"/>
              <a:t>‹#›</a:t>
            </a:fld>
            <a:endParaRPr lang="en-GB"/>
          </a:p>
        </p:txBody>
      </p:sp>
    </p:spTree>
    <p:extLst>
      <p:ext uri="{BB962C8B-B14F-4D97-AF65-F5344CB8AC3E}">
        <p14:creationId xmlns:p14="http://schemas.microsoft.com/office/powerpoint/2010/main" val="2405364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4/10/2025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79698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4/10/2025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236756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4/10/2025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10932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4/10/2025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217825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4/10/2025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15078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4/10/2025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8708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4/10/2025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017938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4/10/2025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54386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4/10/2025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770959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4/10/2025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145827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5DF7936-F2A0-4A9E-9DF2-85EC90D3140D}" type="datetimeFigureOut">
              <a:rPr lang="en-GB" smtClean="0"/>
              <a:t>10/04/2025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4A58AE-5FF8-4987-8574-E1926422D539}" type="slidenum">
              <a:rPr lang="en-GB" smtClean="0"/>
              <a:t>‹#›</a:t>
            </a:fld>
            <a:endParaRPr lang="en-GB"/>
          </a:p>
        </p:txBody>
      </p:sp>
    </p:spTree>
    <p:extLst>
      <p:ext uri="{BB962C8B-B14F-4D97-AF65-F5344CB8AC3E}">
        <p14:creationId xmlns:p14="http://schemas.microsoft.com/office/powerpoint/2010/main" val="34185647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DB6F-353D-45B2-AC81-308AD624FB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F70878-30F4-46E0-B4D7-02F9A8E0D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C5C5F40-BC68-49A2-9A92-FD1940179DB6}"/>
              </a:ext>
            </a:extLst>
          </p:cNvPr>
          <p:cNvSpPr>
            <a:spLocks noGrp="1"/>
          </p:cNvSpPr>
          <p:nvPr>
            <p:ph type="dt" sz="half" idx="10"/>
          </p:nvPr>
        </p:nvSpPr>
        <p:spPr/>
        <p:txBody>
          <a:bodyPr/>
          <a:lstStyle/>
          <a:p>
            <a:fld id="{C84C4752-39B3-45D8-9099-3C86D152004D}" type="datetimeFigureOut">
              <a:rPr lang="en-GB" smtClean="0"/>
              <a:t>10/04/2025</a:t>
            </a:fld>
            <a:endParaRPr lang="en-GB"/>
          </a:p>
        </p:txBody>
      </p:sp>
      <p:sp>
        <p:nvSpPr>
          <p:cNvPr id="5" name="Footer Placeholder 4">
            <a:extLst>
              <a:ext uri="{FF2B5EF4-FFF2-40B4-BE49-F238E27FC236}">
                <a16:creationId xmlns:a16="http://schemas.microsoft.com/office/drawing/2014/main" id="{E1A80D8B-3CFD-40D0-99FC-7EAF561DD2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25D6B9-9E3E-49F1-BE1A-13FC40272053}"/>
              </a:ext>
            </a:extLst>
          </p:cNvPr>
          <p:cNvSpPr>
            <a:spLocks noGrp="1"/>
          </p:cNvSpPr>
          <p:nvPr>
            <p:ph type="sldNum" sz="quarter" idx="12"/>
          </p:nvPr>
        </p:nvSpPr>
        <p:spPr/>
        <p:txBody>
          <a:bodyPr/>
          <a:lstStyle/>
          <a:p>
            <a:fld id="{0B0FD7F5-4391-4BF5-A744-511B4A2143C0}" type="slidenum">
              <a:rPr lang="en-GB" smtClean="0"/>
              <a:t>‹#›</a:t>
            </a:fld>
            <a:endParaRPr lang="en-GB"/>
          </a:p>
        </p:txBody>
      </p:sp>
    </p:spTree>
    <p:extLst>
      <p:ext uri="{BB962C8B-B14F-4D97-AF65-F5344CB8AC3E}">
        <p14:creationId xmlns:p14="http://schemas.microsoft.com/office/powerpoint/2010/main" val="1336655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00B3-FD6C-4C56-B6F8-C8BD2EA5CC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0A718E-F0FA-4C2E-9D3D-A49F4A0B02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039ECA-A687-4D21-9011-AEA5991375CD}"/>
              </a:ext>
            </a:extLst>
          </p:cNvPr>
          <p:cNvSpPr>
            <a:spLocks noGrp="1"/>
          </p:cNvSpPr>
          <p:nvPr>
            <p:ph type="dt" sz="half" idx="10"/>
          </p:nvPr>
        </p:nvSpPr>
        <p:spPr/>
        <p:txBody>
          <a:bodyPr/>
          <a:lstStyle/>
          <a:p>
            <a:fld id="{C84C4752-39B3-45D8-9099-3C86D152004D}" type="datetimeFigureOut">
              <a:rPr lang="en-GB" smtClean="0"/>
              <a:t>10/04/2025</a:t>
            </a:fld>
            <a:endParaRPr lang="en-GB"/>
          </a:p>
        </p:txBody>
      </p:sp>
      <p:sp>
        <p:nvSpPr>
          <p:cNvPr id="5" name="Footer Placeholder 4">
            <a:extLst>
              <a:ext uri="{FF2B5EF4-FFF2-40B4-BE49-F238E27FC236}">
                <a16:creationId xmlns:a16="http://schemas.microsoft.com/office/drawing/2014/main" id="{3CA40ABB-7E26-4093-92C5-9635E9BBA3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447E89-D971-45DD-9DBA-DBE95884C76B}"/>
              </a:ext>
            </a:extLst>
          </p:cNvPr>
          <p:cNvSpPr>
            <a:spLocks noGrp="1"/>
          </p:cNvSpPr>
          <p:nvPr>
            <p:ph type="sldNum" sz="quarter" idx="12"/>
          </p:nvPr>
        </p:nvSpPr>
        <p:spPr/>
        <p:txBody>
          <a:bodyPr/>
          <a:lstStyle/>
          <a:p>
            <a:fld id="{0B0FD7F5-4391-4BF5-A744-511B4A2143C0}" type="slidenum">
              <a:rPr lang="en-GB" smtClean="0"/>
              <a:t>‹#›</a:t>
            </a:fld>
            <a:endParaRPr lang="en-GB"/>
          </a:p>
        </p:txBody>
      </p:sp>
    </p:spTree>
    <p:extLst>
      <p:ext uri="{BB962C8B-B14F-4D97-AF65-F5344CB8AC3E}">
        <p14:creationId xmlns:p14="http://schemas.microsoft.com/office/powerpoint/2010/main" val="28621355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55E50-C22F-41FC-BFDA-7742A43ED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770054B-023D-4280-BBA3-23325C5866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2B8BFB-E9F2-4ADC-841F-F2FFF88DCDEA}"/>
              </a:ext>
            </a:extLst>
          </p:cNvPr>
          <p:cNvSpPr>
            <a:spLocks noGrp="1"/>
          </p:cNvSpPr>
          <p:nvPr>
            <p:ph type="dt" sz="half" idx="10"/>
          </p:nvPr>
        </p:nvSpPr>
        <p:spPr/>
        <p:txBody>
          <a:bodyPr/>
          <a:lstStyle/>
          <a:p>
            <a:fld id="{C84C4752-39B3-45D8-9099-3C86D152004D}" type="datetimeFigureOut">
              <a:rPr lang="en-GB" smtClean="0"/>
              <a:t>10/04/2025</a:t>
            </a:fld>
            <a:endParaRPr lang="en-GB"/>
          </a:p>
        </p:txBody>
      </p:sp>
      <p:sp>
        <p:nvSpPr>
          <p:cNvPr id="5" name="Footer Placeholder 4">
            <a:extLst>
              <a:ext uri="{FF2B5EF4-FFF2-40B4-BE49-F238E27FC236}">
                <a16:creationId xmlns:a16="http://schemas.microsoft.com/office/drawing/2014/main" id="{F41E4665-E064-4DCD-AC33-07E7D88084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B9AE9B-9CCA-4B9D-AF1D-681315F89FFE}"/>
              </a:ext>
            </a:extLst>
          </p:cNvPr>
          <p:cNvSpPr>
            <a:spLocks noGrp="1"/>
          </p:cNvSpPr>
          <p:nvPr>
            <p:ph type="sldNum" sz="quarter" idx="12"/>
          </p:nvPr>
        </p:nvSpPr>
        <p:spPr/>
        <p:txBody>
          <a:bodyPr/>
          <a:lstStyle/>
          <a:p>
            <a:fld id="{0B0FD7F5-4391-4BF5-A744-511B4A2143C0}" type="slidenum">
              <a:rPr lang="en-GB" smtClean="0"/>
              <a:t>‹#›</a:t>
            </a:fld>
            <a:endParaRPr lang="en-GB"/>
          </a:p>
        </p:txBody>
      </p:sp>
    </p:spTree>
    <p:extLst>
      <p:ext uri="{BB962C8B-B14F-4D97-AF65-F5344CB8AC3E}">
        <p14:creationId xmlns:p14="http://schemas.microsoft.com/office/powerpoint/2010/main" val="677865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4350-AC27-45A4-BEB4-22540D6EC4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728E6C-CA7F-4F46-8A63-DEB92E1246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E5FD86-D02A-486C-BB73-EFB17491BB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3C9FEB-3627-4C7E-9138-78CD779834DE}"/>
              </a:ext>
            </a:extLst>
          </p:cNvPr>
          <p:cNvSpPr>
            <a:spLocks noGrp="1"/>
          </p:cNvSpPr>
          <p:nvPr>
            <p:ph type="dt" sz="half" idx="10"/>
          </p:nvPr>
        </p:nvSpPr>
        <p:spPr/>
        <p:txBody>
          <a:bodyPr/>
          <a:lstStyle/>
          <a:p>
            <a:fld id="{C84C4752-39B3-45D8-9099-3C86D152004D}" type="datetimeFigureOut">
              <a:rPr lang="en-GB" smtClean="0"/>
              <a:t>10/04/2025</a:t>
            </a:fld>
            <a:endParaRPr lang="en-GB"/>
          </a:p>
        </p:txBody>
      </p:sp>
      <p:sp>
        <p:nvSpPr>
          <p:cNvPr id="6" name="Footer Placeholder 5">
            <a:extLst>
              <a:ext uri="{FF2B5EF4-FFF2-40B4-BE49-F238E27FC236}">
                <a16:creationId xmlns:a16="http://schemas.microsoft.com/office/drawing/2014/main" id="{440C2F35-016E-49C2-B8E2-81A65CF592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C153BC-4AA6-4508-9E63-B97B0CB92801}"/>
              </a:ext>
            </a:extLst>
          </p:cNvPr>
          <p:cNvSpPr>
            <a:spLocks noGrp="1"/>
          </p:cNvSpPr>
          <p:nvPr>
            <p:ph type="sldNum" sz="quarter" idx="12"/>
          </p:nvPr>
        </p:nvSpPr>
        <p:spPr/>
        <p:txBody>
          <a:bodyPr/>
          <a:lstStyle/>
          <a:p>
            <a:fld id="{0B0FD7F5-4391-4BF5-A744-511B4A2143C0}" type="slidenum">
              <a:rPr lang="en-GB" smtClean="0"/>
              <a:t>‹#›</a:t>
            </a:fld>
            <a:endParaRPr lang="en-GB"/>
          </a:p>
        </p:txBody>
      </p:sp>
    </p:spTree>
    <p:extLst>
      <p:ext uri="{BB962C8B-B14F-4D97-AF65-F5344CB8AC3E}">
        <p14:creationId xmlns:p14="http://schemas.microsoft.com/office/powerpoint/2010/main" val="10423867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1FF1B-539A-48FC-893B-2239B7996A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140B03-F6CF-4640-AB76-94592E9118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F7D813-4ED3-4FF6-8C3C-DC54107206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EA8EA2-F15F-4F85-ADA8-E1CBFC7553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CEAEC5-7832-4C16-8E39-EA6ACB340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B734CF-45C3-42BE-B69D-3399EFAF87C2}"/>
              </a:ext>
            </a:extLst>
          </p:cNvPr>
          <p:cNvSpPr>
            <a:spLocks noGrp="1"/>
          </p:cNvSpPr>
          <p:nvPr>
            <p:ph type="dt" sz="half" idx="10"/>
          </p:nvPr>
        </p:nvSpPr>
        <p:spPr/>
        <p:txBody>
          <a:bodyPr/>
          <a:lstStyle/>
          <a:p>
            <a:fld id="{C84C4752-39B3-45D8-9099-3C86D152004D}" type="datetimeFigureOut">
              <a:rPr lang="en-GB" smtClean="0"/>
              <a:t>10/04/2025</a:t>
            </a:fld>
            <a:endParaRPr lang="en-GB"/>
          </a:p>
        </p:txBody>
      </p:sp>
      <p:sp>
        <p:nvSpPr>
          <p:cNvPr id="8" name="Footer Placeholder 7">
            <a:extLst>
              <a:ext uri="{FF2B5EF4-FFF2-40B4-BE49-F238E27FC236}">
                <a16:creationId xmlns:a16="http://schemas.microsoft.com/office/drawing/2014/main" id="{0AB0819F-5514-44B4-A55D-19992D2F0A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9885CC-9A67-4A20-B783-98E694BB9237}"/>
              </a:ext>
            </a:extLst>
          </p:cNvPr>
          <p:cNvSpPr>
            <a:spLocks noGrp="1"/>
          </p:cNvSpPr>
          <p:nvPr>
            <p:ph type="sldNum" sz="quarter" idx="12"/>
          </p:nvPr>
        </p:nvSpPr>
        <p:spPr/>
        <p:txBody>
          <a:bodyPr/>
          <a:lstStyle/>
          <a:p>
            <a:fld id="{0B0FD7F5-4391-4BF5-A744-511B4A2143C0}" type="slidenum">
              <a:rPr lang="en-GB" smtClean="0"/>
              <a:t>‹#›</a:t>
            </a:fld>
            <a:endParaRPr lang="en-GB"/>
          </a:p>
        </p:txBody>
      </p:sp>
    </p:spTree>
    <p:extLst>
      <p:ext uri="{BB962C8B-B14F-4D97-AF65-F5344CB8AC3E}">
        <p14:creationId xmlns:p14="http://schemas.microsoft.com/office/powerpoint/2010/main" val="7123676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36BC-5845-4618-A0AE-7851E46079C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A024CBB-4EF0-446D-A32D-62BD4BA1FB1C}"/>
              </a:ext>
            </a:extLst>
          </p:cNvPr>
          <p:cNvSpPr>
            <a:spLocks noGrp="1"/>
          </p:cNvSpPr>
          <p:nvPr>
            <p:ph type="dt" sz="half" idx="10"/>
          </p:nvPr>
        </p:nvSpPr>
        <p:spPr/>
        <p:txBody>
          <a:bodyPr/>
          <a:lstStyle/>
          <a:p>
            <a:fld id="{C84C4752-39B3-45D8-9099-3C86D152004D}" type="datetimeFigureOut">
              <a:rPr lang="en-GB" smtClean="0"/>
              <a:t>10/04/2025</a:t>
            </a:fld>
            <a:endParaRPr lang="en-GB"/>
          </a:p>
        </p:txBody>
      </p:sp>
      <p:sp>
        <p:nvSpPr>
          <p:cNvPr id="4" name="Footer Placeholder 3">
            <a:extLst>
              <a:ext uri="{FF2B5EF4-FFF2-40B4-BE49-F238E27FC236}">
                <a16:creationId xmlns:a16="http://schemas.microsoft.com/office/drawing/2014/main" id="{217FC09B-FDE2-4EEC-8C52-B35933C570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225950A-864D-45F9-8CB1-96DC0C2DC375}"/>
              </a:ext>
            </a:extLst>
          </p:cNvPr>
          <p:cNvSpPr>
            <a:spLocks noGrp="1"/>
          </p:cNvSpPr>
          <p:nvPr>
            <p:ph type="sldNum" sz="quarter" idx="12"/>
          </p:nvPr>
        </p:nvSpPr>
        <p:spPr/>
        <p:txBody>
          <a:bodyPr/>
          <a:lstStyle/>
          <a:p>
            <a:fld id="{0B0FD7F5-4391-4BF5-A744-511B4A2143C0}" type="slidenum">
              <a:rPr lang="en-GB" smtClean="0"/>
              <a:t>‹#›</a:t>
            </a:fld>
            <a:endParaRPr lang="en-GB"/>
          </a:p>
        </p:txBody>
      </p:sp>
    </p:spTree>
    <p:extLst>
      <p:ext uri="{BB962C8B-B14F-4D97-AF65-F5344CB8AC3E}">
        <p14:creationId xmlns:p14="http://schemas.microsoft.com/office/powerpoint/2010/main" val="19612650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39BDF1-5A59-44D5-AD18-2C4EF6BBBD67}"/>
              </a:ext>
            </a:extLst>
          </p:cNvPr>
          <p:cNvSpPr>
            <a:spLocks noGrp="1"/>
          </p:cNvSpPr>
          <p:nvPr>
            <p:ph type="dt" sz="half" idx="10"/>
          </p:nvPr>
        </p:nvSpPr>
        <p:spPr/>
        <p:txBody>
          <a:bodyPr/>
          <a:lstStyle/>
          <a:p>
            <a:fld id="{C84C4752-39B3-45D8-9099-3C86D152004D}" type="datetimeFigureOut">
              <a:rPr lang="en-GB" smtClean="0"/>
              <a:t>10/04/2025</a:t>
            </a:fld>
            <a:endParaRPr lang="en-GB"/>
          </a:p>
        </p:txBody>
      </p:sp>
      <p:sp>
        <p:nvSpPr>
          <p:cNvPr id="3" name="Footer Placeholder 2">
            <a:extLst>
              <a:ext uri="{FF2B5EF4-FFF2-40B4-BE49-F238E27FC236}">
                <a16:creationId xmlns:a16="http://schemas.microsoft.com/office/drawing/2014/main" id="{13F5F3A8-78AA-4D19-815F-E80117E003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958C83-91A9-4DF8-B635-2DB24B1F31FF}"/>
              </a:ext>
            </a:extLst>
          </p:cNvPr>
          <p:cNvSpPr>
            <a:spLocks noGrp="1"/>
          </p:cNvSpPr>
          <p:nvPr>
            <p:ph type="sldNum" sz="quarter" idx="12"/>
          </p:nvPr>
        </p:nvSpPr>
        <p:spPr/>
        <p:txBody>
          <a:bodyPr/>
          <a:lstStyle/>
          <a:p>
            <a:fld id="{0B0FD7F5-4391-4BF5-A744-511B4A2143C0}" type="slidenum">
              <a:rPr lang="en-GB" smtClean="0"/>
              <a:t>‹#›</a:t>
            </a:fld>
            <a:endParaRPr lang="en-GB"/>
          </a:p>
        </p:txBody>
      </p:sp>
    </p:spTree>
    <p:extLst>
      <p:ext uri="{BB962C8B-B14F-4D97-AF65-F5344CB8AC3E}">
        <p14:creationId xmlns:p14="http://schemas.microsoft.com/office/powerpoint/2010/main" val="1406827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D378-0D06-4DC1-A85D-F27197DAF2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E96AAB-DCC1-4049-B753-2DD4D8F9F7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5F8AC7-1E67-4E81-8749-6559929B3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A4999-4B96-4841-BDFA-AD1AA0C0AAE6}"/>
              </a:ext>
            </a:extLst>
          </p:cNvPr>
          <p:cNvSpPr>
            <a:spLocks noGrp="1"/>
          </p:cNvSpPr>
          <p:nvPr>
            <p:ph type="dt" sz="half" idx="10"/>
          </p:nvPr>
        </p:nvSpPr>
        <p:spPr/>
        <p:txBody>
          <a:bodyPr/>
          <a:lstStyle/>
          <a:p>
            <a:fld id="{C84C4752-39B3-45D8-9099-3C86D152004D}" type="datetimeFigureOut">
              <a:rPr lang="en-GB" smtClean="0"/>
              <a:t>10/04/2025</a:t>
            </a:fld>
            <a:endParaRPr lang="en-GB"/>
          </a:p>
        </p:txBody>
      </p:sp>
      <p:sp>
        <p:nvSpPr>
          <p:cNvPr id="6" name="Footer Placeholder 5">
            <a:extLst>
              <a:ext uri="{FF2B5EF4-FFF2-40B4-BE49-F238E27FC236}">
                <a16:creationId xmlns:a16="http://schemas.microsoft.com/office/drawing/2014/main" id="{3BBB2E16-044A-476D-8E6C-BB3A8B1991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172A43-D9FD-408B-BF3E-412C1817FFBE}"/>
              </a:ext>
            </a:extLst>
          </p:cNvPr>
          <p:cNvSpPr>
            <a:spLocks noGrp="1"/>
          </p:cNvSpPr>
          <p:nvPr>
            <p:ph type="sldNum" sz="quarter" idx="12"/>
          </p:nvPr>
        </p:nvSpPr>
        <p:spPr/>
        <p:txBody>
          <a:bodyPr/>
          <a:lstStyle/>
          <a:p>
            <a:fld id="{0B0FD7F5-4391-4BF5-A744-511B4A2143C0}" type="slidenum">
              <a:rPr lang="en-GB" smtClean="0"/>
              <a:t>‹#›</a:t>
            </a:fld>
            <a:endParaRPr lang="en-GB"/>
          </a:p>
        </p:txBody>
      </p:sp>
    </p:spTree>
    <p:extLst>
      <p:ext uri="{BB962C8B-B14F-4D97-AF65-F5344CB8AC3E}">
        <p14:creationId xmlns:p14="http://schemas.microsoft.com/office/powerpoint/2010/main" val="35195163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9F19-3B26-4B07-ACB2-A60D74809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8FED87-88FD-4C0A-B09E-25DFE0BD60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F1595F-C946-4BE4-AEA8-70E923688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266B31-0318-4BE1-A2F1-C3BA8A6B21A1}"/>
              </a:ext>
            </a:extLst>
          </p:cNvPr>
          <p:cNvSpPr>
            <a:spLocks noGrp="1"/>
          </p:cNvSpPr>
          <p:nvPr>
            <p:ph type="dt" sz="half" idx="10"/>
          </p:nvPr>
        </p:nvSpPr>
        <p:spPr/>
        <p:txBody>
          <a:bodyPr/>
          <a:lstStyle/>
          <a:p>
            <a:fld id="{C84C4752-39B3-45D8-9099-3C86D152004D}" type="datetimeFigureOut">
              <a:rPr lang="en-GB" smtClean="0"/>
              <a:t>10/04/2025</a:t>
            </a:fld>
            <a:endParaRPr lang="en-GB"/>
          </a:p>
        </p:txBody>
      </p:sp>
      <p:sp>
        <p:nvSpPr>
          <p:cNvPr id="6" name="Footer Placeholder 5">
            <a:extLst>
              <a:ext uri="{FF2B5EF4-FFF2-40B4-BE49-F238E27FC236}">
                <a16:creationId xmlns:a16="http://schemas.microsoft.com/office/drawing/2014/main" id="{D911CB06-323E-4579-8915-3E0005F179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6D90FF-DBA3-4417-A97E-72F79BC7A9B2}"/>
              </a:ext>
            </a:extLst>
          </p:cNvPr>
          <p:cNvSpPr>
            <a:spLocks noGrp="1"/>
          </p:cNvSpPr>
          <p:nvPr>
            <p:ph type="sldNum" sz="quarter" idx="12"/>
          </p:nvPr>
        </p:nvSpPr>
        <p:spPr/>
        <p:txBody>
          <a:bodyPr/>
          <a:lstStyle/>
          <a:p>
            <a:fld id="{0B0FD7F5-4391-4BF5-A744-511B4A2143C0}" type="slidenum">
              <a:rPr lang="en-GB" smtClean="0"/>
              <a:t>‹#›</a:t>
            </a:fld>
            <a:endParaRPr lang="en-GB"/>
          </a:p>
        </p:txBody>
      </p:sp>
    </p:spTree>
    <p:extLst>
      <p:ext uri="{BB962C8B-B14F-4D97-AF65-F5344CB8AC3E}">
        <p14:creationId xmlns:p14="http://schemas.microsoft.com/office/powerpoint/2010/main" val="2265596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23D9-898F-41D6-B5DD-DF72BB78E9E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EE555D-C072-4C9D-B81B-677F9CA1FD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9C36F8-07B3-41B5-8DD6-DDF9B8348675}"/>
              </a:ext>
            </a:extLst>
          </p:cNvPr>
          <p:cNvSpPr>
            <a:spLocks noGrp="1"/>
          </p:cNvSpPr>
          <p:nvPr>
            <p:ph type="dt" sz="half" idx="10"/>
          </p:nvPr>
        </p:nvSpPr>
        <p:spPr/>
        <p:txBody>
          <a:bodyPr/>
          <a:lstStyle/>
          <a:p>
            <a:fld id="{C84C4752-39B3-45D8-9099-3C86D152004D}" type="datetimeFigureOut">
              <a:rPr lang="en-GB" smtClean="0"/>
              <a:t>10/04/2025</a:t>
            </a:fld>
            <a:endParaRPr lang="en-GB"/>
          </a:p>
        </p:txBody>
      </p:sp>
      <p:sp>
        <p:nvSpPr>
          <p:cNvPr id="5" name="Footer Placeholder 4">
            <a:extLst>
              <a:ext uri="{FF2B5EF4-FFF2-40B4-BE49-F238E27FC236}">
                <a16:creationId xmlns:a16="http://schemas.microsoft.com/office/drawing/2014/main" id="{E558AA5E-880D-4B8D-9174-BB19098ED8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6A1D6C-7152-4D82-87B6-086DD19DB0BC}"/>
              </a:ext>
            </a:extLst>
          </p:cNvPr>
          <p:cNvSpPr>
            <a:spLocks noGrp="1"/>
          </p:cNvSpPr>
          <p:nvPr>
            <p:ph type="sldNum" sz="quarter" idx="12"/>
          </p:nvPr>
        </p:nvSpPr>
        <p:spPr/>
        <p:txBody>
          <a:bodyPr/>
          <a:lstStyle/>
          <a:p>
            <a:fld id="{0B0FD7F5-4391-4BF5-A744-511B4A2143C0}" type="slidenum">
              <a:rPr lang="en-GB" smtClean="0"/>
              <a:t>‹#›</a:t>
            </a:fld>
            <a:endParaRPr lang="en-GB"/>
          </a:p>
        </p:txBody>
      </p:sp>
    </p:spTree>
    <p:extLst>
      <p:ext uri="{BB962C8B-B14F-4D97-AF65-F5344CB8AC3E}">
        <p14:creationId xmlns:p14="http://schemas.microsoft.com/office/powerpoint/2010/main" val="3527450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5DF7936-F2A0-4A9E-9DF2-85EC90D3140D}" type="datetimeFigureOut">
              <a:rPr lang="en-GB" smtClean="0"/>
              <a:t>10/04/2025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4A58AE-5FF8-4987-8574-E1926422D539}" type="slidenum">
              <a:rPr lang="en-GB" smtClean="0"/>
              <a:t>‹#›</a:t>
            </a:fld>
            <a:endParaRPr lang="en-GB"/>
          </a:p>
        </p:txBody>
      </p:sp>
    </p:spTree>
    <p:extLst>
      <p:ext uri="{BB962C8B-B14F-4D97-AF65-F5344CB8AC3E}">
        <p14:creationId xmlns:p14="http://schemas.microsoft.com/office/powerpoint/2010/main" val="17487919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B0E608-4909-4000-8B6A-D3574A4E41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BE9C30-2B63-47FF-A5F5-D2312CB99A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3730C4-4842-425B-A5D5-0559FF50A973}"/>
              </a:ext>
            </a:extLst>
          </p:cNvPr>
          <p:cNvSpPr>
            <a:spLocks noGrp="1"/>
          </p:cNvSpPr>
          <p:nvPr>
            <p:ph type="dt" sz="half" idx="10"/>
          </p:nvPr>
        </p:nvSpPr>
        <p:spPr/>
        <p:txBody>
          <a:bodyPr/>
          <a:lstStyle/>
          <a:p>
            <a:fld id="{C84C4752-39B3-45D8-9099-3C86D152004D}" type="datetimeFigureOut">
              <a:rPr lang="en-GB" smtClean="0"/>
              <a:t>10/04/2025</a:t>
            </a:fld>
            <a:endParaRPr lang="en-GB"/>
          </a:p>
        </p:txBody>
      </p:sp>
      <p:sp>
        <p:nvSpPr>
          <p:cNvPr id="5" name="Footer Placeholder 4">
            <a:extLst>
              <a:ext uri="{FF2B5EF4-FFF2-40B4-BE49-F238E27FC236}">
                <a16:creationId xmlns:a16="http://schemas.microsoft.com/office/drawing/2014/main" id="{F76C4561-67F9-42A2-8711-19B293F80B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C3DEE6-B113-4DE8-A3B5-633C50F9C9F3}"/>
              </a:ext>
            </a:extLst>
          </p:cNvPr>
          <p:cNvSpPr>
            <a:spLocks noGrp="1"/>
          </p:cNvSpPr>
          <p:nvPr>
            <p:ph type="sldNum" sz="quarter" idx="12"/>
          </p:nvPr>
        </p:nvSpPr>
        <p:spPr/>
        <p:txBody>
          <a:bodyPr/>
          <a:lstStyle/>
          <a:p>
            <a:fld id="{0B0FD7F5-4391-4BF5-A744-511B4A2143C0}" type="slidenum">
              <a:rPr lang="en-GB" smtClean="0"/>
              <a:t>‹#›</a:t>
            </a:fld>
            <a:endParaRPr lang="en-GB"/>
          </a:p>
        </p:txBody>
      </p:sp>
    </p:spTree>
    <p:extLst>
      <p:ext uri="{BB962C8B-B14F-4D97-AF65-F5344CB8AC3E}">
        <p14:creationId xmlns:p14="http://schemas.microsoft.com/office/powerpoint/2010/main" val="3964908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06756A-3F4B-41C9-80D7-2EF01B159E16}"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427181-2B7C-4FBB-B5F8-95E6F84459E3}" type="slidenum">
              <a:rPr lang="en-GB" smtClean="0"/>
              <a:t>‹#›</a:t>
            </a:fld>
            <a:endParaRPr lang="en-GB"/>
          </a:p>
        </p:txBody>
      </p:sp>
    </p:spTree>
    <p:extLst>
      <p:ext uri="{BB962C8B-B14F-4D97-AF65-F5344CB8AC3E}">
        <p14:creationId xmlns:p14="http://schemas.microsoft.com/office/powerpoint/2010/main" val="556191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06756A-3F4B-41C9-80D7-2EF01B159E16}"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427181-2B7C-4FBB-B5F8-95E6F84459E3}" type="slidenum">
              <a:rPr lang="en-GB" smtClean="0"/>
              <a:t>‹#›</a:t>
            </a:fld>
            <a:endParaRPr lang="en-GB"/>
          </a:p>
        </p:txBody>
      </p:sp>
    </p:spTree>
    <p:extLst>
      <p:ext uri="{BB962C8B-B14F-4D97-AF65-F5344CB8AC3E}">
        <p14:creationId xmlns:p14="http://schemas.microsoft.com/office/powerpoint/2010/main" val="26671669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06756A-3F4B-41C9-80D7-2EF01B159E16}"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427181-2B7C-4FBB-B5F8-95E6F84459E3}" type="slidenum">
              <a:rPr lang="en-GB" smtClean="0"/>
              <a:t>‹#›</a:t>
            </a:fld>
            <a:endParaRPr lang="en-GB"/>
          </a:p>
        </p:txBody>
      </p:sp>
    </p:spTree>
    <p:extLst>
      <p:ext uri="{BB962C8B-B14F-4D97-AF65-F5344CB8AC3E}">
        <p14:creationId xmlns:p14="http://schemas.microsoft.com/office/powerpoint/2010/main" val="2560006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06756A-3F4B-41C9-80D7-2EF01B159E16}" type="datetimeFigureOut">
              <a:rPr lang="en-GB" smtClean="0"/>
              <a:t>10/04/2025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427181-2B7C-4FBB-B5F8-95E6F84459E3}" type="slidenum">
              <a:rPr lang="en-GB" smtClean="0"/>
              <a:t>‹#›</a:t>
            </a:fld>
            <a:endParaRPr lang="en-GB"/>
          </a:p>
        </p:txBody>
      </p:sp>
    </p:spTree>
    <p:extLst>
      <p:ext uri="{BB962C8B-B14F-4D97-AF65-F5344CB8AC3E}">
        <p14:creationId xmlns:p14="http://schemas.microsoft.com/office/powerpoint/2010/main" val="11508879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06756A-3F4B-41C9-80D7-2EF01B159E16}" type="datetimeFigureOut">
              <a:rPr lang="en-GB" smtClean="0"/>
              <a:t>10/04/2025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427181-2B7C-4FBB-B5F8-95E6F84459E3}" type="slidenum">
              <a:rPr lang="en-GB" smtClean="0"/>
              <a:t>‹#›</a:t>
            </a:fld>
            <a:endParaRPr lang="en-GB"/>
          </a:p>
        </p:txBody>
      </p:sp>
    </p:spTree>
    <p:extLst>
      <p:ext uri="{BB962C8B-B14F-4D97-AF65-F5344CB8AC3E}">
        <p14:creationId xmlns:p14="http://schemas.microsoft.com/office/powerpoint/2010/main" val="68390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06756A-3F4B-41C9-80D7-2EF01B159E16}" type="datetimeFigureOut">
              <a:rPr lang="en-GB" smtClean="0"/>
              <a:t>10/04/2025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427181-2B7C-4FBB-B5F8-95E6F84459E3}" type="slidenum">
              <a:rPr lang="en-GB" smtClean="0"/>
              <a:t>‹#›</a:t>
            </a:fld>
            <a:endParaRPr lang="en-GB"/>
          </a:p>
        </p:txBody>
      </p:sp>
    </p:spTree>
    <p:extLst>
      <p:ext uri="{BB962C8B-B14F-4D97-AF65-F5344CB8AC3E}">
        <p14:creationId xmlns:p14="http://schemas.microsoft.com/office/powerpoint/2010/main" val="4020656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6756A-3F4B-41C9-80D7-2EF01B159E16}" type="datetimeFigureOut">
              <a:rPr lang="en-GB" smtClean="0"/>
              <a:t>10/04/2025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427181-2B7C-4FBB-B5F8-95E6F84459E3}" type="slidenum">
              <a:rPr lang="en-GB" smtClean="0"/>
              <a:t>‹#›</a:t>
            </a:fld>
            <a:endParaRPr lang="en-GB"/>
          </a:p>
        </p:txBody>
      </p:sp>
    </p:spTree>
    <p:extLst>
      <p:ext uri="{BB962C8B-B14F-4D97-AF65-F5344CB8AC3E}">
        <p14:creationId xmlns:p14="http://schemas.microsoft.com/office/powerpoint/2010/main" val="40091843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06756A-3F4B-41C9-80D7-2EF01B159E16}" type="datetimeFigureOut">
              <a:rPr lang="en-GB" smtClean="0"/>
              <a:t>10/04/2025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427181-2B7C-4FBB-B5F8-95E6F84459E3}" type="slidenum">
              <a:rPr lang="en-GB" smtClean="0"/>
              <a:t>‹#›</a:t>
            </a:fld>
            <a:endParaRPr lang="en-GB"/>
          </a:p>
        </p:txBody>
      </p:sp>
    </p:spTree>
    <p:extLst>
      <p:ext uri="{BB962C8B-B14F-4D97-AF65-F5344CB8AC3E}">
        <p14:creationId xmlns:p14="http://schemas.microsoft.com/office/powerpoint/2010/main" val="22490228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06756A-3F4B-41C9-80D7-2EF01B159E16}" type="datetimeFigureOut">
              <a:rPr lang="en-GB" smtClean="0"/>
              <a:t>10/04/2025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427181-2B7C-4FBB-B5F8-95E6F84459E3}" type="slidenum">
              <a:rPr lang="en-GB" smtClean="0"/>
              <a:t>‹#›</a:t>
            </a:fld>
            <a:endParaRPr lang="en-GB"/>
          </a:p>
        </p:txBody>
      </p:sp>
    </p:spTree>
    <p:extLst>
      <p:ext uri="{BB962C8B-B14F-4D97-AF65-F5344CB8AC3E}">
        <p14:creationId xmlns:p14="http://schemas.microsoft.com/office/powerpoint/2010/main" val="272494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F7936-F2A0-4A9E-9DF2-85EC90D3140D}" type="datetimeFigureOut">
              <a:rPr lang="en-GB" smtClean="0"/>
              <a:t>10/04/2025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4A58AE-5FF8-4987-8574-E1926422D539}" type="slidenum">
              <a:rPr lang="en-GB" smtClean="0"/>
              <a:t>‹#›</a:t>
            </a:fld>
            <a:endParaRPr lang="en-GB"/>
          </a:p>
        </p:txBody>
      </p:sp>
    </p:spTree>
    <p:extLst>
      <p:ext uri="{BB962C8B-B14F-4D97-AF65-F5344CB8AC3E}">
        <p14:creationId xmlns:p14="http://schemas.microsoft.com/office/powerpoint/2010/main" val="42003257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06756A-3F4B-41C9-80D7-2EF01B159E16}"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427181-2B7C-4FBB-B5F8-95E6F84459E3}" type="slidenum">
              <a:rPr lang="en-GB" smtClean="0"/>
              <a:t>‹#›</a:t>
            </a:fld>
            <a:endParaRPr lang="en-GB"/>
          </a:p>
        </p:txBody>
      </p:sp>
    </p:spTree>
    <p:extLst>
      <p:ext uri="{BB962C8B-B14F-4D97-AF65-F5344CB8AC3E}">
        <p14:creationId xmlns:p14="http://schemas.microsoft.com/office/powerpoint/2010/main" val="23851742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06756A-3F4B-41C9-80D7-2EF01B159E16}"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427181-2B7C-4FBB-B5F8-95E6F84459E3}" type="slidenum">
              <a:rPr lang="en-GB" smtClean="0"/>
              <a:t>‹#›</a:t>
            </a:fld>
            <a:endParaRPr lang="en-GB"/>
          </a:p>
        </p:txBody>
      </p:sp>
    </p:spTree>
    <p:extLst>
      <p:ext uri="{BB962C8B-B14F-4D97-AF65-F5344CB8AC3E}">
        <p14:creationId xmlns:p14="http://schemas.microsoft.com/office/powerpoint/2010/main" val="24006927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CAE2-C616-FCFA-DAB7-C1F51998B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0E94A1-70AF-BD76-E6E7-E67CF3F7C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4B60DD-5A1B-2CFA-9461-CA53E622C78A}"/>
              </a:ext>
            </a:extLst>
          </p:cNvPr>
          <p:cNvSpPr>
            <a:spLocks noGrp="1"/>
          </p:cNvSpPr>
          <p:nvPr>
            <p:ph type="dt" sz="half" idx="10"/>
          </p:nvPr>
        </p:nvSpPr>
        <p:spPr/>
        <p:txBody>
          <a:bodyPr/>
          <a:lstStyle/>
          <a:p>
            <a:fld id="{4EDE2146-0C42-49E2-91EB-6958F5B66BC3}" type="datetimeFigureOut">
              <a:rPr lang="en-GB" smtClean="0"/>
              <a:t>10/04/2025</a:t>
            </a:fld>
            <a:endParaRPr lang="en-GB"/>
          </a:p>
        </p:txBody>
      </p:sp>
      <p:sp>
        <p:nvSpPr>
          <p:cNvPr id="5" name="Footer Placeholder 4">
            <a:extLst>
              <a:ext uri="{FF2B5EF4-FFF2-40B4-BE49-F238E27FC236}">
                <a16:creationId xmlns:a16="http://schemas.microsoft.com/office/drawing/2014/main" id="{EE782200-8A32-FC1B-5FE9-6AEAE079C5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A1AABC-4EC0-82B4-6845-BCA669766E24}"/>
              </a:ext>
            </a:extLst>
          </p:cNvPr>
          <p:cNvSpPr>
            <a:spLocks noGrp="1"/>
          </p:cNvSpPr>
          <p:nvPr>
            <p:ph type="sldNum" sz="quarter" idx="12"/>
          </p:nvPr>
        </p:nvSpPr>
        <p:spPr/>
        <p:txBody>
          <a:bodyPr/>
          <a:lstStyle/>
          <a:p>
            <a:fld id="{FC0EA807-1F54-47C2-8337-36508795BF54}" type="slidenum">
              <a:rPr lang="en-GB" smtClean="0"/>
              <a:t>‹#›</a:t>
            </a:fld>
            <a:endParaRPr lang="en-GB"/>
          </a:p>
        </p:txBody>
      </p:sp>
    </p:spTree>
    <p:extLst>
      <p:ext uri="{BB962C8B-B14F-4D97-AF65-F5344CB8AC3E}">
        <p14:creationId xmlns:p14="http://schemas.microsoft.com/office/powerpoint/2010/main" val="17285401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A053-D563-103B-1684-93D677425C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E1FAA5-9686-F8A4-ED84-559F67CAEB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760A3-F02C-BED3-87CF-581B1B962639}"/>
              </a:ext>
            </a:extLst>
          </p:cNvPr>
          <p:cNvSpPr>
            <a:spLocks noGrp="1"/>
          </p:cNvSpPr>
          <p:nvPr>
            <p:ph type="dt" sz="half" idx="10"/>
          </p:nvPr>
        </p:nvSpPr>
        <p:spPr/>
        <p:txBody>
          <a:bodyPr/>
          <a:lstStyle/>
          <a:p>
            <a:fld id="{4EDE2146-0C42-49E2-91EB-6958F5B66BC3}" type="datetimeFigureOut">
              <a:rPr lang="en-GB" smtClean="0"/>
              <a:t>10/04/2025</a:t>
            </a:fld>
            <a:endParaRPr lang="en-GB"/>
          </a:p>
        </p:txBody>
      </p:sp>
      <p:sp>
        <p:nvSpPr>
          <p:cNvPr id="5" name="Footer Placeholder 4">
            <a:extLst>
              <a:ext uri="{FF2B5EF4-FFF2-40B4-BE49-F238E27FC236}">
                <a16:creationId xmlns:a16="http://schemas.microsoft.com/office/drawing/2014/main" id="{8D05FBE0-D012-6489-3A12-9927BF8938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07C566-2BB2-8C2D-310B-FB3BB30B4382}"/>
              </a:ext>
            </a:extLst>
          </p:cNvPr>
          <p:cNvSpPr>
            <a:spLocks noGrp="1"/>
          </p:cNvSpPr>
          <p:nvPr>
            <p:ph type="sldNum" sz="quarter" idx="12"/>
          </p:nvPr>
        </p:nvSpPr>
        <p:spPr/>
        <p:txBody>
          <a:bodyPr/>
          <a:lstStyle/>
          <a:p>
            <a:fld id="{FC0EA807-1F54-47C2-8337-36508795BF54}" type="slidenum">
              <a:rPr lang="en-GB" smtClean="0"/>
              <a:t>‹#›</a:t>
            </a:fld>
            <a:endParaRPr lang="en-GB"/>
          </a:p>
        </p:txBody>
      </p:sp>
    </p:spTree>
    <p:extLst>
      <p:ext uri="{BB962C8B-B14F-4D97-AF65-F5344CB8AC3E}">
        <p14:creationId xmlns:p14="http://schemas.microsoft.com/office/powerpoint/2010/main" val="2741170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09E6-2611-3F64-A002-15CA59F80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436C6AC-D4DD-3BD9-E5E4-33078B6AD2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DE7D70-11E9-E375-6DD5-49F90DF6D5D2}"/>
              </a:ext>
            </a:extLst>
          </p:cNvPr>
          <p:cNvSpPr>
            <a:spLocks noGrp="1"/>
          </p:cNvSpPr>
          <p:nvPr>
            <p:ph type="dt" sz="half" idx="10"/>
          </p:nvPr>
        </p:nvSpPr>
        <p:spPr/>
        <p:txBody>
          <a:bodyPr/>
          <a:lstStyle/>
          <a:p>
            <a:fld id="{4EDE2146-0C42-49E2-91EB-6958F5B66BC3}" type="datetimeFigureOut">
              <a:rPr lang="en-GB" smtClean="0"/>
              <a:t>10/04/2025</a:t>
            </a:fld>
            <a:endParaRPr lang="en-GB"/>
          </a:p>
        </p:txBody>
      </p:sp>
      <p:sp>
        <p:nvSpPr>
          <p:cNvPr id="5" name="Footer Placeholder 4">
            <a:extLst>
              <a:ext uri="{FF2B5EF4-FFF2-40B4-BE49-F238E27FC236}">
                <a16:creationId xmlns:a16="http://schemas.microsoft.com/office/drawing/2014/main" id="{96431774-19E2-F54C-BE3C-E0182EFE64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106BE-E31F-BBF3-BBC1-B5D4BB67C31F}"/>
              </a:ext>
            </a:extLst>
          </p:cNvPr>
          <p:cNvSpPr>
            <a:spLocks noGrp="1"/>
          </p:cNvSpPr>
          <p:nvPr>
            <p:ph type="sldNum" sz="quarter" idx="12"/>
          </p:nvPr>
        </p:nvSpPr>
        <p:spPr/>
        <p:txBody>
          <a:bodyPr/>
          <a:lstStyle/>
          <a:p>
            <a:fld id="{FC0EA807-1F54-47C2-8337-36508795BF54}" type="slidenum">
              <a:rPr lang="en-GB" smtClean="0"/>
              <a:t>‹#›</a:t>
            </a:fld>
            <a:endParaRPr lang="en-GB"/>
          </a:p>
        </p:txBody>
      </p:sp>
    </p:spTree>
    <p:extLst>
      <p:ext uri="{BB962C8B-B14F-4D97-AF65-F5344CB8AC3E}">
        <p14:creationId xmlns:p14="http://schemas.microsoft.com/office/powerpoint/2010/main" val="25139495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2FB2-E4B6-D1F9-2A14-B98E811FE0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5C17EB-0F89-C789-4BC6-0BA426C89C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0FE2F7-8A53-0D5B-BA82-9F158004B5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F0923F4-66C4-9647-1749-60EEE8AC0CF8}"/>
              </a:ext>
            </a:extLst>
          </p:cNvPr>
          <p:cNvSpPr>
            <a:spLocks noGrp="1"/>
          </p:cNvSpPr>
          <p:nvPr>
            <p:ph type="dt" sz="half" idx="10"/>
          </p:nvPr>
        </p:nvSpPr>
        <p:spPr/>
        <p:txBody>
          <a:bodyPr/>
          <a:lstStyle/>
          <a:p>
            <a:fld id="{4EDE2146-0C42-49E2-91EB-6958F5B66BC3}" type="datetimeFigureOut">
              <a:rPr lang="en-GB" smtClean="0"/>
              <a:t>10/04/2025</a:t>
            </a:fld>
            <a:endParaRPr lang="en-GB"/>
          </a:p>
        </p:txBody>
      </p:sp>
      <p:sp>
        <p:nvSpPr>
          <p:cNvPr id="6" name="Footer Placeholder 5">
            <a:extLst>
              <a:ext uri="{FF2B5EF4-FFF2-40B4-BE49-F238E27FC236}">
                <a16:creationId xmlns:a16="http://schemas.microsoft.com/office/drawing/2014/main" id="{7E6B9503-915D-1542-268A-4E4819CC71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89530A-C237-81F3-28BF-80C1BCEAE032}"/>
              </a:ext>
            </a:extLst>
          </p:cNvPr>
          <p:cNvSpPr>
            <a:spLocks noGrp="1"/>
          </p:cNvSpPr>
          <p:nvPr>
            <p:ph type="sldNum" sz="quarter" idx="12"/>
          </p:nvPr>
        </p:nvSpPr>
        <p:spPr/>
        <p:txBody>
          <a:bodyPr/>
          <a:lstStyle/>
          <a:p>
            <a:fld id="{FC0EA807-1F54-47C2-8337-36508795BF54}" type="slidenum">
              <a:rPr lang="en-GB" smtClean="0"/>
              <a:t>‹#›</a:t>
            </a:fld>
            <a:endParaRPr lang="en-GB"/>
          </a:p>
        </p:txBody>
      </p:sp>
    </p:spTree>
    <p:extLst>
      <p:ext uri="{BB962C8B-B14F-4D97-AF65-F5344CB8AC3E}">
        <p14:creationId xmlns:p14="http://schemas.microsoft.com/office/powerpoint/2010/main" val="18023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52C3-BBE7-EB0C-106A-8B30404FD5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FC9E1F-301A-A6D7-4B27-4E998758F5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722C57-C444-5908-935B-04C65EF316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783B39B-008F-3D98-0B58-F3DDF21502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986F3F-77E7-F645-0281-D0A5B1B404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15E8D7-8040-818F-45E6-00301153378A}"/>
              </a:ext>
            </a:extLst>
          </p:cNvPr>
          <p:cNvSpPr>
            <a:spLocks noGrp="1"/>
          </p:cNvSpPr>
          <p:nvPr>
            <p:ph type="dt" sz="half" idx="10"/>
          </p:nvPr>
        </p:nvSpPr>
        <p:spPr/>
        <p:txBody>
          <a:bodyPr/>
          <a:lstStyle/>
          <a:p>
            <a:fld id="{4EDE2146-0C42-49E2-91EB-6958F5B66BC3}" type="datetimeFigureOut">
              <a:rPr lang="en-GB" smtClean="0"/>
              <a:t>10/04/2025</a:t>
            </a:fld>
            <a:endParaRPr lang="en-GB"/>
          </a:p>
        </p:txBody>
      </p:sp>
      <p:sp>
        <p:nvSpPr>
          <p:cNvPr id="8" name="Footer Placeholder 7">
            <a:extLst>
              <a:ext uri="{FF2B5EF4-FFF2-40B4-BE49-F238E27FC236}">
                <a16:creationId xmlns:a16="http://schemas.microsoft.com/office/drawing/2014/main" id="{E8DBDC3F-6BEB-5CCB-1504-915E452B1ED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86E9979-DF5F-DCCE-2068-635A05B7228E}"/>
              </a:ext>
            </a:extLst>
          </p:cNvPr>
          <p:cNvSpPr>
            <a:spLocks noGrp="1"/>
          </p:cNvSpPr>
          <p:nvPr>
            <p:ph type="sldNum" sz="quarter" idx="12"/>
          </p:nvPr>
        </p:nvSpPr>
        <p:spPr/>
        <p:txBody>
          <a:bodyPr/>
          <a:lstStyle/>
          <a:p>
            <a:fld id="{FC0EA807-1F54-47C2-8337-36508795BF54}" type="slidenum">
              <a:rPr lang="en-GB" smtClean="0"/>
              <a:t>‹#›</a:t>
            </a:fld>
            <a:endParaRPr lang="en-GB"/>
          </a:p>
        </p:txBody>
      </p:sp>
    </p:spTree>
    <p:extLst>
      <p:ext uri="{BB962C8B-B14F-4D97-AF65-F5344CB8AC3E}">
        <p14:creationId xmlns:p14="http://schemas.microsoft.com/office/powerpoint/2010/main" val="35951372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9C7E-F828-FACC-DADF-64953EDCE76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387EEB-7B61-9184-1B37-054DB00A365B}"/>
              </a:ext>
            </a:extLst>
          </p:cNvPr>
          <p:cNvSpPr>
            <a:spLocks noGrp="1"/>
          </p:cNvSpPr>
          <p:nvPr>
            <p:ph type="dt" sz="half" idx="10"/>
          </p:nvPr>
        </p:nvSpPr>
        <p:spPr/>
        <p:txBody>
          <a:bodyPr/>
          <a:lstStyle/>
          <a:p>
            <a:fld id="{4EDE2146-0C42-49E2-91EB-6958F5B66BC3}" type="datetimeFigureOut">
              <a:rPr lang="en-GB" smtClean="0"/>
              <a:t>10/04/2025</a:t>
            </a:fld>
            <a:endParaRPr lang="en-GB"/>
          </a:p>
        </p:txBody>
      </p:sp>
      <p:sp>
        <p:nvSpPr>
          <p:cNvPr id="4" name="Footer Placeholder 3">
            <a:extLst>
              <a:ext uri="{FF2B5EF4-FFF2-40B4-BE49-F238E27FC236}">
                <a16:creationId xmlns:a16="http://schemas.microsoft.com/office/drawing/2014/main" id="{DB9FF7BE-6B78-D306-7BE6-2CCB4591404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6D17517-5A7F-2B42-8220-A54CE37ED38F}"/>
              </a:ext>
            </a:extLst>
          </p:cNvPr>
          <p:cNvSpPr>
            <a:spLocks noGrp="1"/>
          </p:cNvSpPr>
          <p:nvPr>
            <p:ph type="sldNum" sz="quarter" idx="12"/>
          </p:nvPr>
        </p:nvSpPr>
        <p:spPr/>
        <p:txBody>
          <a:bodyPr/>
          <a:lstStyle/>
          <a:p>
            <a:fld id="{FC0EA807-1F54-47C2-8337-36508795BF54}" type="slidenum">
              <a:rPr lang="en-GB" smtClean="0"/>
              <a:t>‹#›</a:t>
            </a:fld>
            <a:endParaRPr lang="en-GB"/>
          </a:p>
        </p:txBody>
      </p:sp>
    </p:spTree>
    <p:extLst>
      <p:ext uri="{BB962C8B-B14F-4D97-AF65-F5344CB8AC3E}">
        <p14:creationId xmlns:p14="http://schemas.microsoft.com/office/powerpoint/2010/main" val="12197518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3A592F-A94E-F7A0-9635-71801E081580}"/>
              </a:ext>
            </a:extLst>
          </p:cNvPr>
          <p:cNvSpPr>
            <a:spLocks noGrp="1"/>
          </p:cNvSpPr>
          <p:nvPr>
            <p:ph type="dt" sz="half" idx="10"/>
          </p:nvPr>
        </p:nvSpPr>
        <p:spPr/>
        <p:txBody>
          <a:bodyPr/>
          <a:lstStyle/>
          <a:p>
            <a:fld id="{4EDE2146-0C42-49E2-91EB-6958F5B66BC3}" type="datetimeFigureOut">
              <a:rPr lang="en-GB" smtClean="0"/>
              <a:t>10/04/2025</a:t>
            </a:fld>
            <a:endParaRPr lang="en-GB"/>
          </a:p>
        </p:txBody>
      </p:sp>
      <p:sp>
        <p:nvSpPr>
          <p:cNvPr id="3" name="Footer Placeholder 2">
            <a:extLst>
              <a:ext uri="{FF2B5EF4-FFF2-40B4-BE49-F238E27FC236}">
                <a16:creationId xmlns:a16="http://schemas.microsoft.com/office/drawing/2014/main" id="{F81F28C9-9581-8F28-8A08-92289D89C5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6E74D2A-9830-ED28-301A-C6393BB0AFDD}"/>
              </a:ext>
            </a:extLst>
          </p:cNvPr>
          <p:cNvSpPr>
            <a:spLocks noGrp="1"/>
          </p:cNvSpPr>
          <p:nvPr>
            <p:ph type="sldNum" sz="quarter" idx="12"/>
          </p:nvPr>
        </p:nvSpPr>
        <p:spPr/>
        <p:txBody>
          <a:bodyPr/>
          <a:lstStyle/>
          <a:p>
            <a:fld id="{FC0EA807-1F54-47C2-8337-36508795BF54}" type="slidenum">
              <a:rPr lang="en-GB" smtClean="0"/>
              <a:t>‹#›</a:t>
            </a:fld>
            <a:endParaRPr lang="en-GB"/>
          </a:p>
        </p:txBody>
      </p:sp>
    </p:spTree>
    <p:extLst>
      <p:ext uri="{BB962C8B-B14F-4D97-AF65-F5344CB8AC3E}">
        <p14:creationId xmlns:p14="http://schemas.microsoft.com/office/powerpoint/2010/main" val="14040608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73116-19B5-2EC9-FFD3-80559C956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853E65C-918C-9C3D-0E6C-7DF4786955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1FC31C8-0EAD-301B-32C9-472B7CEDE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A7141D-700D-2D73-717D-23AA84CDD4ED}"/>
              </a:ext>
            </a:extLst>
          </p:cNvPr>
          <p:cNvSpPr>
            <a:spLocks noGrp="1"/>
          </p:cNvSpPr>
          <p:nvPr>
            <p:ph type="dt" sz="half" idx="10"/>
          </p:nvPr>
        </p:nvSpPr>
        <p:spPr/>
        <p:txBody>
          <a:bodyPr/>
          <a:lstStyle/>
          <a:p>
            <a:fld id="{4EDE2146-0C42-49E2-91EB-6958F5B66BC3}" type="datetimeFigureOut">
              <a:rPr lang="en-GB" smtClean="0"/>
              <a:t>10/04/2025</a:t>
            </a:fld>
            <a:endParaRPr lang="en-GB"/>
          </a:p>
        </p:txBody>
      </p:sp>
      <p:sp>
        <p:nvSpPr>
          <p:cNvPr id="6" name="Footer Placeholder 5">
            <a:extLst>
              <a:ext uri="{FF2B5EF4-FFF2-40B4-BE49-F238E27FC236}">
                <a16:creationId xmlns:a16="http://schemas.microsoft.com/office/drawing/2014/main" id="{0D4E1BF7-3DD4-EAF5-612B-35F4E533A7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15F0FE-D906-2A49-E3E3-CC3CB2A6868C}"/>
              </a:ext>
            </a:extLst>
          </p:cNvPr>
          <p:cNvSpPr>
            <a:spLocks noGrp="1"/>
          </p:cNvSpPr>
          <p:nvPr>
            <p:ph type="sldNum" sz="quarter" idx="12"/>
          </p:nvPr>
        </p:nvSpPr>
        <p:spPr/>
        <p:txBody>
          <a:bodyPr/>
          <a:lstStyle/>
          <a:p>
            <a:fld id="{FC0EA807-1F54-47C2-8337-36508795BF54}" type="slidenum">
              <a:rPr lang="en-GB" smtClean="0"/>
              <a:t>‹#›</a:t>
            </a:fld>
            <a:endParaRPr lang="en-GB"/>
          </a:p>
        </p:txBody>
      </p:sp>
    </p:spTree>
    <p:extLst>
      <p:ext uri="{BB962C8B-B14F-4D97-AF65-F5344CB8AC3E}">
        <p14:creationId xmlns:p14="http://schemas.microsoft.com/office/powerpoint/2010/main" val="396465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DF7936-F2A0-4A9E-9DF2-85EC90D3140D}" type="datetimeFigureOut">
              <a:rPr lang="en-GB" smtClean="0"/>
              <a:t>10/04/2025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4A58AE-5FF8-4987-8574-E1926422D539}" type="slidenum">
              <a:rPr lang="en-GB" smtClean="0"/>
              <a:t>‹#›</a:t>
            </a:fld>
            <a:endParaRPr lang="en-GB"/>
          </a:p>
        </p:txBody>
      </p:sp>
    </p:spTree>
    <p:extLst>
      <p:ext uri="{BB962C8B-B14F-4D97-AF65-F5344CB8AC3E}">
        <p14:creationId xmlns:p14="http://schemas.microsoft.com/office/powerpoint/2010/main" val="29261916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1F67-B178-59BA-7B15-1BB475529A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D7ED8E2-D385-E6F6-E4D8-0DFE706353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8864AC-48B8-2798-7B41-3C4159D57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D6872-E351-C8EF-3047-AFDD6429F26C}"/>
              </a:ext>
            </a:extLst>
          </p:cNvPr>
          <p:cNvSpPr>
            <a:spLocks noGrp="1"/>
          </p:cNvSpPr>
          <p:nvPr>
            <p:ph type="dt" sz="half" idx="10"/>
          </p:nvPr>
        </p:nvSpPr>
        <p:spPr/>
        <p:txBody>
          <a:bodyPr/>
          <a:lstStyle/>
          <a:p>
            <a:fld id="{4EDE2146-0C42-49E2-91EB-6958F5B66BC3}" type="datetimeFigureOut">
              <a:rPr lang="en-GB" smtClean="0"/>
              <a:t>10/04/2025</a:t>
            </a:fld>
            <a:endParaRPr lang="en-GB"/>
          </a:p>
        </p:txBody>
      </p:sp>
      <p:sp>
        <p:nvSpPr>
          <p:cNvPr id="6" name="Footer Placeholder 5">
            <a:extLst>
              <a:ext uri="{FF2B5EF4-FFF2-40B4-BE49-F238E27FC236}">
                <a16:creationId xmlns:a16="http://schemas.microsoft.com/office/drawing/2014/main" id="{5C3FAFEA-3EC8-2281-AC04-9B7FB5622C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BC55F4-C778-EFEE-B7EF-7966D351FFBC}"/>
              </a:ext>
            </a:extLst>
          </p:cNvPr>
          <p:cNvSpPr>
            <a:spLocks noGrp="1"/>
          </p:cNvSpPr>
          <p:nvPr>
            <p:ph type="sldNum" sz="quarter" idx="12"/>
          </p:nvPr>
        </p:nvSpPr>
        <p:spPr/>
        <p:txBody>
          <a:bodyPr/>
          <a:lstStyle/>
          <a:p>
            <a:fld id="{FC0EA807-1F54-47C2-8337-36508795BF54}" type="slidenum">
              <a:rPr lang="en-GB" smtClean="0"/>
              <a:t>‹#›</a:t>
            </a:fld>
            <a:endParaRPr lang="en-GB"/>
          </a:p>
        </p:txBody>
      </p:sp>
    </p:spTree>
    <p:extLst>
      <p:ext uri="{BB962C8B-B14F-4D97-AF65-F5344CB8AC3E}">
        <p14:creationId xmlns:p14="http://schemas.microsoft.com/office/powerpoint/2010/main" val="2307391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E9C8-C68C-2D68-64C6-A64C211A56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2F391D-5FA2-2485-8C1D-B82AA8AAE7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3DDF78-9660-B988-10E1-EB56BCCD58AE}"/>
              </a:ext>
            </a:extLst>
          </p:cNvPr>
          <p:cNvSpPr>
            <a:spLocks noGrp="1"/>
          </p:cNvSpPr>
          <p:nvPr>
            <p:ph type="dt" sz="half" idx="10"/>
          </p:nvPr>
        </p:nvSpPr>
        <p:spPr/>
        <p:txBody>
          <a:bodyPr/>
          <a:lstStyle/>
          <a:p>
            <a:fld id="{4EDE2146-0C42-49E2-91EB-6958F5B66BC3}" type="datetimeFigureOut">
              <a:rPr lang="en-GB" smtClean="0"/>
              <a:t>10/04/2025</a:t>
            </a:fld>
            <a:endParaRPr lang="en-GB"/>
          </a:p>
        </p:txBody>
      </p:sp>
      <p:sp>
        <p:nvSpPr>
          <p:cNvPr id="5" name="Footer Placeholder 4">
            <a:extLst>
              <a:ext uri="{FF2B5EF4-FFF2-40B4-BE49-F238E27FC236}">
                <a16:creationId xmlns:a16="http://schemas.microsoft.com/office/drawing/2014/main" id="{D76D913A-3D97-D9C7-EA18-3CE433C5F0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C96DC8-9DB3-8301-A86D-17DD0706FC55}"/>
              </a:ext>
            </a:extLst>
          </p:cNvPr>
          <p:cNvSpPr>
            <a:spLocks noGrp="1"/>
          </p:cNvSpPr>
          <p:nvPr>
            <p:ph type="sldNum" sz="quarter" idx="12"/>
          </p:nvPr>
        </p:nvSpPr>
        <p:spPr/>
        <p:txBody>
          <a:bodyPr/>
          <a:lstStyle/>
          <a:p>
            <a:fld id="{FC0EA807-1F54-47C2-8337-36508795BF54}" type="slidenum">
              <a:rPr lang="en-GB" smtClean="0"/>
              <a:t>‹#›</a:t>
            </a:fld>
            <a:endParaRPr lang="en-GB"/>
          </a:p>
        </p:txBody>
      </p:sp>
    </p:spTree>
    <p:extLst>
      <p:ext uri="{BB962C8B-B14F-4D97-AF65-F5344CB8AC3E}">
        <p14:creationId xmlns:p14="http://schemas.microsoft.com/office/powerpoint/2010/main" val="5784844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422BB6-EE99-5483-494C-A7DF3F0921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33C2B7-EB9A-CDEA-6F80-08A6C23393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11967C-DCAA-A21D-A8E7-D9790924B11C}"/>
              </a:ext>
            </a:extLst>
          </p:cNvPr>
          <p:cNvSpPr>
            <a:spLocks noGrp="1"/>
          </p:cNvSpPr>
          <p:nvPr>
            <p:ph type="dt" sz="half" idx="10"/>
          </p:nvPr>
        </p:nvSpPr>
        <p:spPr/>
        <p:txBody>
          <a:bodyPr/>
          <a:lstStyle/>
          <a:p>
            <a:fld id="{4EDE2146-0C42-49E2-91EB-6958F5B66BC3}" type="datetimeFigureOut">
              <a:rPr lang="en-GB" smtClean="0"/>
              <a:t>10/04/2025</a:t>
            </a:fld>
            <a:endParaRPr lang="en-GB"/>
          </a:p>
        </p:txBody>
      </p:sp>
      <p:sp>
        <p:nvSpPr>
          <p:cNvPr id="5" name="Footer Placeholder 4">
            <a:extLst>
              <a:ext uri="{FF2B5EF4-FFF2-40B4-BE49-F238E27FC236}">
                <a16:creationId xmlns:a16="http://schemas.microsoft.com/office/drawing/2014/main" id="{521FCDFF-95CE-FC0A-2913-05213BD720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EECDDD-C40C-0EF0-606F-2C9473378CEF}"/>
              </a:ext>
            </a:extLst>
          </p:cNvPr>
          <p:cNvSpPr>
            <a:spLocks noGrp="1"/>
          </p:cNvSpPr>
          <p:nvPr>
            <p:ph type="sldNum" sz="quarter" idx="12"/>
          </p:nvPr>
        </p:nvSpPr>
        <p:spPr/>
        <p:txBody>
          <a:bodyPr/>
          <a:lstStyle/>
          <a:p>
            <a:fld id="{FC0EA807-1F54-47C2-8337-36508795BF54}" type="slidenum">
              <a:rPr lang="en-GB" smtClean="0"/>
              <a:t>‹#›</a:t>
            </a:fld>
            <a:endParaRPr lang="en-GB"/>
          </a:p>
        </p:txBody>
      </p:sp>
    </p:spTree>
    <p:extLst>
      <p:ext uri="{BB962C8B-B14F-4D97-AF65-F5344CB8AC3E}">
        <p14:creationId xmlns:p14="http://schemas.microsoft.com/office/powerpoint/2010/main" val="563677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DF7936-F2A0-4A9E-9DF2-85EC90D3140D}" type="datetimeFigureOut">
              <a:rPr lang="en-GB" smtClean="0"/>
              <a:t>10/04/2025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4A58AE-5FF8-4987-8574-E1926422D539}" type="slidenum">
              <a:rPr lang="en-GB" smtClean="0"/>
              <a:t>‹#›</a:t>
            </a:fld>
            <a:endParaRPr lang="en-GB"/>
          </a:p>
        </p:txBody>
      </p:sp>
    </p:spTree>
    <p:extLst>
      <p:ext uri="{BB962C8B-B14F-4D97-AF65-F5344CB8AC3E}">
        <p14:creationId xmlns:p14="http://schemas.microsoft.com/office/powerpoint/2010/main" val="1047007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5.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F7936-F2A0-4A9E-9DF2-85EC90D3140D}" type="datetimeFigureOut">
              <a:rPr lang="en-GB" smtClean="0"/>
              <a:t>10/04/2025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A58AE-5FF8-4987-8574-E1926422D539}" type="slidenum">
              <a:rPr lang="en-GB" smtClean="0"/>
              <a:t>‹#›</a:t>
            </a:fld>
            <a:endParaRPr lang="en-GB"/>
          </a:p>
        </p:txBody>
      </p:sp>
    </p:spTree>
    <p:extLst>
      <p:ext uri="{BB962C8B-B14F-4D97-AF65-F5344CB8AC3E}">
        <p14:creationId xmlns:p14="http://schemas.microsoft.com/office/powerpoint/2010/main" val="2373507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BE451C3-0FF4-47C4-B829-773ADF60F88C}" type="datetimeFigureOut">
              <a:rPr lang="en-US" smtClean="0"/>
              <a:t>4/10/2025</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
              </a:t>
            </a: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a:p>
        </p:txBody>
      </p:sp>
      <p:pic>
        <p:nvPicPr>
          <p:cNvPr id="8" name="Picture 4" descr="powerpoint FOOTER.jpg">
            <a:extLst>
              <a:ext uri="{FF2B5EF4-FFF2-40B4-BE49-F238E27FC236}">
                <a16:creationId xmlns:a16="http://schemas.microsoft.com/office/drawing/2014/main" id="{8C832988-25AF-9106-6655-439438543A99}"/>
              </a:ext>
            </a:extLst>
          </p:cNvPr>
          <p:cNvPicPr>
            <a:picLocks noChangeAspect="1"/>
          </p:cNvPicPr>
          <p:nvPr userDrawn="1"/>
        </p:nvPicPr>
        <p:blipFill>
          <a:blip r:embed="rId20">
            <a:extLst>
              <a:ext uri="{28A0092B-C50C-407E-A947-70E740481C1C}">
                <a14:useLocalDpi xmlns:a14="http://schemas.microsoft.com/office/drawing/2010/main"/>
              </a:ext>
            </a:extLst>
          </a:blip>
          <a:srcRect/>
          <a:stretch>
            <a:fillRect/>
          </a:stretch>
        </p:blipFill>
        <p:spPr bwMode="auto">
          <a:xfrm>
            <a:off x="0" y="6213476"/>
            <a:ext cx="1220046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9057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Header calibri bold 36pt blue</a:t>
            </a:r>
            <a:endParaRPr lang="en-US" altLang="en-US"/>
          </a:p>
        </p:txBody>
      </p:sp>
      <p:sp>
        <p:nvSpPr>
          <p:cNvPr id="1027" name="Text Placeholder 2"/>
          <p:cNvSpPr>
            <a:spLocks noGrp="1"/>
          </p:cNvSpPr>
          <p:nvPr>
            <p:ph type="body" idx="1"/>
          </p:nvPr>
        </p:nvSpPr>
        <p:spPr bwMode="auto">
          <a:xfrm>
            <a:off x="609600" y="1600200"/>
            <a:ext cx="10972800" cy="430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0"/>
            <a:endParaRPr lang="en-GB" altLang="en-US"/>
          </a:p>
        </p:txBody>
      </p:sp>
      <p:pic>
        <p:nvPicPr>
          <p:cNvPr id="1028" name="Picture 4"/>
          <p:cNvPicPr>
            <a:picLocks noChangeAspect="1"/>
          </p:cNvPicPr>
          <p:nvPr userDrawn="1"/>
        </p:nvPicPr>
        <p:blipFill>
          <a:blip r:embed="rId12"/>
          <a:srcRect/>
          <a:stretch/>
        </p:blipFill>
        <p:spPr bwMode="auto">
          <a:xfrm>
            <a:off x="0" y="6221192"/>
            <a:ext cx="12192000" cy="636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045438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txStyles>
    <p:titleStyle>
      <a:lvl1pPr algn="l" defTabSz="457200" rtl="0" eaLnBrk="0" fontAlgn="base" hangingPunct="0">
        <a:spcBef>
          <a:spcPct val="0"/>
        </a:spcBef>
        <a:spcAft>
          <a:spcPct val="0"/>
        </a:spcAft>
        <a:defRPr sz="3600" b="1" kern="1200">
          <a:solidFill>
            <a:schemeClr val="tx2"/>
          </a:solidFill>
          <a:latin typeface="+mj-lt"/>
          <a:ea typeface="+mj-ea"/>
          <a:cs typeface="+mj-cs"/>
        </a:defRPr>
      </a:lvl1pPr>
      <a:lvl2pPr algn="l" defTabSz="457200" rtl="0" eaLnBrk="0" fontAlgn="base" hangingPunct="0">
        <a:spcBef>
          <a:spcPct val="0"/>
        </a:spcBef>
        <a:spcAft>
          <a:spcPct val="0"/>
        </a:spcAft>
        <a:defRPr sz="3600" b="1">
          <a:solidFill>
            <a:schemeClr val="tx2"/>
          </a:solidFill>
          <a:latin typeface="Calibri" panose="020F0502020204030204" pitchFamily="34" charset="0"/>
        </a:defRPr>
      </a:lvl2pPr>
      <a:lvl3pPr algn="l" defTabSz="457200" rtl="0" eaLnBrk="0" fontAlgn="base" hangingPunct="0">
        <a:spcBef>
          <a:spcPct val="0"/>
        </a:spcBef>
        <a:spcAft>
          <a:spcPct val="0"/>
        </a:spcAft>
        <a:defRPr sz="3600" b="1">
          <a:solidFill>
            <a:schemeClr val="tx2"/>
          </a:solidFill>
          <a:latin typeface="Calibri" panose="020F0502020204030204" pitchFamily="34" charset="0"/>
        </a:defRPr>
      </a:lvl3pPr>
      <a:lvl4pPr algn="l" defTabSz="457200" rtl="0" eaLnBrk="0" fontAlgn="base" hangingPunct="0">
        <a:spcBef>
          <a:spcPct val="0"/>
        </a:spcBef>
        <a:spcAft>
          <a:spcPct val="0"/>
        </a:spcAft>
        <a:defRPr sz="3600" b="1">
          <a:solidFill>
            <a:schemeClr val="tx2"/>
          </a:solidFill>
          <a:latin typeface="Calibri" panose="020F0502020204030204" pitchFamily="34" charset="0"/>
        </a:defRPr>
      </a:lvl4pPr>
      <a:lvl5pPr algn="l" defTabSz="457200" rtl="0" eaLnBrk="0" fontAlgn="base" hangingPunct="0">
        <a:spcBef>
          <a:spcPct val="0"/>
        </a:spcBef>
        <a:spcAft>
          <a:spcPct val="0"/>
        </a:spcAft>
        <a:defRPr sz="3600" b="1">
          <a:solidFill>
            <a:schemeClr val="tx2"/>
          </a:solidFill>
          <a:latin typeface="Calibri" panose="020F0502020204030204" pitchFamily="34" charset="0"/>
        </a:defRPr>
      </a:lvl5pPr>
      <a:lvl6pPr marL="457200" algn="l" defTabSz="457200" rtl="0" fontAlgn="base">
        <a:spcBef>
          <a:spcPct val="0"/>
        </a:spcBef>
        <a:spcAft>
          <a:spcPct val="0"/>
        </a:spcAft>
        <a:defRPr sz="3600" b="1">
          <a:solidFill>
            <a:schemeClr val="tx2"/>
          </a:solidFill>
          <a:latin typeface="Calibri" panose="020F0502020204030204" pitchFamily="34" charset="0"/>
        </a:defRPr>
      </a:lvl6pPr>
      <a:lvl7pPr marL="914400" algn="l" defTabSz="457200" rtl="0" fontAlgn="base">
        <a:spcBef>
          <a:spcPct val="0"/>
        </a:spcBef>
        <a:spcAft>
          <a:spcPct val="0"/>
        </a:spcAft>
        <a:defRPr sz="3600" b="1">
          <a:solidFill>
            <a:schemeClr val="tx2"/>
          </a:solidFill>
          <a:latin typeface="Calibri" panose="020F0502020204030204" pitchFamily="34" charset="0"/>
        </a:defRPr>
      </a:lvl7pPr>
      <a:lvl8pPr marL="1371600" algn="l" defTabSz="457200" rtl="0" fontAlgn="base">
        <a:spcBef>
          <a:spcPct val="0"/>
        </a:spcBef>
        <a:spcAft>
          <a:spcPct val="0"/>
        </a:spcAft>
        <a:defRPr sz="3600" b="1">
          <a:solidFill>
            <a:schemeClr val="tx2"/>
          </a:solidFill>
          <a:latin typeface="Calibri" panose="020F0502020204030204" pitchFamily="34" charset="0"/>
        </a:defRPr>
      </a:lvl8pPr>
      <a:lvl9pPr marL="1828800" algn="l" defTabSz="457200" rtl="0" fontAlgn="base">
        <a:spcBef>
          <a:spcPct val="0"/>
        </a:spcBef>
        <a:spcAft>
          <a:spcPct val="0"/>
        </a:spcAft>
        <a:defRPr sz="3600" b="1">
          <a:solidFill>
            <a:schemeClr val="tx2"/>
          </a:solidFill>
          <a:latin typeface="Calibri" panose="020F0502020204030204" pitchFamily="34" charset="0"/>
        </a:defRPr>
      </a:lvl9pPr>
    </p:titleStyle>
    <p:bodyStyle>
      <a:lvl1pPr algn="l" defTabSz="457200" rtl="0" eaLnBrk="0" fontAlgn="base" hangingPunct="0">
        <a:spcBef>
          <a:spcPct val="20000"/>
        </a:spcBef>
        <a:spcAft>
          <a:spcPct val="0"/>
        </a:spcAft>
        <a:buClr>
          <a:schemeClr val="bg2"/>
        </a:buClr>
        <a:defRPr sz="2000" b="1"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chemeClr val="bg2"/>
        </a:buClr>
        <a:buFont typeface="Arial" panose="020B0604020202020204" pitchFamily="34" charset="0"/>
        <a:buChar char="–"/>
        <a:defRPr sz="2800" kern="1200">
          <a:solidFill>
            <a:srgbClr val="7F7F7F"/>
          </a:solidFill>
          <a:latin typeface="+mn-lt"/>
          <a:ea typeface="+mn-ea"/>
          <a:cs typeface="+mn-cs"/>
        </a:defRPr>
      </a:lvl2pPr>
      <a:lvl3pPr marL="1143000" indent="-228600" algn="l" defTabSz="457200" rtl="0" eaLnBrk="0" fontAlgn="base" hangingPunct="0">
        <a:spcBef>
          <a:spcPct val="20000"/>
        </a:spcBef>
        <a:spcAft>
          <a:spcPct val="0"/>
        </a:spcAft>
        <a:buClr>
          <a:schemeClr val="bg2"/>
        </a:buClr>
        <a:buFont typeface="Arial" panose="020B0604020202020204" pitchFamily="34" charset="0"/>
        <a:buChar char="•"/>
        <a:defRPr sz="2400" kern="1200">
          <a:solidFill>
            <a:srgbClr val="7F7F7F"/>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4/10/2025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5288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7D8DE8-78C1-42C4-95BA-855519D579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BE4CED-3C62-408A-A25F-88D2CAD56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25AFC2-4759-4614-8ED4-6E492BDA44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C4752-39B3-45D8-9099-3C86D152004D}" type="datetimeFigureOut">
              <a:rPr lang="en-GB" smtClean="0"/>
              <a:t>10/04/2025</a:t>
            </a:fld>
            <a:endParaRPr lang="en-GB"/>
          </a:p>
        </p:txBody>
      </p:sp>
      <p:sp>
        <p:nvSpPr>
          <p:cNvPr id="5" name="Footer Placeholder 4">
            <a:extLst>
              <a:ext uri="{FF2B5EF4-FFF2-40B4-BE49-F238E27FC236}">
                <a16:creationId xmlns:a16="http://schemas.microsoft.com/office/drawing/2014/main" id="{7B2FF6F3-D274-422E-B188-9A3CDFDC86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66C317-77F6-4A1F-AB5B-4808329C94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FD7F5-4391-4BF5-A744-511B4A2143C0}" type="slidenum">
              <a:rPr lang="en-GB" smtClean="0"/>
              <a:t>‹#›</a:t>
            </a:fld>
            <a:endParaRPr lang="en-GB"/>
          </a:p>
        </p:txBody>
      </p:sp>
    </p:spTree>
    <p:extLst>
      <p:ext uri="{BB962C8B-B14F-4D97-AF65-F5344CB8AC3E}">
        <p14:creationId xmlns:p14="http://schemas.microsoft.com/office/powerpoint/2010/main" val="428067739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06756A-3F4B-41C9-80D7-2EF01B159E16}" type="datetimeFigureOut">
              <a:rPr lang="en-GB" smtClean="0"/>
              <a:t>10/04/2025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427181-2B7C-4FBB-B5F8-95E6F84459E3}" type="slidenum">
              <a:rPr lang="en-GB" smtClean="0"/>
              <a:t>‹#›</a:t>
            </a:fld>
            <a:endParaRPr lang="en-GB"/>
          </a:p>
        </p:txBody>
      </p:sp>
    </p:spTree>
    <p:extLst>
      <p:ext uri="{BB962C8B-B14F-4D97-AF65-F5344CB8AC3E}">
        <p14:creationId xmlns:p14="http://schemas.microsoft.com/office/powerpoint/2010/main" val="11428981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BDF4CE-805A-1B3D-4515-88DF73A982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6B5A55-8ADE-24BC-8824-D63F8F5A1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7B48DC-1171-1B53-C25F-22CCA93EC1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DE2146-0C42-49E2-91EB-6958F5B66BC3}" type="datetimeFigureOut">
              <a:rPr lang="en-GB" smtClean="0"/>
              <a:t>10/04/2025</a:t>
            </a:fld>
            <a:endParaRPr lang="en-GB"/>
          </a:p>
        </p:txBody>
      </p:sp>
      <p:sp>
        <p:nvSpPr>
          <p:cNvPr id="5" name="Footer Placeholder 4">
            <a:extLst>
              <a:ext uri="{FF2B5EF4-FFF2-40B4-BE49-F238E27FC236}">
                <a16:creationId xmlns:a16="http://schemas.microsoft.com/office/drawing/2014/main" id="{29F1A131-F7B6-E76A-6420-43E2EA7ADD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6F2625C-4449-BDEC-A6D3-915FC818D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0EA807-1F54-47C2-8337-36508795BF54}" type="slidenum">
              <a:rPr lang="en-GB" smtClean="0"/>
              <a:t>‹#›</a:t>
            </a:fld>
            <a:endParaRPr lang="en-GB"/>
          </a:p>
        </p:txBody>
      </p:sp>
    </p:spTree>
    <p:extLst>
      <p:ext uri="{BB962C8B-B14F-4D97-AF65-F5344CB8AC3E}">
        <p14:creationId xmlns:p14="http://schemas.microsoft.com/office/powerpoint/2010/main" val="6316815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72.xml"/><Relationship Id="rId4" Type="http://schemas.openxmlformats.org/officeDocument/2006/relationships/image" Target="../media/image94.png"/></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30.xml"/><Relationship Id="rId4" Type="http://schemas.openxmlformats.org/officeDocument/2006/relationships/image" Target="../media/image96.jpeg"/></Relationships>
</file>

<file path=ppt/slides/_rels/slide102.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102.xml"/><Relationship Id="rId1" Type="http://schemas.openxmlformats.org/officeDocument/2006/relationships/slideLayout" Target="../slideLayouts/slideLayout30.xml"/><Relationship Id="rId4" Type="http://schemas.openxmlformats.org/officeDocument/2006/relationships/image" Target="../media/image98.wmf"/></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4.xml"/><Relationship Id="rId1" Type="http://schemas.openxmlformats.org/officeDocument/2006/relationships/slideLayout" Target="../slideLayouts/slideLayout30.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5.xml"/><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6.xml"/><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7.xml"/><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08.xml"/><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4.sv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13.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12.svg"/><Relationship Id="rId5" Type="http://schemas.openxmlformats.org/officeDocument/2006/relationships/tags" Target="../tags/tag20.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tags" Target="../tags/tag19.xml"/><Relationship Id="rId9" Type="http://schemas.openxmlformats.org/officeDocument/2006/relationships/notesSlide" Target="../notesSlides/notesSlide11.xml"/><Relationship Id="rId1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1.xml"/><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4.svg"/><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media/image13.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12.svg"/><Relationship Id="rId5" Type="http://schemas.openxmlformats.org/officeDocument/2006/relationships/tags" Target="../tags/tag90.xml"/><Relationship Id="rId15" Type="http://schemas.openxmlformats.org/officeDocument/2006/relationships/image" Target="../media/image59.svg"/><Relationship Id="rId10" Type="http://schemas.openxmlformats.org/officeDocument/2006/relationships/image" Target="../media/image11.png"/><Relationship Id="rId4" Type="http://schemas.openxmlformats.org/officeDocument/2006/relationships/tags" Target="../tags/tag89.xml"/><Relationship Id="rId9" Type="http://schemas.openxmlformats.org/officeDocument/2006/relationships/notesSlide" Target="../notesSlides/notesSlide113.xml"/><Relationship Id="rId14" Type="http://schemas.openxmlformats.org/officeDocument/2006/relationships/image" Target="../media/image58.png"/></Relationships>
</file>

<file path=ppt/slides/_rels/slide11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4.sv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media/image13.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12.svg"/><Relationship Id="rId5" Type="http://schemas.openxmlformats.org/officeDocument/2006/relationships/tags" Target="../tags/tag97.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tags" Target="../tags/tag96.xml"/><Relationship Id="rId9" Type="http://schemas.openxmlformats.org/officeDocument/2006/relationships/notesSlide" Target="../notesSlides/notesSlide114.xml"/><Relationship Id="rId14" Type="http://schemas.openxmlformats.org/officeDocument/2006/relationships/image" Target="../media/image15.png"/></Relationships>
</file>

<file path=ppt/slides/_rels/slide1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1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1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9.pn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3.jpe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4.jpeg"/><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5.jpeg"/><Relationship Id="rId7"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45.jpe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hyperlink" Target="mailto:mark.mullen@southampton.gov.uk" TargetMode="External"/><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hyperlink" Target="mailto:mark.mullen@southampton.gov.uk" TargetMode="External"/><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hyperlink" Target="mailto:mark.mullen@southampton.gov.uk" TargetMode="External"/><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hyperlink" Target="mailto:mark.mullen@southampton.gov.uk" TargetMode="External"/><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8.jpeg"/><Relationship Id="rId7" Type="http://schemas.openxmlformats.org/officeDocument/2006/relationships/diagramColors" Target="../diagrams/colors8.xml"/><Relationship Id="rId2" Type="http://schemas.openxmlformats.org/officeDocument/2006/relationships/notesSlide" Target="../notesSlides/notesSlide42.xml"/><Relationship Id="rId1" Type="http://schemas.openxmlformats.org/officeDocument/2006/relationships/slideLayout" Target="../slideLayouts/slideLayout30.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hyperlink" Target="mailto:mark.mullen@southampton.gov.uk" TargetMode="External"/><Relationship Id="rId2" Type="http://schemas.openxmlformats.org/officeDocument/2006/relationships/notesSlide" Target="../notesSlides/notesSlide45.xml"/><Relationship Id="rId1" Type="http://schemas.openxmlformats.org/officeDocument/2006/relationships/slideLayout" Target="../slideLayouts/slideLayout30.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hyperlink" Target="mailto:mark.mullen@southampton.gov.uk" TargetMode="External"/><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hyperlink" Target="mailto:mark.mullen@southampton.gov.uk" TargetMode="External"/><Relationship Id="rId2" Type="http://schemas.openxmlformats.org/officeDocument/2006/relationships/notesSlide" Target="../notesSlides/notesSlide47.xml"/><Relationship Id="rId1" Type="http://schemas.openxmlformats.org/officeDocument/2006/relationships/slideLayout" Target="../slideLayouts/slideLayout30.xml"/><Relationship Id="rId5" Type="http://schemas.openxmlformats.org/officeDocument/2006/relationships/image" Target="../media/image54.png"/><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hyperlink" Target="mailto:mark.mullen@southampton.gov.uk" TargetMode="External"/><Relationship Id="rId2" Type="http://schemas.openxmlformats.org/officeDocument/2006/relationships/notesSlide" Target="../notesSlides/notesSlide48.xml"/><Relationship Id="rId1" Type="http://schemas.openxmlformats.org/officeDocument/2006/relationships/slideLayout" Target="../slideLayouts/slideLayout30.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hyperlink" Target="mailto:mark.mullen@southampton.gov.uk" TargetMode="External"/><Relationship Id="rId2" Type="http://schemas.openxmlformats.org/officeDocument/2006/relationships/notesSlide" Target="../notesSlides/notesSlide49.xml"/><Relationship Id="rId1" Type="http://schemas.openxmlformats.org/officeDocument/2006/relationships/slideLayout" Target="../slideLayouts/slideLayout30.xml"/><Relationship Id="rId5" Type="http://schemas.openxmlformats.org/officeDocument/2006/relationships/image" Target="../media/image57.jpe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4.sv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13.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12.svg"/><Relationship Id="rId5" Type="http://schemas.openxmlformats.org/officeDocument/2006/relationships/tags" Target="../tags/tag27.xml"/><Relationship Id="rId15" Type="http://schemas.openxmlformats.org/officeDocument/2006/relationships/image" Target="../media/image59.svg"/><Relationship Id="rId10" Type="http://schemas.openxmlformats.org/officeDocument/2006/relationships/image" Target="../media/image11.png"/><Relationship Id="rId4" Type="http://schemas.openxmlformats.org/officeDocument/2006/relationships/tags" Target="../tags/tag26.xml"/><Relationship Id="rId9" Type="http://schemas.openxmlformats.org/officeDocument/2006/relationships/notesSlide" Target="../notesSlides/notesSlide50.xml"/><Relationship Id="rId14" Type="http://schemas.openxmlformats.org/officeDocument/2006/relationships/image" Target="../media/image58.png"/></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4.sv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image" Target="../media/image13.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12.svg"/><Relationship Id="rId5" Type="http://schemas.openxmlformats.org/officeDocument/2006/relationships/tags" Target="../tags/tag34.xml"/><Relationship Id="rId15" Type="http://schemas.openxmlformats.org/officeDocument/2006/relationships/image" Target="../media/image59.svg"/><Relationship Id="rId10" Type="http://schemas.openxmlformats.org/officeDocument/2006/relationships/image" Target="../media/image11.png"/><Relationship Id="rId4" Type="http://schemas.openxmlformats.org/officeDocument/2006/relationships/tags" Target="../tags/tag33.xml"/><Relationship Id="rId9" Type="http://schemas.openxmlformats.org/officeDocument/2006/relationships/notesSlide" Target="../notesSlides/notesSlide51.xml"/><Relationship Id="rId14" Type="http://schemas.openxmlformats.org/officeDocument/2006/relationships/image" Target="../media/image58.png"/></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4.sv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13.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12.svg"/><Relationship Id="rId5" Type="http://schemas.openxmlformats.org/officeDocument/2006/relationships/tags" Target="../tags/tag41.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tags" Target="../tags/tag40.xml"/><Relationship Id="rId9" Type="http://schemas.openxmlformats.org/officeDocument/2006/relationships/notesSlide" Target="../notesSlides/notesSlide52.xml"/><Relationship Id="rId1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61.xm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62.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8.xml"/><Relationship Id="rId1" Type="http://schemas.openxmlformats.org/officeDocument/2006/relationships/slideLayout" Target="../slideLayouts/slideLayout6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62.jpeg"/></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4.sv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13.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12.svg"/><Relationship Id="rId5" Type="http://schemas.openxmlformats.org/officeDocument/2006/relationships/tags" Target="../tags/tag48.xml"/><Relationship Id="rId15" Type="http://schemas.openxmlformats.org/officeDocument/2006/relationships/image" Target="../media/image59.svg"/><Relationship Id="rId10" Type="http://schemas.openxmlformats.org/officeDocument/2006/relationships/image" Target="../media/image11.png"/><Relationship Id="rId4" Type="http://schemas.openxmlformats.org/officeDocument/2006/relationships/tags" Target="../tags/tag47.xml"/><Relationship Id="rId9" Type="http://schemas.openxmlformats.org/officeDocument/2006/relationships/notesSlide" Target="../notesSlides/notesSlide59.xml"/><Relationship Id="rId1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hyperlink" Target="https://www.gov.uk/government/publications/southampton-city-council" TargetMode="External"/></Relationships>
</file>

<file path=ppt/slides/_rels/slide60.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4.sv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3.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12.svg"/><Relationship Id="rId5" Type="http://schemas.openxmlformats.org/officeDocument/2006/relationships/tags" Target="../tags/tag55.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tags" Target="../tags/tag54.xml"/><Relationship Id="rId9" Type="http://schemas.openxmlformats.org/officeDocument/2006/relationships/notesSlide" Target="../notesSlides/notesSlide60.xml"/><Relationship Id="rId1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62.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Colors" Target="../diagrams/colors11.xml"/><Relationship Id="rId18" Type="http://schemas.openxmlformats.org/officeDocument/2006/relationships/diagramColors" Target="../diagrams/colors12.xml"/><Relationship Id="rId3" Type="http://schemas.openxmlformats.org/officeDocument/2006/relationships/image" Target="../media/image62.jpeg"/><Relationship Id="rId7" Type="http://schemas.openxmlformats.org/officeDocument/2006/relationships/diagramQuickStyle" Target="../diagrams/quickStyle10.xml"/><Relationship Id="rId12" Type="http://schemas.openxmlformats.org/officeDocument/2006/relationships/diagramQuickStyle" Target="../diagrams/quickStyle11.xml"/><Relationship Id="rId17" Type="http://schemas.openxmlformats.org/officeDocument/2006/relationships/diagramQuickStyle" Target="../diagrams/quickStyle12.xml"/><Relationship Id="rId2" Type="http://schemas.openxmlformats.org/officeDocument/2006/relationships/notesSlide" Target="../notesSlides/notesSlide62.xml"/><Relationship Id="rId16" Type="http://schemas.openxmlformats.org/officeDocument/2006/relationships/diagramLayout" Target="../diagrams/layout12.xml"/><Relationship Id="rId1" Type="http://schemas.openxmlformats.org/officeDocument/2006/relationships/slideLayout" Target="../slideLayouts/slideLayout62.xml"/><Relationship Id="rId6" Type="http://schemas.openxmlformats.org/officeDocument/2006/relationships/diagramLayout" Target="../diagrams/layout10.xml"/><Relationship Id="rId11" Type="http://schemas.openxmlformats.org/officeDocument/2006/relationships/diagramLayout" Target="../diagrams/layout11.xml"/><Relationship Id="rId5" Type="http://schemas.openxmlformats.org/officeDocument/2006/relationships/diagramData" Target="../diagrams/data10.xml"/><Relationship Id="rId15" Type="http://schemas.openxmlformats.org/officeDocument/2006/relationships/diagramData" Target="../diagrams/data12.xml"/><Relationship Id="rId10" Type="http://schemas.openxmlformats.org/officeDocument/2006/relationships/diagramData" Target="../diagrams/data11.xml"/><Relationship Id="rId19" Type="http://schemas.microsoft.com/office/2007/relationships/diagramDrawing" Target="../diagrams/drawing12.xml"/><Relationship Id="rId4" Type="http://schemas.openxmlformats.org/officeDocument/2006/relationships/image" Target="../media/image60.png"/><Relationship Id="rId9" Type="http://schemas.microsoft.com/office/2007/relationships/diagramDrawing" Target="../diagrams/drawing10.xml"/><Relationship Id="rId14" Type="http://schemas.microsoft.com/office/2007/relationships/diagramDrawing" Target="../diagrams/drawing11.xml"/></Relationships>
</file>

<file path=ppt/slides/_rels/slide63.xml.rels><?xml version="1.0" encoding="UTF-8" standalone="yes"?>
<Relationships xmlns="http://schemas.openxmlformats.org/package/2006/relationships"><Relationship Id="rId8" Type="http://schemas.microsoft.com/office/2014/relationships/chartEx" Target="../charts/chartEx1.xml"/><Relationship Id="rId3" Type="http://schemas.openxmlformats.org/officeDocument/2006/relationships/image" Target="../media/image62.jpeg"/><Relationship Id="rId7" Type="http://schemas.openxmlformats.org/officeDocument/2006/relationships/chart" Target="../charts/chart3.xml"/><Relationship Id="rId2" Type="http://schemas.openxmlformats.org/officeDocument/2006/relationships/notesSlide" Target="../notesSlides/notesSlide63.xml"/><Relationship Id="rId1" Type="http://schemas.openxmlformats.org/officeDocument/2006/relationships/slideLayout" Target="../slideLayouts/slideLayout6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60.png"/><Relationship Id="rId9"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6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4.sv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3.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12.svg"/><Relationship Id="rId5" Type="http://schemas.openxmlformats.org/officeDocument/2006/relationships/tags" Target="../tags/tag62.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tags" Target="../tags/tag61.xml"/><Relationship Id="rId9" Type="http://schemas.openxmlformats.org/officeDocument/2006/relationships/notesSlide" Target="../notesSlides/notesSlide65.xml"/><Relationship Id="rId1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62.xm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4.sv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2.svg"/><Relationship Id="rId5" Type="http://schemas.openxmlformats.org/officeDocument/2006/relationships/tags" Target="../tags/tag6.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tags" Target="../tags/tag5.xml"/><Relationship Id="rId9" Type="http://schemas.openxmlformats.org/officeDocument/2006/relationships/notesSlide" Target="../notesSlides/notesSlide7.xml"/><Relationship Id="rId1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4.svg"/><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3.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media/image12.svg"/><Relationship Id="rId5" Type="http://schemas.openxmlformats.org/officeDocument/2006/relationships/tags" Target="../tags/tag69.xml"/><Relationship Id="rId15" Type="http://schemas.openxmlformats.org/officeDocument/2006/relationships/image" Target="../media/image59.svg"/><Relationship Id="rId10" Type="http://schemas.openxmlformats.org/officeDocument/2006/relationships/image" Target="../media/image11.png"/><Relationship Id="rId4" Type="http://schemas.openxmlformats.org/officeDocument/2006/relationships/tags" Target="../tags/tag68.xml"/><Relationship Id="rId9" Type="http://schemas.openxmlformats.org/officeDocument/2006/relationships/notesSlide" Target="../notesSlides/notesSlide73.xml"/><Relationship Id="rId14" Type="http://schemas.openxmlformats.org/officeDocument/2006/relationships/image" Target="../media/image5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6.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4.svg"/><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3.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12.svg"/><Relationship Id="rId5" Type="http://schemas.openxmlformats.org/officeDocument/2006/relationships/tags" Target="../tags/tag76.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tags" Target="../tags/tag75.xml"/><Relationship Id="rId9" Type="http://schemas.openxmlformats.org/officeDocument/2006/relationships/notesSlide" Target="../notesSlides/notesSlide85.xml"/><Relationship Id="rId14" Type="http://schemas.openxmlformats.org/officeDocument/2006/relationships/image" Target="../media/image15.png"/></Relationships>
</file>

<file path=ppt/slides/_rels/slide8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4.svg"/><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image" Target="../media/image13.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image" Target="../media/image12.svg"/><Relationship Id="rId5" Type="http://schemas.openxmlformats.org/officeDocument/2006/relationships/tags" Target="../tags/tag83.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tags" Target="../tags/tag82.xml"/><Relationship Id="rId9" Type="http://schemas.openxmlformats.org/officeDocument/2006/relationships/notesSlide" Target="../notesSlides/notesSlide86.xml"/><Relationship Id="rId14" Type="http://schemas.openxmlformats.org/officeDocument/2006/relationships/image" Target="../media/image1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9.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4.sv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1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12.svg"/><Relationship Id="rId5" Type="http://schemas.openxmlformats.org/officeDocument/2006/relationships/tags" Target="../tags/tag13.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tags" Target="../tags/tag12.xml"/><Relationship Id="rId9" Type="http://schemas.openxmlformats.org/officeDocument/2006/relationships/notesSlide" Target="../notesSlides/notesSlide9.xml"/><Relationship Id="rId1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0.xml"/><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1.xml"/><Relationship Id="rId1" Type="http://schemas.openxmlformats.org/officeDocument/2006/relationships/slideLayout" Target="../slideLayouts/slideLayout3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2.xml"/><Relationship Id="rId1" Type="http://schemas.openxmlformats.org/officeDocument/2006/relationships/slideLayout" Target="../slideLayouts/slideLayout3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3.xml.rels><?xml version="1.0" encoding="UTF-8" standalone="yes"?>
<Relationships xmlns="http://schemas.openxmlformats.org/package/2006/relationships"><Relationship Id="rId3" Type="http://schemas.openxmlformats.org/officeDocument/2006/relationships/hyperlink" Target="https://www.gov.uk/government/publications/southampton-city-council/southampton-city-council-00ms-regulatory-judgement-27-november-2024" TargetMode="External"/><Relationship Id="rId2" Type="http://schemas.openxmlformats.org/officeDocument/2006/relationships/notesSlide" Target="../notesSlides/notesSlide93.xml"/><Relationship Id="rId1" Type="http://schemas.openxmlformats.org/officeDocument/2006/relationships/slideLayout" Target="../slideLayouts/slideLayout30.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8.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6.xml"/><Relationship Id="rId1" Type="http://schemas.openxmlformats.org/officeDocument/2006/relationships/slideLayout" Target="../slideLayouts/slideLayout3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7.xml"/><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8.xml"/><Relationship Id="rId1" Type="http://schemas.openxmlformats.org/officeDocument/2006/relationships/slideLayout" Target="../slideLayouts/slideLayout3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9.xml"/><Relationship Id="rId1" Type="http://schemas.openxmlformats.org/officeDocument/2006/relationships/slideLayout" Target="../slideLayouts/slideLayout30.xml"/><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411FFC-976C-4806-90F4-D81CAED9B6E1}"/>
              </a:ext>
            </a:extLst>
          </p:cNvPr>
          <p:cNvSpPr/>
          <p:nvPr/>
        </p:nvSpPr>
        <p:spPr>
          <a:xfrm>
            <a:off x="356049"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Rectangle 4">
            <a:extLst>
              <a:ext uri="{FF2B5EF4-FFF2-40B4-BE49-F238E27FC236}">
                <a16:creationId xmlns:a16="http://schemas.microsoft.com/office/drawing/2014/main" id="{E4873765-EEEC-4228-BA85-C0A1DE3F7CF6}"/>
              </a:ext>
            </a:extLst>
          </p:cNvPr>
          <p:cNvSpPr/>
          <p:nvPr/>
        </p:nvSpPr>
        <p:spPr>
          <a:xfrm>
            <a:off x="525982"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sp>
        <p:nvSpPr>
          <p:cNvPr id="8" name="Rectangle 7">
            <a:extLst>
              <a:ext uri="{FF2B5EF4-FFF2-40B4-BE49-F238E27FC236}">
                <a16:creationId xmlns:a16="http://schemas.microsoft.com/office/drawing/2014/main" id="{A34ADA23-DA6E-4ED8-AADD-004B09E8C5DF}"/>
              </a:ext>
            </a:extLst>
          </p:cNvPr>
          <p:cNvSpPr/>
          <p:nvPr/>
        </p:nvSpPr>
        <p:spPr>
          <a:xfrm>
            <a:off x="1793753" y="2951048"/>
            <a:ext cx="9500186" cy="4088299"/>
          </a:xfrm>
          <a:prstGeom prst="rect">
            <a:avLst/>
          </a:prstGeom>
        </p:spPr>
        <p:txBody>
          <a:bodyPr wrap="square">
            <a:spAutoFit/>
          </a:bodyPr>
          <a:lstStyle/>
          <a:p>
            <a:pPr algn="ctr">
              <a:lnSpc>
                <a:spcPct val="107000"/>
              </a:lnSpc>
              <a:spcAft>
                <a:spcPts val="800"/>
              </a:spcAft>
            </a:pPr>
            <a:r>
              <a:rPr lang="en-GB" sz="8000" b="1" dirty="0">
                <a:solidFill>
                  <a:srgbClr val="008080"/>
                </a:solidFill>
                <a:latin typeface="Calibri" panose="020F0502020204030204" pitchFamily="34" charset="0"/>
                <a:ea typeface="Calibri" panose="020F0502020204030204" pitchFamily="34" charset="0"/>
                <a:cs typeface="Times New Roman" panose="02020603050405020304" pitchFamily="18" charset="0"/>
              </a:rPr>
              <a:t>Tenants’ Housing Conference</a:t>
            </a:r>
          </a:p>
          <a:p>
            <a:pPr algn="ctr">
              <a:lnSpc>
                <a:spcPct val="107000"/>
              </a:lnSpc>
              <a:spcAft>
                <a:spcPts val="800"/>
              </a:spcAft>
            </a:pPr>
            <a:endParaRPr lang="en-GB" sz="8000" dirty="0">
              <a:solidFill>
                <a:srgbClr val="00808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59FCC0F-47E3-4BB3-A638-F4A8F8EBDFB0}"/>
              </a:ext>
            </a:extLst>
          </p:cNvPr>
          <p:cNvSpPr/>
          <p:nvPr/>
        </p:nvSpPr>
        <p:spPr>
          <a:xfrm>
            <a:off x="768607" y="1787997"/>
            <a:ext cx="11269362" cy="221556"/>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9" name="Rectangle 8">
            <a:extLst>
              <a:ext uri="{FF2B5EF4-FFF2-40B4-BE49-F238E27FC236}">
                <a16:creationId xmlns:a16="http://schemas.microsoft.com/office/drawing/2014/main" id="{8E868077-971C-4950-96AC-1C255BA3F6AE}"/>
              </a:ext>
            </a:extLst>
          </p:cNvPr>
          <p:cNvSpPr/>
          <p:nvPr/>
        </p:nvSpPr>
        <p:spPr>
          <a:xfrm>
            <a:off x="2348164"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Logo, company name&#10;&#10;Description automatically generated">
            <a:extLst>
              <a:ext uri="{FF2B5EF4-FFF2-40B4-BE49-F238E27FC236}">
                <a16:creationId xmlns:a16="http://schemas.microsoft.com/office/drawing/2014/main" id="{C5CD7135-E9D1-49A5-8764-E2243F29EB9E}"/>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pic>
        <p:nvPicPr>
          <p:cNvPr id="2" name="Picture 1">
            <a:extLst>
              <a:ext uri="{FF2B5EF4-FFF2-40B4-BE49-F238E27FC236}">
                <a16:creationId xmlns:a16="http://schemas.microsoft.com/office/drawing/2014/main" id="{1B6E0381-D86C-9D03-22DE-1F417602221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8"/>
            <a:ext cx="1495812" cy="1309295"/>
          </a:xfrm>
          <a:prstGeom prst="rect">
            <a:avLst/>
          </a:prstGeom>
        </p:spPr>
      </p:pic>
      <p:pic>
        <p:nvPicPr>
          <p:cNvPr id="6" name="Picture 5">
            <a:extLst>
              <a:ext uri="{FF2B5EF4-FFF2-40B4-BE49-F238E27FC236}">
                <a16:creationId xmlns:a16="http://schemas.microsoft.com/office/drawing/2014/main" id="{B106A6AB-B9F2-F0AA-92AE-CB59CC7DA79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spTree>
    <p:extLst>
      <p:ext uri="{BB962C8B-B14F-4D97-AF65-F5344CB8AC3E}">
        <p14:creationId xmlns:p14="http://schemas.microsoft.com/office/powerpoint/2010/main" val="968546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7" name="Picture 6">
            <a:extLst>
              <a:ext uri="{FF2B5EF4-FFF2-40B4-BE49-F238E27FC236}">
                <a16:creationId xmlns:a16="http://schemas.microsoft.com/office/drawing/2014/main" id="{BC38994D-00D0-A905-88BC-966D4D02394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50" name="Rectangle 49">
            <a:extLst>
              <a:ext uri="{FF2B5EF4-FFF2-40B4-BE49-F238E27FC236}">
                <a16:creationId xmlns:a16="http://schemas.microsoft.com/office/drawing/2014/main" id="{0CCA9273-E74E-A306-1F74-BEF9EDA30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462170"/>
          </a:xfrm>
          <a:prstGeom prst="rect">
            <a:avLst/>
          </a:prstGeom>
          <a:gradFill>
            <a:gsLst>
              <a:gs pos="0">
                <a:schemeClr val="bg1">
                  <a:alpha val="0"/>
                </a:schemeClr>
              </a:gs>
              <a:gs pos="48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5" name="Title 4">
            <a:extLst>
              <a:ext uri="{FF2B5EF4-FFF2-40B4-BE49-F238E27FC236}">
                <a16:creationId xmlns:a16="http://schemas.microsoft.com/office/drawing/2014/main" id="{F869FE40-363B-A5DB-9D3C-8201A7D6A344}"/>
              </a:ext>
            </a:extLst>
          </p:cNvPr>
          <p:cNvSpPr>
            <a:spLocks noGrp="1"/>
          </p:cNvSpPr>
          <p:nvPr>
            <p:ph type="title"/>
          </p:nvPr>
        </p:nvSpPr>
        <p:spPr>
          <a:xfrm>
            <a:off x="320039" y="175147"/>
            <a:ext cx="7978385" cy="916234"/>
          </a:xfrm>
        </p:spPr>
        <p:txBody>
          <a:bodyPr vert="horz" lIns="91440" tIns="45720" rIns="91440" bIns="45720" rtlCol="0" anchor="ctr">
            <a:normAutofit/>
          </a:bodyPr>
          <a:lstStyle/>
          <a:p>
            <a:r>
              <a:rPr lang="en-US" sz="3600"/>
              <a:t>Keys to success </a:t>
            </a:r>
          </a:p>
        </p:txBody>
      </p:sp>
    </p:spTree>
    <p:extLst>
      <p:ext uri="{BB962C8B-B14F-4D97-AF65-F5344CB8AC3E}">
        <p14:creationId xmlns:p14="http://schemas.microsoft.com/office/powerpoint/2010/main" val="2817018544"/>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A5F34EB-48FE-28F2-8AA0-CD23E254636C}"/>
              </a:ext>
            </a:extLst>
          </p:cNvPr>
          <p:cNvGrpSpPr/>
          <p:nvPr/>
        </p:nvGrpSpPr>
        <p:grpSpPr>
          <a:xfrm>
            <a:off x="-326571" y="0"/>
            <a:ext cx="5987961" cy="4264859"/>
            <a:chOff x="359229" y="361570"/>
            <a:chExt cx="5868839" cy="4068916"/>
          </a:xfrm>
        </p:grpSpPr>
        <p:pic>
          <p:nvPicPr>
            <p:cNvPr id="5" name="Picture 4">
              <a:extLst>
                <a:ext uri="{FF2B5EF4-FFF2-40B4-BE49-F238E27FC236}">
                  <a16:creationId xmlns:a16="http://schemas.microsoft.com/office/drawing/2014/main" id="{B9734164-7C1E-8FAD-8DB5-0075F081F698}"/>
                </a:ext>
              </a:extLst>
            </p:cNvPr>
            <p:cNvPicPr>
              <a:picLocks noChangeAspect="1"/>
            </p:cNvPicPr>
            <p:nvPr/>
          </p:nvPicPr>
          <p:blipFill>
            <a:blip r:embed="rId3"/>
            <a:stretch>
              <a:fillRect/>
            </a:stretch>
          </p:blipFill>
          <p:spPr>
            <a:xfrm>
              <a:off x="359229" y="361570"/>
              <a:ext cx="5868839" cy="4068916"/>
            </a:xfrm>
            <a:prstGeom prst="rect">
              <a:avLst/>
            </a:prstGeom>
          </p:spPr>
        </p:pic>
        <p:sp>
          <p:nvSpPr>
            <p:cNvPr id="9" name="TextBox 8">
              <a:extLst>
                <a:ext uri="{FF2B5EF4-FFF2-40B4-BE49-F238E27FC236}">
                  <a16:creationId xmlns:a16="http://schemas.microsoft.com/office/drawing/2014/main" id="{C35B3849-FC89-5F28-5438-F0FA1BF47CD2}"/>
                </a:ext>
              </a:extLst>
            </p:cNvPr>
            <p:cNvSpPr txBox="1"/>
            <p:nvPr/>
          </p:nvSpPr>
          <p:spPr>
            <a:xfrm>
              <a:off x="968829" y="972339"/>
              <a:ext cx="4931227"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rPr>
                <a:t>Secured over £15,000 in additional 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rPr>
                <a:t>for projects </a:t>
              </a:r>
            </a:p>
          </p:txBody>
        </p:sp>
      </p:grpSp>
      <p:grpSp>
        <p:nvGrpSpPr>
          <p:cNvPr id="14" name="Group 13">
            <a:extLst>
              <a:ext uri="{FF2B5EF4-FFF2-40B4-BE49-F238E27FC236}">
                <a16:creationId xmlns:a16="http://schemas.microsoft.com/office/drawing/2014/main" id="{B16B9CE3-0587-0E11-B669-A51F7906C368}"/>
              </a:ext>
            </a:extLst>
          </p:cNvPr>
          <p:cNvGrpSpPr/>
          <p:nvPr/>
        </p:nvGrpSpPr>
        <p:grpSpPr>
          <a:xfrm>
            <a:off x="-478972" y="4264859"/>
            <a:ext cx="4875983" cy="3176996"/>
            <a:chOff x="6347190" y="2783596"/>
            <a:chExt cx="5582884" cy="3803200"/>
          </a:xfrm>
        </p:grpSpPr>
        <p:pic>
          <p:nvPicPr>
            <p:cNvPr id="15" name="Picture 14">
              <a:extLst>
                <a:ext uri="{FF2B5EF4-FFF2-40B4-BE49-F238E27FC236}">
                  <a16:creationId xmlns:a16="http://schemas.microsoft.com/office/drawing/2014/main" id="{713E545E-388B-3C0C-D395-7B78260A2612}"/>
                </a:ext>
              </a:extLst>
            </p:cNvPr>
            <p:cNvPicPr>
              <a:picLocks noChangeAspect="1"/>
            </p:cNvPicPr>
            <p:nvPr/>
          </p:nvPicPr>
          <p:blipFill>
            <a:blip r:embed="rId3"/>
            <a:stretch>
              <a:fillRect/>
            </a:stretch>
          </p:blipFill>
          <p:spPr>
            <a:xfrm>
              <a:off x="6347190" y="2783596"/>
              <a:ext cx="5485581" cy="3803200"/>
            </a:xfrm>
            <a:prstGeom prst="rect">
              <a:avLst/>
            </a:prstGeom>
          </p:spPr>
        </p:pic>
        <p:sp>
          <p:nvSpPr>
            <p:cNvPr id="16" name="TextBox 15">
              <a:extLst>
                <a:ext uri="{FF2B5EF4-FFF2-40B4-BE49-F238E27FC236}">
                  <a16:creationId xmlns:a16="http://schemas.microsoft.com/office/drawing/2014/main" id="{FD54DF77-A3C0-FE79-87D6-DE3AFBC6CA20}"/>
                </a:ext>
              </a:extLst>
            </p:cNvPr>
            <p:cNvSpPr txBox="1"/>
            <p:nvPr/>
          </p:nvSpPr>
          <p:spPr>
            <a:xfrm>
              <a:off x="6485918" y="3433501"/>
              <a:ext cx="5444156" cy="24281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rPr>
                <a:t>26 Projects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rPr>
                <a:t>22 Intergen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rPr>
                <a:t>Sessions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rPr>
                <a:t>Breaking down generational barriers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endParaRPr>
            </a:p>
          </p:txBody>
        </p:sp>
      </p:grpSp>
      <p:grpSp>
        <p:nvGrpSpPr>
          <p:cNvPr id="32" name="Group 31">
            <a:extLst>
              <a:ext uri="{FF2B5EF4-FFF2-40B4-BE49-F238E27FC236}">
                <a16:creationId xmlns:a16="http://schemas.microsoft.com/office/drawing/2014/main" id="{3307671D-CC03-BDC4-F68D-B993AA30B615}"/>
              </a:ext>
            </a:extLst>
          </p:cNvPr>
          <p:cNvGrpSpPr/>
          <p:nvPr/>
        </p:nvGrpSpPr>
        <p:grpSpPr>
          <a:xfrm>
            <a:off x="4278755" y="4053998"/>
            <a:ext cx="2712695" cy="1920753"/>
            <a:chOff x="4278755" y="4053998"/>
            <a:chExt cx="2712695" cy="1920753"/>
          </a:xfrm>
        </p:grpSpPr>
        <p:grpSp>
          <p:nvGrpSpPr>
            <p:cNvPr id="21" name="Group 20">
              <a:extLst>
                <a:ext uri="{FF2B5EF4-FFF2-40B4-BE49-F238E27FC236}">
                  <a16:creationId xmlns:a16="http://schemas.microsoft.com/office/drawing/2014/main" id="{207B7280-196B-D4D8-789F-8A2B36208F1C}"/>
                </a:ext>
              </a:extLst>
            </p:cNvPr>
            <p:cNvGrpSpPr/>
            <p:nvPr/>
          </p:nvGrpSpPr>
          <p:grpSpPr>
            <a:xfrm>
              <a:off x="4278755" y="4053998"/>
              <a:ext cx="2674477" cy="1920753"/>
              <a:chOff x="6347190" y="2783596"/>
              <a:chExt cx="5485581" cy="3803200"/>
            </a:xfrm>
          </p:grpSpPr>
          <p:pic>
            <p:nvPicPr>
              <p:cNvPr id="22" name="Picture 21">
                <a:extLst>
                  <a:ext uri="{FF2B5EF4-FFF2-40B4-BE49-F238E27FC236}">
                    <a16:creationId xmlns:a16="http://schemas.microsoft.com/office/drawing/2014/main" id="{25FE648B-E99B-D6BE-41F8-ADF2D26E5FC7}"/>
                  </a:ext>
                </a:extLst>
              </p:cNvPr>
              <p:cNvPicPr>
                <a:picLocks noChangeAspect="1"/>
              </p:cNvPicPr>
              <p:nvPr/>
            </p:nvPicPr>
            <p:blipFill>
              <a:blip r:embed="rId3"/>
              <a:stretch>
                <a:fillRect/>
              </a:stretch>
            </p:blipFill>
            <p:spPr>
              <a:xfrm>
                <a:off x="6347190" y="2783596"/>
                <a:ext cx="5485581" cy="3803200"/>
              </a:xfrm>
              <a:prstGeom prst="rect">
                <a:avLst/>
              </a:prstGeom>
            </p:spPr>
          </p:pic>
          <p:sp>
            <p:nvSpPr>
              <p:cNvPr id="23" name="TextBox 22">
                <a:extLst>
                  <a:ext uri="{FF2B5EF4-FFF2-40B4-BE49-F238E27FC236}">
                    <a16:creationId xmlns:a16="http://schemas.microsoft.com/office/drawing/2014/main" id="{1425D2AF-8DF6-5780-EFB7-6670795FA6F7}"/>
                  </a:ext>
                </a:extLst>
              </p:cNvPr>
              <p:cNvSpPr txBox="1"/>
              <p:nvPr/>
            </p:nvSpPr>
            <p:spPr>
              <a:xfrm>
                <a:off x="7391400" y="3835052"/>
                <a:ext cx="3614057" cy="13649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endParaRPr>
              </a:p>
            </p:txBody>
          </p:sp>
        </p:grpSp>
        <p:sp>
          <p:nvSpPr>
            <p:cNvPr id="25" name="TextBox 24">
              <a:extLst>
                <a:ext uri="{FF2B5EF4-FFF2-40B4-BE49-F238E27FC236}">
                  <a16:creationId xmlns:a16="http://schemas.microsoft.com/office/drawing/2014/main" id="{D3E6E2FA-1295-50D3-664B-B5EF01F309DE}"/>
                </a:ext>
              </a:extLst>
            </p:cNvPr>
            <p:cNvSpPr txBox="1"/>
            <p:nvPr/>
          </p:nvSpPr>
          <p:spPr>
            <a:xfrm>
              <a:off x="4447326" y="4233125"/>
              <a:ext cx="254412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rPr>
                <a:t>Play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rPr>
                <a:t>2000+ Attendees</a:t>
              </a:r>
            </a:p>
          </p:txBody>
        </p:sp>
      </p:grpSp>
      <p:grpSp>
        <p:nvGrpSpPr>
          <p:cNvPr id="12" name="Group 11">
            <a:extLst>
              <a:ext uri="{FF2B5EF4-FFF2-40B4-BE49-F238E27FC236}">
                <a16:creationId xmlns:a16="http://schemas.microsoft.com/office/drawing/2014/main" id="{F5CDA53F-4708-F5E2-9B67-6C54FFE1409D}"/>
              </a:ext>
            </a:extLst>
          </p:cNvPr>
          <p:cNvGrpSpPr/>
          <p:nvPr/>
        </p:nvGrpSpPr>
        <p:grpSpPr>
          <a:xfrm>
            <a:off x="6869036" y="3054800"/>
            <a:ext cx="5485581" cy="3803200"/>
            <a:chOff x="6347190" y="2783596"/>
            <a:chExt cx="5485581" cy="3803200"/>
          </a:xfrm>
        </p:grpSpPr>
        <p:pic>
          <p:nvPicPr>
            <p:cNvPr id="7" name="Picture 6">
              <a:extLst>
                <a:ext uri="{FF2B5EF4-FFF2-40B4-BE49-F238E27FC236}">
                  <a16:creationId xmlns:a16="http://schemas.microsoft.com/office/drawing/2014/main" id="{8CFAC020-AD19-EF15-3A0A-3CCA28EFE69F}"/>
                </a:ext>
              </a:extLst>
            </p:cNvPr>
            <p:cNvPicPr>
              <a:picLocks noChangeAspect="1"/>
            </p:cNvPicPr>
            <p:nvPr/>
          </p:nvPicPr>
          <p:blipFill>
            <a:blip r:embed="rId3"/>
            <a:stretch>
              <a:fillRect/>
            </a:stretch>
          </p:blipFill>
          <p:spPr>
            <a:xfrm>
              <a:off x="6347190" y="2783596"/>
              <a:ext cx="5485581" cy="3803200"/>
            </a:xfrm>
            <a:prstGeom prst="rect">
              <a:avLst/>
            </a:prstGeom>
          </p:spPr>
        </p:pic>
        <p:sp>
          <p:nvSpPr>
            <p:cNvPr id="8" name="TextBox 7">
              <a:extLst>
                <a:ext uri="{FF2B5EF4-FFF2-40B4-BE49-F238E27FC236}">
                  <a16:creationId xmlns:a16="http://schemas.microsoft.com/office/drawing/2014/main" id="{B5A71EB7-BE06-C328-367D-47271C5200B6}"/>
                </a:ext>
              </a:extLst>
            </p:cNvPr>
            <p:cNvSpPr txBox="1"/>
            <p:nvPr/>
          </p:nvSpPr>
          <p:spPr>
            <a:xfrm>
              <a:off x="7391400" y="3835052"/>
              <a:ext cx="3614057"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rPr>
                <a:t>Engaged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rPr>
                <a:t>505 young people </a:t>
              </a:r>
            </a:p>
          </p:txBody>
        </p:sp>
      </p:grpSp>
      <p:grpSp>
        <p:nvGrpSpPr>
          <p:cNvPr id="27" name="Group 26">
            <a:extLst>
              <a:ext uri="{FF2B5EF4-FFF2-40B4-BE49-F238E27FC236}">
                <a16:creationId xmlns:a16="http://schemas.microsoft.com/office/drawing/2014/main" id="{DA995DF1-B972-5D81-A63E-494501B4EA99}"/>
              </a:ext>
            </a:extLst>
          </p:cNvPr>
          <p:cNvGrpSpPr/>
          <p:nvPr/>
        </p:nvGrpSpPr>
        <p:grpSpPr>
          <a:xfrm>
            <a:off x="8578073" y="249172"/>
            <a:ext cx="3613799" cy="2547705"/>
            <a:chOff x="8578073" y="249172"/>
            <a:chExt cx="3613799" cy="2547705"/>
          </a:xfrm>
        </p:grpSpPr>
        <p:grpSp>
          <p:nvGrpSpPr>
            <p:cNvPr id="17" name="Group 16">
              <a:extLst>
                <a:ext uri="{FF2B5EF4-FFF2-40B4-BE49-F238E27FC236}">
                  <a16:creationId xmlns:a16="http://schemas.microsoft.com/office/drawing/2014/main" id="{B2DA56CD-3CB7-0980-C755-E796A390E5A4}"/>
                </a:ext>
              </a:extLst>
            </p:cNvPr>
            <p:cNvGrpSpPr/>
            <p:nvPr/>
          </p:nvGrpSpPr>
          <p:grpSpPr>
            <a:xfrm>
              <a:off x="8578073" y="249172"/>
              <a:ext cx="3613799" cy="2547705"/>
              <a:chOff x="6347190" y="2783596"/>
              <a:chExt cx="5485581" cy="3803200"/>
            </a:xfrm>
          </p:grpSpPr>
          <p:pic>
            <p:nvPicPr>
              <p:cNvPr id="18" name="Picture 17">
                <a:extLst>
                  <a:ext uri="{FF2B5EF4-FFF2-40B4-BE49-F238E27FC236}">
                    <a16:creationId xmlns:a16="http://schemas.microsoft.com/office/drawing/2014/main" id="{B7AB5428-742F-D1EE-2222-E314C1D2A962}"/>
                  </a:ext>
                </a:extLst>
              </p:cNvPr>
              <p:cNvPicPr>
                <a:picLocks noChangeAspect="1"/>
              </p:cNvPicPr>
              <p:nvPr/>
            </p:nvPicPr>
            <p:blipFill>
              <a:blip r:embed="rId3"/>
              <a:stretch>
                <a:fillRect/>
              </a:stretch>
            </p:blipFill>
            <p:spPr>
              <a:xfrm>
                <a:off x="6347190" y="2783596"/>
                <a:ext cx="5485581" cy="3803200"/>
              </a:xfrm>
              <a:prstGeom prst="rect">
                <a:avLst/>
              </a:prstGeom>
            </p:spPr>
          </p:pic>
          <p:sp>
            <p:nvSpPr>
              <p:cNvPr id="19" name="TextBox 18">
                <a:extLst>
                  <a:ext uri="{FF2B5EF4-FFF2-40B4-BE49-F238E27FC236}">
                    <a16:creationId xmlns:a16="http://schemas.microsoft.com/office/drawing/2014/main" id="{5323C96B-698D-0C95-1B48-A5D60F8929B4}"/>
                  </a:ext>
                </a:extLst>
              </p:cNvPr>
              <p:cNvSpPr txBox="1"/>
              <p:nvPr/>
            </p:nvSpPr>
            <p:spPr>
              <a:xfrm>
                <a:off x="7391400" y="3835052"/>
                <a:ext cx="3614057" cy="13649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endParaRPr>
              </a:p>
            </p:txBody>
          </p:sp>
        </p:grpSp>
        <p:sp>
          <p:nvSpPr>
            <p:cNvPr id="20" name="TextBox 19">
              <a:extLst>
                <a:ext uri="{FF2B5EF4-FFF2-40B4-BE49-F238E27FC236}">
                  <a16:creationId xmlns:a16="http://schemas.microsoft.com/office/drawing/2014/main" id="{1FFEE033-C5AC-1C68-20A9-D59C3C1DA782}"/>
                </a:ext>
              </a:extLst>
            </p:cNvPr>
            <p:cNvSpPr txBox="1"/>
            <p:nvPr/>
          </p:nvSpPr>
          <p:spPr>
            <a:xfrm>
              <a:off x="9265979" y="1019672"/>
              <a:ext cx="25441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rPr>
                <a:t>761 followers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solidFill>
                      <a:prstClr val="black"/>
                    </a:solidFill>
                  </a:ln>
                  <a:solidFill>
                    <a:prstClr val="white"/>
                  </a:solidFill>
                  <a:effectLst/>
                  <a:uLnTx/>
                  <a:uFillTx/>
                  <a:latin typeface="Aptos" panose="02110004020202020204"/>
                  <a:ea typeface="+mn-ea"/>
                  <a:cs typeface="+mn-cs"/>
                </a:rPr>
                <a:t>On Facebook</a:t>
              </a:r>
            </a:p>
          </p:txBody>
        </p:sp>
      </p:grpSp>
      <p:pic>
        <p:nvPicPr>
          <p:cNvPr id="11" name="Picture 10" descr="A blue red and yellow text on a black background&#10;&#10;AI-generated content may be incorrect.">
            <a:extLst>
              <a:ext uri="{FF2B5EF4-FFF2-40B4-BE49-F238E27FC236}">
                <a16:creationId xmlns:a16="http://schemas.microsoft.com/office/drawing/2014/main" id="{69AE254F-7585-C8C7-0D4C-2EC3294BB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1831" y="580111"/>
            <a:ext cx="4323697" cy="2805725"/>
          </a:xfrm>
          <a:prstGeom prst="rect">
            <a:avLst/>
          </a:prstGeom>
        </p:spPr>
      </p:pic>
      <p:sp>
        <p:nvSpPr>
          <p:cNvPr id="31" name="TextBox 30">
            <a:extLst>
              <a:ext uri="{FF2B5EF4-FFF2-40B4-BE49-F238E27FC236}">
                <a16:creationId xmlns:a16="http://schemas.microsoft.com/office/drawing/2014/main" id="{F66AB838-213A-4F60-F709-E7E9B8C66DF8}"/>
              </a:ext>
            </a:extLst>
          </p:cNvPr>
          <p:cNvSpPr txBox="1"/>
          <p:nvPr/>
        </p:nvSpPr>
        <p:spPr>
          <a:xfrm>
            <a:off x="6177053" y="2926326"/>
            <a:ext cx="17361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C0066"/>
                </a:solidFill>
                <a:effectLst>
                  <a:outerShdw dist="50800" dir="6180000" sx="105000" sy="105000" algn="ctr" rotWithShape="0">
                    <a:srgbClr val="000000">
                      <a:alpha val="43137"/>
                    </a:srgbClr>
                  </a:outerShdw>
                </a:effectLst>
                <a:uLnTx/>
                <a:uFillTx/>
                <a:latin typeface="Aptos" panose="02110004020202020204"/>
                <a:ea typeface="+mn-ea"/>
                <a:cs typeface="+mn-cs"/>
              </a:rPr>
              <a:t>2024/25</a:t>
            </a:r>
          </a:p>
        </p:txBody>
      </p:sp>
    </p:spTree>
    <p:extLst>
      <p:ext uri="{BB962C8B-B14F-4D97-AF65-F5344CB8AC3E}">
        <p14:creationId xmlns:p14="http://schemas.microsoft.com/office/powerpoint/2010/main" val="322433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34855-222F-06E7-7430-B95BA6831456}"/>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D4DE3F6B-4EEC-5856-6428-D9C5393D2872}"/>
              </a:ext>
            </a:extLst>
          </p:cNvPr>
          <p:cNvSpPr>
            <a:spLocks noGrp="1"/>
          </p:cNvSpPr>
          <p:nvPr>
            <p:ph type="title"/>
          </p:nvPr>
        </p:nvSpPr>
        <p:spPr>
          <a:xfrm>
            <a:off x="624113" y="283024"/>
            <a:ext cx="10987315" cy="811363"/>
          </a:xfrm>
        </p:spPr>
        <p:txBody>
          <a:bodyPr/>
          <a:lstStyle/>
          <a:p>
            <a:pPr eaLnBrk="1" hangingPunct="1"/>
            <a:r>
              <a:rPr lang="en-US" altLang="en-US"/>
              <a:t>What have we achieved so far in this financial year</a:t>
            </a:r>
          </a:p>
        </p:txBody>
      </p:sp>
      <p:sp>
        <p:nvSpPr>
          <p:cNvPr id="2" name="Content Placeholder 1">
            <a:extLst>
              <a:ext uri="{FF2B5EF4-FFF2-40B4-BE49-F238E27FC236}">
                <a16:creationId xmlns:a16="http://schemas.microsoft.com/office/drawing/2014/main" id="{912A9C28-F3B0-DD1F-A9C2-0D965BE551F0}"/>
              </a:ext>
            </a:extLst>
          </p:cNvPr>
          <p:cNvSpPr>
            <a:spLocks noGrp="1"/>
          </p:cNvSpPr>
          <p:nvPr>
            <p:ph idx="1"/>
          </p:nvPr>
        </p:nvSpPr>
        <p:spPr>
          <a:xfrm>
            <a:off x="12465896" y="257020"/>
            <a:ext cx="2524781" cy="1905037"/>
          </a:xfrm>
        </p:spPr>
        <p:txBody>
          <a:bodyPr/>
          <a:lstStyle/>
          <a:p>
            <a:pPr marL="342900" indent="-342900">
              <a:buClr>
                <a:srgbClr val="1F497D"/>
              </a:buClr>
              <a:buFont typeface="Arial" panose="020B0604020202020204" pitchFamily="34" charset="0"/>
              <a:buChar char="•"/>
            </a:pPr>
            <a:endParaRPr lang="en-GB">
              <a:solidFill>
                <a:srgbClr val="1F497D"/>
              </a:solidFill>
            </a:endParaRPr>
          </a:p>
          <a:p>
            <a:pPr marL="342900" indent="-342900">
              <a:buClr>
                <a:srgbClr val="1F497D"/>
              </a:buClr>
              <a:buFont typeface="Arial" panose="020B0604020202020204" pitchFamily="34" charset="0"/>
              <a:buChar char="•"/>
            </a:pPr>
            <a:endParaRPr lang="en-GB">
              <a:solidFill>
                <a:srgbClr val="1F497D"/>
              </a:solidFill>
            </a:endParaRPr>
          </a:p>
          <a:p>
            <a:pPr marL="342900" indent="-342900">
              <a:buClr>
                <a:srgbClr val="1F497D"/>
              </a:buClr>
              <a:buFont typeface="Arial" panose="020B0604020202020204" pitchFamily="34" charset="0"/>
              <a:buChar char="•"/>
            </a:pPr>
            <a:endParaRPr lang="en-GB">
              <a:solidFill>
                <a:srgbClr val="1F497D"/>
              </a:solidFill>
            </a:endParaRPr>
          </a:p>
          <a:p>
            <a:pPr marL="342900" indent="-342900">
              <a:buClr>
                <a:srgbClr val="1F497D"/>
              </a:buClr>
              <a:buFont typeface="Arial" panose="020B0604020202020204" pitchFamily="34" charset="0"/>
              <a:buChar char="•"/>
            </a:pPr>
            <a:endParaRPr lang="en-GB">
              <a:solidFill>
                <a:srgbClr val="1F497D"/>
              </a:solidFill>
            </a:endParaRPr>
          </a:p>
          <a:p>
            <a:pPr marL="342900" indent="-342900">
              <a:buClr>
                <a:srgbClr val="1F497D"/>
              </a:buClr>
              <a:buFont typeface="Arial" panose="020B0604020202020204" pitchFamily="34" charset="0"/>
              <a:buChar char="•"/>
            </a:pPr>
            <a:endParaRPr lang="en-GB">
              <a:solidFill>
                <a:srgbClr val="1F497D"/>
              </a:solidFill>
            </a:endParaRPr>
          </a:p>
          <a:p>
            <a:pPr marL="342900" indent="-342900">
              <a:buClr>
                <a:srgbClr val="1F497D"/>
              </a:buClr>
              <a:buFont typeface="Arial" panose="020B0604020202020204" pitchFamily="34" charset="0"/>
              <a:buChar char="•"/>
            </a:pPr>
            <a:endParaRPr lang="en-GB">
              <a:solidFill>
                <a:srgbClr val="1F497D"/>
              </a:solidFill>
            </a:endParaRPr>
          </a:p>
          <a:p>
            <a:pPr marL="342900" indent="-342900">
              <a:buClr>
                <a:srgbClr val="1F497D"/>
              </a:buClr>
              <a:buFont typeface="Arial" panose="020B0604020202020204" pitchFamily="34" charset="0"/>
              <a:buChar char="•"/>
            </a:pPr>
            <a:endParaRPr lang="en-GB">
              <a:solidFill>
                <a:srgbClr val="1F497D"/>
              </a:solidFill>
            </a:endParaRPr>
          </a:p>
        </p:txBody>
      </p:sp>
      <p:pic>
        <p:nvPicPr>
          <p:cNvPr id="1028" name="Picture 4" descr="45,918 Cartoon Magnifying Glass Royalty ...">
            <a:extLst>
              <a:ext uri="{FF2B5EF4-FFF2-40B4-BE49-F238E27FC236}">
                <a16:creationId xmlns:a16="http://schemas.microsoft.com/office/drawing/2014/main" id="{05A1DDB2-C8C1-4E5F-94D0-BBE4CE32D9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58867" y="1281538"/>
            <a:ext cx="1291520" cy="1291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2DE2AF-564E-0F18-3BA1-C8DA1C7EC236}"/>
              </a:ext>
            </a:extLst>
          </p:cNvPr>
          <p:cNvSpPr txBox="1"/>
          <p:nvPr/>
        </p:nvSpPr>
        <p:spPr>
          <a:xfrm>
            <a:off x="624113" y="1465885"/>
            <a:ext cx="9586686" cy="5109091"/>
          </a:xfrm>
          <a:prstGeom prst="rect">
            <a:avLst/>
          </a:prstGeom>
          <a:noFill/>
        </p:spPr>
        <p:txBody>
          <a:bodyPr wrap="square">
            <a:spAutoFit/>
          </a:bodyPr>
          <a:lstStyle/>
          <a:p>
            <a:pPr marL="342900" marR="0" lvl="0" indent="-342900" algn="l" defTabSz="457200" rtl="0" eaLnBrk="0" fontAlgn="base" latinLnBrk="0" hangingPunct="0">
              <a:lnSpc>
                <a:spcPct val="100000"/>
              </a:lnSpc>
              <a:spcBef>
                <a:spcPct val="0"/>
              </a:spcBef>
              <a:spcAft>
                <a:spcPct val="0"/>
              </a:spcAft>
              <a:buClr>
                <a:srgbClr val="1F497D"/>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The Tenant Scrutiny Panel have reviewed the printed sign –up information given to tenants when moving into a property. One of the recommendations was for tenants to be given the option of how they would like to receive this information, via email, printed copy or via the SCC website. Recommending the information is on the website also enables any tenants new or longstanding to view up to date information.</a:t>
            </a:r>
          </a:p>
          <a:p>
            <a:pPr marL="0" marR="0" lvl="0" indent="0" algn="l" defTabSz="457200" rtl="0" eaLnBrk="0" fontAlgn="base" latinLnBrk="0" hangingPunct="0">
              <a:lnSpc>
                <a:spcPct val="100000"/>
              </a:lnSpc>
              <a:spcBef>
                <a:spcPct val="0"/>
              </a:spcBef>
              <a:spcAft>
                <a:spcPct val="0"/>
              </a:spcAft>
              <a:buClr>
                <a:srgbClr val="1F497D"/>
              </a:buClr>
              <a:buSzTx/>
              <a:buFontTx/>
              <a:buNone/>
              <a:tabLst/>
              <a:defRPr/>
            </a:pPr>
            <a:endParaRPr kumimoji="0" lang="en-GB" sz="22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endParaRPr>
          </a:p>
          <a:p>
            <a:pPr marL="342900" marR="0" lvl="0" indent="-342900" algn="l" defTabSz="457200" rtl="0" eaLnBrk="0" fontAlgn="base" latinLnBrk="0" hangingPunct="0">
              <a:lnSpc>
                <a:spcPct val="100000"/>
              </a:lnSpc>
              <a:spcBef>
                <a:spcPct val="0"/>
              </a:spcBef>
              <a:spcAft>
                <a:spcPct val="0"/>
              </a:spcAft>
              <a:buClr>
                <a:srgbClr val="1F497D"/>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Created a gardening club agreement for use across the city</a:t>
            </a:r>
          </a:p>
          <a:p>
            <a:pPr marL="342900" marR="0" lvl="0" indent="-342900" algn="l" defTabSz="457200" rtl="0" eaLnBrk="0" fontAlgn="base" latinLnBrk="0" hangingPunct="0">
              <a:lnSpc>
                <a:spcPct val="100000"/>
              </a:lnSpc>
              <a:spcBef>
                <a:spcPct val="0"/>
              </a:spcBef>
              <a:spcAft>
                <a:spcPct val="0"/>
              </a:spcAft>
              <a:buClr>
                <a:srgbClr val="1F497D"/>
              </a:buClr>
              <a:buSzTx/>
              <a:buFont typeface="Arial" panose="020B0604020202020204" pitchFamily="34" charset="0"/>
              <a:buChar char="•"/>
              <a:tabLst/>
              <a:defRPr/>
            </a:pPr>
            <a:endParaRPr kumimoji="0" lang="en-GB" sz="22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endParaRPr>
          </a:p>
          <a:p>
            <a:pPr marL="342900" marR="0" lvl="0" indent="-342900" algn="l" defTabSz="457200" rtl="0" eaLnBrk="0" fontAlgn="base" latinLnBrk="0" hangingPunct="0">
              <a:lnSpc>
                <a:spcPct val="100000"/>
              </a:lnSpc>
              <a:spcBef>
                <a:spcPct val="0"/>
              </a:spcBef>
              <a:spcAft>
                <a:spcPct val="0"/>
              </a:spcAft>
              <a:buClr>
                <a:srgbClr val="1F497D"/>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Produced some questions likely to be raised by tenants for the Q&amp;A on the SCC website about the new housing register taking over from </a:t>
            </a:r>
            <a:r>
              <a:rPr kumimoji="0" lang="en-GB" sz="2200" b="1" i="0" u="none" strike="noStrike" kern="1200" cap="none" spc="0" normalizeH="0" baseline="0" noProof="0" dirty="0" err="1">
                <a:ln>
                  <a:noFill/>
                </a:ln>
                <a:solidFill>
                  <a:srgbClr val="1F497D"/>
                </a:solidFill>
                <a:effectLst/>
                <a:uLnTx/>
                <a:uFillTx/>
                <a:latin typeface="Calibri" panose="020F0502020204030204" pitchFamily="34" charset="0"/>
                <a:ea typeface="+mn-ea"/>
                <a:cs typeface="+mn-cs"/>
              </a:rPr>
              <a:t>Homebid</a:t>
            </a:r>
            <a:r>
              <a:rPr kumimoji="0" lang="en-GB" sz="22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a:t>
            </a:r>
          </a:p>
          <a:p>
            <a:pPr marL="342900" marR="0" lvl="0" indent="-342900" algn="l" defTabSz="457200" rtl="0" eaLnBrk="0" fontAlgn="base" latinLnBrk="0" hangingPunct="0">
              <a:lnSpc>
                <a:spcPct val="100000"/>
              </a:lnSpc>
              <a:spcBef>
                <a:spcPct val="0"/>
              </a:spcBef>
              <a:spcAft>
                <a:spcPct val="0"/>
              </a:spcAft>
              <a:buClr>
                <a:srgbClr val="1F497D"/>
              </a:buClr>
              <a:buSzTx/>
              <a:buFont typeface="Arial" panose="020B0604020202020204" pitchFamily="34" charset="0"/>
              <a:buChar char="•"/>
              <a:tabLst/>
              <a:defRPr/>
            </a:pPr>
            <a:endParaRPr kumimoji="0" lang="en-GB" sz="22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endParaRPr>
          </a:p>
          <a:p>
            <a:pPr marL="342900" marR="0" lvl="0" indent="-342900" algn="l" defTabSz="457200" rtl="0" eaLnBrk="0" fontAlgn="base" latinLnBrk="0" hangingPunct="0">
              <a:lnSpc>
                <a:spcPct val="100000"/>
              </a:lnSpc>
              <a:spcBef>
                <a:spcPct val="0"/>
              </a:spcBef>
              <a:spcAft>
                <a:spcPct val="0"/>
              </a:spcAft>
              <a:buClr>
                <a:srgbClr val="1F497D"/>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Don’t forget if you were on the Housing list, you will need to register your details to the new housing list</a:t>
            </a:r>
          </a:p>
          <a:p>
            <a:pPr marL="342900" marR="0" lvl="0" indent="-342900" algn="l" defTabSz="457200" rtl="0" eaLnBrk="0" fontAlgn="base" latinLnBrk="0" hangingPunct="0">
              <a:lnSpc>
                <a:spcPct val="100000"/>
              </a:lnSpc>
              <a:spcBef>
                <a:spcPct val="0"/>
              </a:spcBef>
              <a:spcAft>
                <a:spcPct val="0"/>
              </a:spcAft>
              <a:buClr>
                <a:srgbClr val="1F497D"/>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1F497D"/>
              </a:solidFill>
              <a:effectLst/>
              <a:uLnTx/>
              <a:uFillTx/>
              <a:latin typeface="Calibri" panose="020F0502020204030204" pitchFamily="34" charset="0"/>
              <a:ea typeface="+mn-ea"/>
              <a:cs typeface="+mn-cs"/>
            </a:endParaRPr>
          </a:p>
        </p:txBody>
      </p:sp>
      <p:pic>
        <p:nvPicPr>
          <p:cNvPr id="1030" name="Picture 6" descr="Man Thinking Stock Illustrations – 77,373 Man Thinking Stock Illustrations,  Vectors &amp; Clipart - Dreamstime">
            <a:extLst>
              <a:ext uri="{FF2B5EF4-FFF2-40B4-BE49-F238E27FC236}">
                <a16:creationId xmlns:a16="http://schemas.microsoft.com/office/drawing/2014/main" id="{7656BE1D-DDC1-2BF4-CB5D-10F0209A43B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44023" y="4757249"/>
            <a:ext cx="1006364" cy="1006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0487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0249-52F8-5688-137D-6867485B42E1}"/>
              </a:ext>
            </a:extLst>
          </p:cNvPr>
          <p:cNvSpPr>
            <a:spLocks noGrp="1"/>
          </p:cNvSpPr>
          <p:nvPr>
            <p:ph type="title"/>
          </p:nvPr>
        </p:nvSpPr>
        <p:spPr>
          <a:xfrm>
            <a:off x="609600" y="274638"/>
            <a:ext cx="10972800" cy="799419"/>
          </a:xfrm>
        </p:spPr>
        <p:txBody>
          <a:bodyPr/>
          <a:lstStyle/>
          <a:p>
            <a:r>
              <a:rPr lang="en-US" altLang="en-US"/>
              <a:t>The Repairs panel </a:t>
            </a:r>
            <a:endParaRPr lang="en-GB"/>
          </a:p>
        </p:txBody>
      </p:sp>
      <p:sp>
        <p:nvSpPr>
          <p:cNvPr id="3" name="Content Placeholder 2">
            <a:extLst>
              <a:ext uri="{FF2B5EF4-FFF2-40B4-BE49-F238E27FC236}">
                <a16:creationId xmlns:a16="http://schemas.microsoft.com/office/drawing/2014/main" id="{BBDDA4C4-1CC4-74B5-0865-98D3C1BAEA59}"/>
              </a:ext>
            </a:extLst>
          </p:cNvPr>
          <p:cNvSpPr>
            <a:spLocks noGrp="1"/>
          </p:cNvSpPr>
          <p:nvPr>
            <p:ph idx="1"/>
          </p:nvPr>
        </p:nvSpPr>
        <p:spPr/>
        <p:txBody>
          <a:bodyPr/>
          <a:lstStyle/>
          <a:p>
            <a:pPr marL="342900" indent="-342900">
              <a:spcBef>
                <a:spcPts val="0"/>
              </a:spcBef>
              <a:buClr>
                <a:srgbClr val="1F497D"/>
              </a:buClr>
              <a:buFont typeface="Arial" panose="020B0604020202020204" pitchFamily="34" charset="0"/>
              <a:buChar char="•"/>
            </a:pPr>
            <a:r>
              <a:rPr lang="en-GB" sz="2400">
                <a:solidFill>
                  <a:srgbClr val="1F497D"/>
                </a:solidFill>
              </a:rPr>
              <a:t>The Tenant Repairs Panel have read all the information on </a:t>
            </a:r>
          </a:p>
          <a:p>
            <a:pPr>
              <a:spcBef>
                <a:spcPts val="0"/>
              </a:spcBef>
              <a:buClr>
                <a:srgbClr val="1F497D"/>
              </a:buClr>
            </a:pPr>
            <a:r>
              <a:rPr lang="en-GB" sz="2400">
                <a:solidFill>
                  <a:srgbClr val="1F497D"/>
                </a:solidFill>
              </a:rPr>
              <a:t>       Repairs on the SCC website, to ensure it is readable and clear. </a:t>
            </a:r>
          </a:p>
          <a:p>
            <a:pPr>
              <a:spcBef>
                <a:spcPts val="0"/>
              </a:spcBef>
              <a:buClr>
                <a:srgbClr val="1F497D"/>
              </a:buClr>
            </a:pPr>
            <a:r>
              <a:rPr lang="en-GB" sz="2400">
                <a:solidFill>
                  <a:srgbClr val="1F497D"/>
                </a:solidFill>
              </a:rPr>
              <a:t>       Suggested changes have been sent to the internal web team </a:t>
            </a:r>
          </a:p>
          <a:p>
            <a:pPr>
              <a:spcBef>
                <a:spcPts val="0"/>
              </a:spcBef>
              <a:buClr>
                <a:srgbClr val="1F497D"/>
              </a:buClr>
            </a:pPr>
            <a:r>
              <a:rPr lang="en-GB" sz="2400">
                <a:solidFill>
                  <a:srgbClr val="1F497D"/>
                </a:solidFill>
              </a:rPr>
              <a:t>       as they have just started updating the Housing part of the </a:t>
            </a:r>
          </a:p>
          <a:p>
            <a:pPr>
              <a:spcBef>
                <a:spcPts val="0"/>
              </a:spcBef>
              <a:buClr>
                <a:srgbClr val="1F497D"/>
              </a:buClr>
            </a:pPr>
            <a:r>
              <a:rPr lang="en-GB" sz="2400">
                <a:solidFill>
                  <a:srgbClr val="1F497D"/>
                </a:solidFill>
              </a:rPr>
              <a:t>       website, and this work will assist. </a:t>
            </a:r>
          </a:p>
          <a:p>
            <a:pPr marL="342900" indent="-342900">
              <a:buClr>
                <a:srgbClr val="1F497D"/>
              </a:buClr>
              <a:buFont typeface="Arial" panose="020B0604020202020204" pitchFamily="34" charset="0"/>
              <a:buChar char="•"/>
            </a:pPr>
            <a:endParaRPr lang="en-GB" sz="2400">
              <a:solidFill>
                <a:srgbClr val="1F497D"/>
              </a:solidFill>
            </a:endParaRPr>
          </a:p>
          <a:p>
            <a:pPr marL="342900" indent="-342900">
              <a:buClr>
                <a:srgbClr val="1F497D"/>
              </a:buClr>
              <a:buFont typeface="Arial" panose="020B0604020202020204" pitchFamily="34" charset="0"/>
              <a:buChar char="•"/>
            </a:pPr>
            <a:r>
              <a:rPr lang="en-GB" sz="2400">
                <a:solidFill>
                  <a:srgbClr val="1F497D"/>
                </a:solidFill>
              </a:rPr>
              <a:t>Raised an issue with the Travis Perkins that the Tenant discount is not usable online, it can only be used in stores. A Tenant Link article was organised to raise awareness about the issue.</a:t>
            </a:r>
          </a:p>
          <a:p>
            <a:pPr marL="342900" indent="-342900">
              <a:buClr>
                <a:srgbClr val="1F497D"/>
              </a:buClr>
              <a:buFont typeface="Arial" panose="020B0604020202020204" pitchFamily="34" charset="0"/>
              <a:buChar char="•"/>
            </a:pPr>
            <a:endParaRPr lang="en-GB"/>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a:p>
          <a:p>
            <a:endParaRPr lang="en-GB">
              <a:solidFill>
                <a:srgbClr val="FF0000"/>
              </a:solidFill>
            </a:endParaRPr>
          </a:p>
          <a:p>
            <a:endParaRPr lang="en-GB"/>
          </a:p>
        </p:txBody>
      </p:sp>
      <p:pic>
        <p:nvPicPr>
          <p:cNvPr id="4" name="Picture 10" descr="MC900391178[1]">
            <a:extLst>
              <a:ext uri="{FF2B5EF4-FFF2-40B4-BE49-F238E27FC236}">
                <a16:creationId xmlns:a16="http://schemas.microsoft.com/office/drawing/2014/main" id="{A9FA6BFF-8F94-52CF-4B27-9BD02E876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52691" flipH="1">
            <a:off x="9083535" y="1728079"/>
            <a:ext cx="938540" cy="9368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MC900391184[1]">
            <a:extLst>
              <a:ext uri="{FF2B5EF4-FFF2-40B4-BE49-F238E27FC236}">
                <a16:creationId xmlns:a16="http://schemas.microsoft.com/office/drawing/2014/main" id="{4BB87D98-3D9F-DBC4-86FE-67E3D63FA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44152">
            <a:off x="2524387" y="4998661"/>
            <a:ext cx="1129745" cy="1117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8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1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46587-C3D5-039C-0647-FC75620A39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F6937A-4B38-312F-F357-A59D99B4B5A1}"/>
              </a:ext>
            </a:extLst>
          </p:cNvPr>
          <p:cNvSpPr>
            <a:spLocks noGrp="1"/>
          </p:cNvSpPr>
          <p:nvPr>
            <p:ph idx="1"/>
          </p:nvPr>
        </p:nvSpPr>
        <p:spPr>
          <a:xfrm>
            <a:off x="928913" y="2221721"/>
            <a:ext cx="10014857" cy="860529"/>
          </a:xfrm>
        </p:spPr>
        <p:txBody>
          <a:bodyPr/>
          <a:lstStyle/>
          <a:p>
            <a:pPr marL="342900" indent="-342900">
              <a:buClr>
                <a:srgbClr val="1F497D"/>
              </a:buClr>
              <a:buFont typeface="Arial" panose="020B0604020202020204" pitchFamily="34" charset="0"/>
              <a:buChar char="•"/>
            </a:pPr>
            <a:r>
              <a:rPr lang="en-GB" sz="2400">
                <a:solidFill>
                  <a:srgbClr val="1F497D"/>
                </a:solidFill>
              </a:rPr>
              <a:t>Recommended the creation of the Building safety booklet </a:t>
            </a:r>
          </a:p>
          <a:p>
            <a:pPr marL="342900" indent="-342900">
              <a:buClr>
                <a:srgbClr val="1F497D"/>
              </a:buClr>
              <a:buFont typeface="Arial" panose="020B0604020202020204" pitchFamily="34" charset="0"/>
              <a:buChar char="•"/>
            </a:pPr>
            <a:r>
              <a:rPr lang="en-GB" sz="2400">
                <a:solidFill>
                  <a:srgbClr val="1F497D"/>
                </a:solidFill>
              </a:rPr>
              <a:t>Consulted on the Building safety and tenant engagement strategy – suggestions incorporated – strategy shared</a:t>
            </a:r>
          </a:p>
          <a:p>
            <a:pPr marL="342900" indent="-342900">
              <a:buClr>
                <a:srgbClr val="1F497D"/>
              </a:buClr>
              <a:buFont typeface="Arial" panose="020B0604020202020204" pitchFamily="34" charset="0"/>
              <a:buChar char="•"/>
            </a:pPr>
            <a:r>
              <a:rPr lang="en-GB" sz="2400">
                <a:solidFill>
                  <a:srgbClr val="1F497D"/>
                </a:solidFill>
              </a:rPr>
              <a:t>Guide on how to stop water in the property – in your packs </a:t>
            </a:r>
          </a:p>
          <a:p>
            <a:pPr marL="342900" indent="-342900">
              <a:buClr>
                <a:srgbClr val="1F497D"/>
              </a:buClr>
              <a:buFont typeface="Arial" panose="020B0604020202020204" pitchFamily="34" charset="0"/>
              <a:buChar char="•"/>
            </a:pPr>
            <a:r>
              <a:rPr lang="en-GB" sz="2400">
                <a:solidFill>
                  <a:srgbClr val="1F497D"/>
                </a:solidFill>
              </a:rPr>
              <a:t>Asked for the guide for E-bikes and scooters use</a:t>
            </a:r>
          </a:p>
          <a:p>
            <a:pPr marL="342900" indent="-342900">
              <a:buClr>
                <a:srgbClr val="1F497D"/>
              </a:buClr>
              <a:buFont typeface="Arial" panose="020B0604020202020204" pitchFamily="34" charset="0"/>
              <a:buChar char="•"/>
            </a:pPr>
            <a:r>
              <a:rPr lang="en-GB" sz="2400">
                <a:solidFill>
                  <a:srgbClr val="1F497D"/>
                </a:solidFill>
              </a:rPr>
              <a:t>Building safety Risk assessments for blocks</a:t>
            </a:r>
          </a:p>
          <a:p>
            <a:pPr marL="342900" indent="-342900">
              <a:buClr>
                <a:srgbClr val="1F497D"/>
              </a:buClr>
              <a:buFont typeface="Arial" panose="020B0604020202020204" pitchFamily="34" charset="0"/>
              <a:buChar char="•"/>
            </a:pPr>
            <a:r>
              <a:rPr lang="en-GB" sz="2400">
                <a:solidFill>
                  <a:srgbClr val="1F497D"/>
                </a:solidFill>
              </a:rPr>
              <a:t>Building safety audit schedule  </a:t>
            </a:r>
          </a:p>
          <a:p>
            <a:pPr>
              <a:buClr>
                <a:srgbClr val="1F497D"/>
              </a:buClr>
            </a:pPr>
            <a:endParaRPr lang="en-GB" sz="2400">
              <a:solidFill>
                <a:srgbClr val="1F497D"/>
              </a:solidFill>
            </a:endParaRPr>
          </a:p>
          <a:p>
            <a:pPr marL="342900" indent="-342900">
              <a:buClr>
                <a:srgbClr val="1F497D"/>
              </a:buClr>
              <a:buFont typeface="Arial" panose="020B0604020202020204" pitchFamily="34" charset="0"/>
              <a:buChar char="•"/>
            </a:pPr>
            <a:r>
              <a:rPr lang="en-GB" sz="2400">
                <a:solidFill>
                  <a:srgbClr val="1F497D"/>
                </a:solidFill>
              </a:rPr>
              <a:t>Raised the issue of electrics safety check  </a:t>
            </a:r>
          </a:p>
          <a:p>
            <a:pPr marL="342900" indent="-342900">
              <a:buClr>
                <a:srgbClr val="1F497D"/>
              </a:buClr>
              <a:buFont typeface="Arial" panose="020B0604020202020204" pitchFamily="34" charset="0"/>
              <a:buChar char="•"/>
            </a:pPr>
            <a:endParaRPr lang="en-GB">
              <a:solidFill>
                <a:srgbClr val="1F497D"/>
              </a:solidFill>
            </a:endParaRPr>
          </a:p>
        </p:txBody>
      </p:sp>
      <p:sp>
        <p:nvSpPr>
          <p:cNvPr id="4" name="WordArt 3">
            <a:extLst>
              <a:ext uri="{FF2B5EF4-FFF2-40B4-BE49-F238E27FC236}">
                <a16:creationId xmlns:a16="http://schemas.microsoft.com/office/drawing/2014/main" id="{FC887D2B-8946-A618-B9A0-4C7B3FBB887B}"/>
              </a:ext>
            </a:extLst>
          </p:cNvPr>
          <p:cNvSpPr>
            <a:spLocks noChangeArrowheads="1" noChangeShapeType="1" noTextEdit="1"/>
          </p:cNvSpPr>
          <p:nvPr/>
        </p:nvSpPr>
        <p:spPr bwMode="auto">
          <a:xfrm>
            <a:off x="2730207" y="780837"/>
            <a:ext cx="6731586" cy="1109609"/>
          </a:xfrm>
          <a:prstGeom prst="rect">
            <a:avLst/>
          </a:prstGeom>
        </p:spPr>
        <p:txBody>
          <a:bodyPr wrap="none" fromWordArt="1">
            <a:prstTxWarp prst="textPlain">
              <a:avLst>
                <a:gd name="adj" fmla="val 50000"/>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Arial Black" panose="020B0A04020102020204" pitchFamily="34" charset="0"/>
                <a:ea typeface="+mn-ea"/>
                <a:cs typeface="+mn-cs"/>
              </a:rPr>
              <a:t>Building Safety Group</a:t>
            </a:r>
          </a:p>
        </p:txBody>
      </p:sp>
    </p:spTree>
    <p:extLst>
      <p:ext uri="{BB962C8B-B14F-4D97-AF65-F5344CB8AC3E}">
        <p14:creationId xmlns:p14="http://schemas.microsoft.com/office/powerpoint/2010/main" val="34047618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7A702-45C8-1FB8-FB0D-5F7D162625DB}"/>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97B8AE1A-2ACF-BC34-46B5-43DD7A2D8949}"/>
              </a:ext>
            </a:extLst>
          </p:cNvPr>
          <p:cNvSpPr>
            <a:spLocks noGrp="1"/>
          </p:cNvSpPr>
          <p:nvPr>
            <p:ph type="title"/>
          </p:nvPr>
        </p:nvSpPr>
        <p:spPr>
          <a:xfrm>
            <a:off x="551544" y="143838"/>
            <a:ext cx="3062514" cy="678952"/>
          </a:xfrm>
        </p:spPr>
        <p:txBody>
          <a:bodyPr/>
          <a:lstStyle/>
          <a:p>
            <a:pPr eaLnBrk="1" hangingPunct="1"/>
            <a:r>
              <a:rPr lang="en-US" altLang="en-US"/>
              <a:t>Inspectors</a:t>
            </a:r>
          </a:p>
        </p:txBody>
      </p:sp>
      <p:sp>
        <p:nvSpPr>
          <p:cNvPr id="2" name="Content Placeholder 1">
            <a:extLst>
              <a:ext uri="{FF2B5EF4-FFF2-40B4-BE49-F238E27FC236}">
                <a16:creationId xmlns:a16="http://schemas.microsoft.com/office/drawing/2014/main" id="{F9C7CF15-BFEF-70DA-7BBD-C5B0AE328B9F}"/>
              </a:ext>
            </a:extLst>
          </p:cNvPr>
          <p:cNvSpPr>
            <a:spLocks noGrp="1"/>
          </p:cNvSpPr>
          <p:nvPr>
            <p:ph idx="1"/>
          </p:nvPr>
        </p:nvSpPr>
        <p:spPr>
          <a:xfrm>
            <a:off x="567791" y="1057402"/>
            <a:ext cx="4976666" cy="498191"/>
          </a:xfrm>
        </p:spPr>
        <p:txBody>
          <a:bodyPr/>
          <a:lstStyle/>
          <a:p>
            <a:r>
              <a:rPr lang="en-GB" sz="2400">
                <a:solidFill>
                  <a:srgbClr val="1F497D"/>
                </a:solidFill>
              </a:rPr>
              <a:t>Seeing People, not Labels</a:t>
            </a:r>
          </a:p>
          <a:p>
            <a:endParaRPr lang="en-GB" sz="2400">
              <a:solidFill>
                <a:srgbClr val="1F497D"/>
              </a:solidFill>
            </a:endParaRPr>
          </a:p>
          <a:p>
            <a:r>
              <a:rPr lang="en-GB" sz="2400">
                <a:solidFill>
                  <a:srgbClr val="1F497D"/>
                </a:solidFill>
              </a:rPr>
              <a:t>Stigma training for staff </a:t>
            </a:r>
          </a:p>
          <a:p>
            <a:endParaRPr lang="en-GB" sz="2400">
              <a:solidFill>
                <a:srgbClr val="1F497D"/>
              </a:solidFill>
            </a:endParaRPr>
          </a:p>
          <a:p>
            <a:endParaRPr lang="en-GB">
              <a:solidFill>
                <a:srgbClr val="1F497D"/>
              </a:solidFill>
            </a:endParaRPr>
          </a:p>
        </p:txBody>
      </p:sp>
      <p:pic>
        <p:nvPicPr>
          <p:cNvPr id="4" name="Picture 3">
            <a:extLst>
              <a:ext uri="{FF2B5EF4-FFF2-40B4-BE49-F238E27FC236}">
                <a16:creationId xmlns:a16="http://schemas.microsoft.com/office/drawing/2014/main" id="{B45B453E-F932-E264-2B07-FF59F65C9A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0363" y="3429000"/>
            <a:ext cx="5558720" cy="2606210"/>
          </a:xfrm>
          <a:prstGeom prst="rect">
            <a:avLst/>
          </a:prstGeom>
        </p:spPr>
      </p:pic>
      <p:pic>
        <p:nvPicPr>
          <p:cNvPr id="6" name="Picture 5">
            <a:extLst>
              <a:ext uri="{FF2B5EF4-FFF2-40B4-BE49-F238E27FC236}">
                <a16:creationId xmlns:a16="http://schemas.microsoft.com/office/drawing/2014/main" id="{44358C34-9A72-9713-C6EE-95C95ED4042F}"/>
              </a:ext>
            </a:extLst>
          </p:cNvPr>
          <p:cNvPicPr>
            <a:picLocks noChangeAspect="1"/>
          </p:cNvPicPr>
          <p:nvPr/>
        </p:nvPicPr>
        <p:blipFill>
          <a:blip r:embed="rId4"/>
          <a:stretch>
            <a:fillRect/>
          </a:stretch>
        </p:blipFill>
        <p:spPr>
          <a:xfrm>
            <a:off x="5833241" y="53078"/>
            <a:ext cx="4834759" cy="3265503"/>
          </a:xfrm>
          <a:prstGeom prst="rect">
            <a:avLst/>
          </a:prstGeom>
        </p:spPr>
      </p:pic>
      <p:sp>
        <p:nvSpPr>
          <p:cNvPr id="5" name="TextBox 4">
            <a:extLst>
              <a:ext uri="{FF2B5EF4-FFF2-40B4-BE49-F238E27FC236}">
                <a16:creationId xmlns:a16="http://schemas.microsoft.com/office/drawing/2014/main" id="{0A01EDC8-7BC9-874A-BFDA-F7E6C08089AB}"/>
              </a:ext>
            </a:extLst>
          </p:cNvPr>
          <p:cNvSpPr txBox="1"/>
          <p:nvPr/>
        </p:nvSpPr>
        <p:spPr>
          <a:xfrm>
            <a:off x="6691086" y="5204213"/>
            <a:ext cx="4700875" cy="830997"/>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1F497D"/>
                </a:solidFill>
                <a:effectLst/>
                <a:uLnTx/>
                <a:uFillTx/>
                <a:latin typeface="Calibri" panose="020F0502020204030204" pitchFamily="34" charset="0"/>
                <a:ea typeface="+mn-ea"/>
                <a:cs typeface="+mn-cs"/>
              </a:rPr>
              <a:t>A tenant friendly ASB procedure is now online</a:t>
            </a:r>
          </a:p>
        </p:txBody>
      </p:sp>
      <p:sp>
        <p:nvSpPr>
          <p:cNvPr id="8" name="TextBox 7">
            <a:extLst>
              <a:ext uri="{FF2B5EF4-FFF2-40B4-BE49-F238E27FC236}">
                <a16:creationId xmlns:a16="http://schemas.microsoft.com/office/drawing/2014/main" id="{C6B43D55-BE9F-80B4-B445-94DCD8573511}"/>
              </a:ext>
            </a:extLst>
          </p:cNvPr>
          <p:cNvSpPr txBox="1"/>
          <p:nvPr/>
        </p:nvSpPr>
        <p:spPr>
          <a:xfrm>
            <a:off x="6342744" y="3845898"/>
            <a:ext cx="5310494" cy="830997"/>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1F497D"/>
                </a:solidFill>
                <a:effectLst/>
                <a:uLnTx/>
                <a:uFillTx/>
                <a:latin typeface="Calibri" panose="020F0502020204030204" pitchFamily="34" charset="0"/>
                <a:ea typeface="+mn-ea"/>
                <a:cs typeface="+mn-cs"/>
              </a:rPr>
              <a:t>SCC  have now signed up to ‘Stop Social Housing Stigma’ campaign. </a:t>
            </a:r>
          </a:p>
        </p:txBody>
      </p:sp>
    </p:spTree>
    <p:extLst>
      <p:ext uri="{BB962C8B-B14F-4D97-AF65-F5344CB8AC3E}">
        <p14:creationId xmlns:p14="http://schemas.microsoft.com/office/powerpoint/2010/main" val="32649447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B1C97-F1C8-E33C-8FDA-BE5E1DEA64FD}"/>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354802B3-2E8C-55FA-AEE4-D79D7E0A3CF4}"/>
              </a:ext>
            </a:extLst>
          </p:cNvPr>
          <p:cNvSpPr>
            <a:spLocks noGrp="1"/>
          </p:cNvSpPr>
          <p:nvPr>
            <p:ph type="title"/>
          </p:nvPr>
        </p:nvSpPr>
        <p:spPr>
          <a:xfrm>
            <a:off x="609600" y="274638"/>
            <a:ext cx="10972800" cy="581705"/>
          </a:xfrm>
        </p:spPr>
        <p:txBody>
          <a:bodyPr/>
          <a:lstStyle/>
          <a:p>
            <a:pPr eaLnBrk="1" hangingPunct="1"/>
            <a:r>
              <a:rPr lang="en-US" altLang="en-US"/>
              <a:t>Supported Housing Forum</a:t>
            </a:r>
          </a:p>
        </p:txBody>
      </p:sp>
      <p:pic>
        <p:nvPicPr>
          <p:cNvPr id="3" name="Picture 2" descr="A group of people posing for a photo&#10;&#10;AI-generated content may be incorrect.">
            <a:extLst>
              <a:ext uri="{FF2B5EF4-FFF2-40B4-BE49-F238E27FC236}">
                <a16:creationId xmlns:a16="http://schemas.microsoft.com/office/drawing/2014/main" id="{5AE71E3B-D51F-7C5C-CB7B-2419DA05F4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96949" y="3057461"/>
            <a:ext cx="8033531" cy="3201213"/>
          </a:xfrm>
          <a:prstGeom prst="rect">
            <a:avLst/>
          </a:prstGeom>
        </p:spPr>
      </p:pic>
      <p:sp>
        <p:nvSpPr>
          <p:cNvPr id="4" name="TextBox 3">
            <a:extLst>
              <a:ext uri="{FF2B5EF4-FFF2-40B4-BE49-F238E27FC236}">
                <a16:creationId xmlns:a16="http://schemas.microsoft.com/office/drawing/2014/main" id="{901BB3E5-AC1D-3DE2-8461-FE52FF4609AA}"/>
              </a:ext>
            </a:extLst>
          </p:cNvPr>
          <p:cNvSpPr txBox="1"/>
          <p:nvPr/>
        </p:nvSpPr>
        <p:spPr>
          <a:xfrm>
            <a:off x="725714" y="987406"/>
            <a:ext cx="10856686" cy="1938992"/>
          </a:xfrm>
          <a:prstGeom prst="rect">
            <a:avLst/>
          </a:prstGeom>
          <a:noFill/>
        </p:spPr>
        <p:txBody>
          <a:bodyPr wrap="square">
            <a:spAutoFit/>
          </a:bodyPr>
          <a:lstStyle/>
          <a:p>
            <a:pPr marL="342900" marR="0" lvl="0"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1F497D"/>
                </a:solidFill>
                <a:effectLst/>
                <a:uLnTx/>
                <a:uFillTx/>
                <a:latin typeface="Calibri" panose="020F0502020204030204" pitchFamily="34" charset="0"/>
                <a:ea typeface="+mn-ea"/>
                <a:cs typeface="+mn-cs"/>
              </a:rPr>
              <a:t>Visit to Telecare centre</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1F497D"/>
              </a:solidFill>
              <a:effectLst/>
              <a:uLnTx/>
              <a:uFillTx/>
              <a:latin typeface="Calibri" panose="020F0502020204030204" pitchFamily="34" charset="0"/>
              <a:ea typeface="+mn-ea"/>
              <a:cs typeface="+mn-cs"/>
            </a:endParaRPr>
          </a:p>
          <a:p>
            <a:pPr marL="342900" marR="0" lvl="0"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1F497D"/>
                </a:solidFill>
                <a:effectLst/>
                <a:uLnTx/>
                <a:uFillTx/>
                <a:latin typeface="Calibri" panose="020F0502020204030204" pitchFamily="34" charset="0"/>
                <a:ea typeface="+mn-ea"/>
                <a:cs typeface="+mn-cs"/>
              </a:rPr>
              <a:t>Co-designing the service (tenants and staff)</a:t>
            </a:r>
          </a:p>
          <a:p>
            <a:pPr marL="342900" marR="0" lvl="0"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2400" b="1" i="0" u="none" strike="noStrike" kern="1200" cap="none" spc="0" normalizeH="0" baseline="0" noProof="0">
              <a:ln>
                <a:noFill/>
              </a:ln>
              <a:solidFill>
                <a:srgbClr val="1F497D"/>
              </a:solidFill>
              <a:effectLst/>
              <a:uLnTx/>
              <a:uFillTx/>
              <a:latin typeface="Calibri" panose="020F050202020403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1F497D"/>
                </a:solidFill>
                <a:effectLst/>
                <a:uLnTx/>
                <a:uFillTx/>
                <a:latin typeface="Calibri" panose="020F0502020204030204" pitchFamily="34" charset="0"/>
                <a:ea typeface="+mn-ea"/>
                <a:cs typeface="+mn-cs"/>
              </a:rPr>
              <a:t>Please check the online consultation to have your say! </a:t>
            </a:r>
          </a:p>
        </p:txBody>
      </p:sp>
    </p:spTree>
    <p:extLst>
      <p:ext uri="{BB962C8B-B14F-4D97-AF65-F5344CB8AC3E}">
        <p14:creationId xmlns:p14="http://schemas.microsoft.com/office/powerpoint/2010/main" val="335031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E8800-5CF8-9B20-F439-AE9661357B99}"/>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D236E5DE-F0BA-3E3E-FB8B-ED5F5BACD5D4}"/>
              </a:ext>
            </a:extLst>
          </p:cNvPr>
          <p:cNvSpPr>
            <a:spLocks noGrp="1"/>
          </p:cNvSpPr>
          <p:nvPr>
            <p:ph type="title"/>
          </p:nvPr>
        </p:nvSpPr>
        <p:spPr>
          <a:xfrm>
            <a:off x="478972" y="169890"/>
            <a:ext cx="10175640" cy="639762"/>
          </a:xfrm>
        </p:spPr>
        <p:txBody>
          <a:bodyPr/>
          <a:lstStyle/>
          <a:p>
            <a:r>
              <a:rPr lang="en-GB">
                <a:solidFill>
                  <a:srgbClr val="1F497D"/>
                </a:solidFill>
              </a:rPr>
              <a:t>Shirley Towers tenant making a big difference</a:t>
            </a:r>
          </a:p>
        </p:txBody>
      </p:sp>
      <p:sp>
        <p:nvSpPr>
          <p:cNvPr id="2" name="Content Placeholder 1">
            <a:extLst>
              <a:ext uri="{FF2B5EF4-FFF2-40B4-BE49-F238E27FC236}">
                <a16:creationId xmlns:a16="http://schemas.microsoft.com/office/drawing/2014/main" id="{77877F9A-9D79-0131-EE80-4DC3791D38D7}"/>
              </a:ext>
            </a:extLst>
          </p:cNvPr>
          <p:cNvSpPr>
            <a:spLocks noGrp="1"/>
          </p:cNvSpPr>
          <p:nvPr>
            <p:ph idx="1"/>
          </p:nvPr>
        </p:nvSpPr>
        <p:spPr>
          <a:xfrm>
            <a:off x="472840" y="1278731"/>
            <a:ext cx="6589485" cy="4300538"/>
          </a:xfrm>
        </p:spPr>
        <p:txBody>
          <a:bodyPr/>
          <a:lstStyle/>
          <a:p>
            <a:endParaRPr lang="en-GB">
              <a:solidFill>
                <a:srgbClr val="1F497D"/>
              </a:solidFill>
            </a:endParaRPr>
          </a:p>
          <a:p>
            <a:pPr algn="ctr"/>
            <a:r>
              <a:rPr lang="en-GB" sz="2800">
                <a:solidFill>
                  <a:srgbClr val="1F497D"/>
                </a:solidFill>
              </a:rPr>
              <a:t>A tenant in Shirley Towers is helping to bring about big change locally after becoming a block rep and campaigning for the re-opening of the community room to enable residents to use it</a:t>
            </a:r>
          </a:p>
          <a:p>
            <a:pPr algn="ctr"/>
            <a:endParaRPr lang="en-GB" sz="2800">
              <a:solidFill>
                <a:srgbClr val="1F497D"/>
              </a:solidFill>
            </a:endParaRPr>
          </a:p>
          <a:p>
            <a:pPr algn="ctr"/>
            <a:endParaRPr lang="en-GB" sz="2800">
              <a:solidFill>
                <a:srgbClr val="1F497D"/>
              </a:solidFill>
            </a:endParaRPr>
          </a:p>
          <a:p>
            <a:pPr algn="ctr"/>
            <a:r>
              <a:rPr lang="en-GB" sz="2800">
                <a:solidFill>
                  <a:srgbClr val="1F497D"/>
                </a:solidFill>
              </a:rPr>
              <a:t>Their first event is taking place at Easter</a:t>
            </a:r>
          </a:p>
        </p:txBody>
      </p:sp>
      <p:pic>
        <p:nvPicPr>
          <p:cNvPr id="4" name="Picture 3" descr="A person standing on a railing&#10;&#10;AI-generated content may be incorrect.">
            <a:extLst>
              <a:ext uri="{FF2B5EF4-FFF2-40B4-BE49-F238E27FC236}">
                <a16:creationId xmlns:a16="http://schemas.microsoft.com/office/drawing/2014/main" id="{BEBAC0A6-0F9A-E8C6-4661-E4F2D63BE8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6637762" y="1478706"/>
            <a:ext cx="5352433" cy="4014325"/>
          </a:xfrm>
          <a:prstGeom prst="rect">
            <a:avLst/>
          </a:prstGeom>
        </p:spPr>
      </p:pic>
    </p:spTree>
    <p:extLst>
      <p:ext uri="{BB962C8B-B14F-4D97-AF65-F5344CB8AC3E}">
        <p14:creationId xmlns:p14="http://schemas.microsoft.com/office/powerpoint/2010/main" val="34945938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B853C-F834-C5C9-EA1F-40AA5DC10AA4}"/>
            </a:ext>
          </a:extLst>
        </p:cNvPr>
        <p:cNvGrpSpPr/>
        <p:nvPr/>
      </p:nvGrpSpPr>
      <p:grpSpPr>
        <a:xfrm>
          <a:off x="0" y="0"/>
          <a:ext cx="0" cy="0"/>
          <a:chOff x="0" y="0"/>
          <a:chExt cx="0" cy="0"/>
        </a:xfrm>
      </p:grpSpPr>
      <p:pic>
        <p:nvPicPr>
          <p:cNvPr id="4" name="Picture 3" descr="A group of people sitting around a table&#10;&#10;AI-generated content may be incorrect.">
            <a:extLst>
              <a:ext uri="{FF2B5EF4-FFF2-40B4-BE49-F238E27FC236}">
                <a16:creationId xmlns:a16="http://schemas.microsoft.com/office/drawing/2014/main" id="{93DCE80D-D99D-D87A-99D5-0027DA3F076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
            <a:ext cx="12191999" cy="6212115"/>
          </a:xfrm>
          <a:prstGeom prst="rect">
            <a:avLst/>
          </a:prstGeom>
        </p:spPr>
      </p:pic>
      <p:sp>
        <p:nvSpPr>
          <p:cNvPr id="2" name="Rectangle 1">
            <a:extLst>
              <a:ext uri="{FF2B5EF4-FFF2-40B4-BE49-F238E27FC236}">
                <a16:creationId xmlns:a16="http://schemas.microsoft.com/office/drawing/2014/main" id="{A59DFB11-52C2-237E-25EE-07E110D770C1}"/>
              </a:ext>
            </a:extLst>
          </p:cNvPr>
          <p:cNvSpPr/>
          <p:nvPr/>
        </p:nvSpPr>
        <p:spPr>
          <a:xfrm>
            <a:off x="0" y="5321526"/>
            <a:ext cx="9143999" cy="890588"/>
          </a:xfrm>
          <a:prstGeom prst="rect">
            <a:avLst/>
          </a:prstGeom>
          <a:solidFill>
            <a:srgbClr val="0122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2CF2E4BE-3150-8417-56AA-05D38537E29F}"/>
              </a:ext>
            </a:extLst>
          </p:cNvPr>
          <p:cNvSpPr txBox="1"/>
          <p:nvPr/>
        </p:nvSpPr>
        <p:spPr>
          <a:xfrm>
            <a:off x="315309" y="5535987"/>
            <a:ext cx="8828690" cy="461665"/>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PRADOS Tenant association 20</a:t>
            </a:r>
            <a:r>
              <a:rPr kumimoji="0" lang="en-GB" sz="2400" b="1" i="0" u="none" strike="noStrike" kern="1200" cap="none" spc="0" normalizeH="0" baseline="30000" noProof="0">
                <a:ln>
                  <a:noFill/>
                </a:ln>
                <a:solidFill>
                  <a:prstClr val="white"/>
                </a:solidFill>
                <a:effectLst/>
                <a:uLnTx/>
                <a:uFillTx/>
                <a:latin typeface="Calibri" panose="020F0502020204030204" pitchFamily="34" charset="0"/>
                <a:ea typeface="+mn-ea"/>
                <a:cs typeface="+mn-cs"/>
              </a:rPr>
              <a:t>th</a:t>
            </a:r>
            <a:r>
              <a:rPr kumimoji="0" lang="en-GB" sz="24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 Anniversary: coffee with the Mayor</a:t>
            </a:r>
          </a:p>
        </p:txBody>
      </p:sp>
    </p:spTree>
    <p:extLst>
      <p:ext uri="{BB962C8B-B14F-4D97-AF65-F5344CB8AC3E}">
        <p14:creationId xmlns:p14="http://schemas.microsoft.com/office/powerpoint/2010/main" val="8532049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1498A-F5F6-BC66-95CC-C42D0CEE5EC4}"/>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020566DE-F19A-E70A-7B7C-56B4697D56DB}"/>
              </a:ext>
            </a:extLst>
          </p:cNvPr>
          <p:cNvSpPr>
            <a:spLocks noGrp="1"/>
          </p:cNvSpPr>
          <p:nvPr>
            <p:ph type="title"/>
          </p:nvPr>
        </p:nvSpPr>
        <p:spPr/>
        <p:txBody>
          <a:bodyPr/>
          <a:lstStyle/>
          <a:p>
            <a:pPr eaLnBrk="1" hangingPunct="1"/>
            <a:r>
              <a:rPr lang="en-US" altLang="en-US"/>
              <a:t>46 </a:t>
            </a:r>
            <a:r>
              <a:rPr lang="en-US" altLang="en-US" err="1"/>
              <a:t>Roundhill</a:t>
            </a:r>
            <a:r>
              <a:rPr lang="en-US" altLang="en-US"/>
              <a:t> Community Voice fabulous Halloween event</a:t>
            </a:r>
          </a:p>
        </p:txBody>
      </p:sp>
      <p:pic>
        <p:nvPicPr>
          <p:cNvPr id="4" name="Picture 3">
            <a:extLst>
              <a:ext uri="{FF2B5EF4-FFF2-40B4-BE49-F238E27FC236}">
                <a16:creationId xmlns:a16="http://schemas.microsoft.com/office/drawing/2014/main" id="{E13E8D9A-8CAB-E466-0166-1F9F367D334F}"/>
              </a:ext>
            </a:extLst>
          </p:cNvPr>
          <p:cNvPicPr>
            <a:picLocks noChangeAspect="1"/>
          </p:cNvPicPr>
          <p:nvPr/>
        </p:nvPicPr>
        <p:blipFill>
          <a:blip r:embed="rId3"/>
          <a:stretch>
            <a:fillRect/>
          </a:stretch>
        </p:blipFill>
        <p:spPr>
          <a:xfrm>
            <a:off x="2148115" y="1669016"/>
            <a:ext cx="7489371" cy="4342909"/>
          </a:xfrm>
          <a:prstGeom prst="rect">
            <a:avLst/>
          </a:prstGeom>
        </p:spPr>
      </p:pic>
    </p:spTree>
    <p:extLst>
      <p:ext uri="{BB962C8B-B14F-4D97-AF65-F5344CB8AC3E}">
        <p14:creationId xmlns:p14="http://schemas.microsoft.com/office/powerpoint/2010/main" val="26723748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5A59E-796A-3B9B-BAEF-8CEEB6F4435D}"/>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B70D964B-01D9-758C-358D-DEF846BEE033}"/>
              </a:ext>
            </a:extLst>
          </p:cNvPr>
          <p:cNvSpPr>
            <a:spLocks noGrp="1"/>
          </p:cNvSpPr>
          <p:nvPr>
            <p:ph type="title"/>
          </p:nvPr>
        </p:nvSpPr>
        <p:spPr>
          <a:xfrm>
            <a:off x="522514" y="419781"/>
            <a:ext cx="11146971" cy="1143000"/>
          </a:xfrm>
        </p:spPr>
        <p:txBody>
          <a:bodyPr/>
          <a:lstStyle/>
          <a:p>
            <a:pPr eaLnBrk="1" hangingPunct="1"/>
            <a:r>
              <a:rPr lang="en-US" altLang="en-US"/>
              <a:t>Leaside Way Gardening Club – </a:t>
            </a:r>
            <a:r>
              <a:rPr lang="en-US" altLang="en-US" err="1"/>
              <a:t>Bizzie</a:t>
            </a:r>
            <a:r>
              <a:rPr lang="en-US" altLang="en-US"/>
              <a:t> Bees summer house</a:t>
            </a:r>
          </a:p>
        </p:txBody>
      </p:sp>
      <p:pic>
        <p:nvPicPr>
          <p:cNvPr id="3" name="Picture 2" descr="A small wooden house with chairs and a table in the middle of a yard&#10;&#10;AI-generated content may be incorrect.">
            <a:extLst>
              <a:ext uri="{FF2B5EF4-FFF2-40B4-BE49-F238E27FC236}">
                <a16:creationId xmlns:a16="http://schemas.microsoft.com/office/drawing/2014/main" id="{60B20E2A-470D-777E-C373-4086A207A4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825" y="1810821"/>
            <a:ext cx="5784351" cy="4338263"/>
          </a:xfrm>
          <a:prstGeom prst="rect">
            <a:avLst/>
          </a:prstGeom>
        </p:spPr>
      </p:pic>
    </p:spTree>
    <p:extLst>
      <p:ext uri="{BB962C8B-B14F-4D97-AF65-F5344CB8AC3E}">
        <p14:creationId xmlns:p14="http://schemas.microsoft.com/office/powerpoint/2010/main" val="333657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D241A7-F8CF-8250-DC7C-2DE2152E45B4}"/>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85AAF124-028A-3690-DA04-DD2DDEF14024}"/>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F51A7F9B-0FCF-B6AA-D419-31040A1B3023}"/>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DA81A962-36A5-7BD6-959E-274742E21646}"/>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875CC318-DD59-5032-FEFA-1667AA86A7EC}"/>
              </a:ext>
            </a:extLst>
          </p:cNvPr>
          <p:cNvSpPr/>
          <p:nvPr>
            <p:custDataLst>
              <p:tags r:id="rId6"/>
            </p:custDataLst>
          </p:nvPr>
        </p:nvSpPr>
        <p:spPr>
          <a:xfrm>
            <a:off x="3901440" y="2571750"/>
            <a:ext cx="7315199" cy="17145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What commitments do you want from us as a social landlord?</a:t>
            </a:r>
          </a:p>
        </p:txBody>
      </p:sp>
      <p:sp>
        <p:nvSpPr>
          <p:cNvPr id="10" name="Rectangle 9">
            <a:extLst>
              <a:ext uri="{FF2B5EF4-FFF2-40B4-BE49-F238E27FC236}">
                <a16:creationId xmlns:a16="http://schemas.microsoft.com/office/drawing/2014/main" id="{08125407-4065-19C9-3939-E79D4C27320C}"/>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44002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B24A1-20AD-315A-A10E-1264F7500EB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E3F1C6-C4D9-1705-7AAC-9481D011AEA6}"/>
              </a:ext>
            </a:extLst>
          </p:cNvPr>
          <p:cNvSpPr>
            <a:spLocks noGrp="1"/>
          </p:cNvSpPr>
          <p:nvPr>
            <p:ph idx="1"/>
          </p:nvPr>
        </p:nvSpPr>
        <p:spPr>
          <a:xfrm>
            <a:off x="609600" y="682171"/>
            <a:ext cx="10972800" cy="4897098"/>
          </a:xfrm>
        </p:spPr>
        <p:txBody>
          <a:bodyPr/>
          <a:lstStyle/>
          <a:p>
            <a:r>
              <a:rPr lang="en-GB" sz="2800">
                <a:solidFill>
                  <a:srgbClr val="1F497D"/>
                </a:solidFill>
              </a:rPr>
              <a:t>This is what Kim said about tenant engagement:</a:t>
            </a:r>
          </a:p>
          <a:p>
            <a:r>
              <a:rPr lang="en-GB" sz="2800">
                <a:solidFill>
                  <a:srgbClr val="1F497D"/>
                </a:solidFill>
              </a:rPr>
              <a:t>“Having been a Southampton City Council tenant for over 2 decades it felt right for me to explore what influence I could have over how my landlord looks after its residents and housing stock.   </a:t>
            </a:r>
          </a:p>
          <a:p>
            <a:r>
              <a:rPr lang="en-GB" sz="2800">
                <a:solidFill>
                  <a:srgbClr val="1F497D"/>
                </a:solidFill>
              </a:rPr>
              <a:t>I also feel that the shared lived experience of tenants should be an important component in how future decisions are made.”</a:t>
            </a:r>
          </a:p>
          <a:p>
            <a:endParaRPr lang="en-GB" sz="2800">
              <a:solidFill>
                <a:srgbClr val="1F497D"/>
              </a:solidFill>
            </a:endParaRPr>
          </a:p>
          <a:p>
            <a:r>
              <a:rPr lang="en-GB" sz="2800" i="1" kern="100">
                <a:effectLst/>
                <a:latin typeface="Aptos" panose="020B0004020202020204" pitchFamily="34" charset="0"/>
                <a:ea typeface="Aptos" panose="020B0004020202020204" pitchFamily="34" charset="0"/>
                <a:cs typeface="Times New Roman" panose="02020603050405020304" pitchFamily="18" charset="0"/>
              </a:rPr>
              <a:t>“I like to feel useful, and it’s good to meet other residents and share experiences.”</a:t>
            </a:r>
          </a:p>
          <a:p>
            <a:endParaRPr lang="en-GB" sz="2800">
              <a:solidFill>
                <a:srgbClr val="1F497D"/>
              </a:solidFill>
            </a:endParaRPr>
          </a:p>
        </p:txBody>
      </p:sp>
    </p:spTree>
    <p:extLst>
      <p:ext uri="{BB962C8B-B14F-4D97-AF65-F5344CB8AC3E}">
        <p14:creationId xmlns:p14="http://schemas.microsoft.com/office/powerpoint/2010/main" val="42456679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8B074-8F57-E5AD-A9E2-790983F9093B}"/>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24FC264A-547D-8A3E-FA0C-5147F137D40B}"/>
              </a:ext>
            </a:extLst>
          </p:cNvPr>
          <p:cNvSpPr>
            <a:spLocks noGrp="1"/>
          </p:cNvSpPr>
          <p:nvPr>
            <p:ph type="title"/>
          </p:nvPr>
        </p:nvSpPr>
        <p:spPr>
          <a:xfrm>
            <a:off x="-4117237" y="7215891"/>
            <a:ext cx="8443497" cy="533082"/>
          </a:xfrm>
        </p:spPr>
        <p:txBody>
          <a:bodyPr/>
          <a:lstStyle/>
          <a:p>
            <a:pPr eaLnBrk="1" hangingPunct="1"/>
            <a:r>
              <a:rPr lang="en-US" altLang="en-US" sz="3200"/>
              <a:t>Tenant Engagement – the ongoing challenges</a:t>
            </a:r>
          </a:p>
        </p:txBody>
      </p:sp>
      <p:pic>
        <p:nvPicPr>
          <p:cNvPr id="3" name="Picture 4">
            <a:extLst>
              <a:ext uri="{FF2B5EF4-FFF2-40B4-BE49-F238E27FC236}">
                <a16:creationId xmlns:a16="http://schemas.microsoft.com/office/drawing/2014/main" id="{F83E908B-66ED-AFE7-8314-4712595095B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2192000" cy="62318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D803B27-E6CC-07CB-C5D7-687C658FFFB7}"/>
              </a:ext>
            </a:extLst>
          </p:cNvPr>
          <p:cNvSpPr txBox="1">
            <a:spLocks noChangeArrowheads="1"/>
          </p:cNvSpPr>
          <p:nvPr/>
        </p:nvSpPr>
        <p:spPr bwMode="auto">
          <a:xfrm>
            <a:off x="6604000" y="-26850"/>
            <a:ext cx="5588000" cy="6258664"/>
          </a:xfrm>
          <a:prstGeom prst="rect">
            <a:avLst/>
          </a:prstGeom>
          <a:gradFill rotWithShape="1">
            <a:gsLst>
              <a:gs pos="0">
                <a:schemeClr val="bg1">
                  <a:alpha val="50000"/>
                </a:schemeClr>
              </a:gs>
              <a:gs pos="100000">
                <a:schemeClr val="bg1">
                  <a:gamma/>
                  <a:tint val="0"/>
                  <a:invGamma/>
                  <a:alpha val="50000"/>
                </a:schemeClr>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lvl1pPr algn="l" defTabSz="457200" rtl="0" eaLnBrk="0" fontAlgn="base" hangingPunct="0">
              <a:spcBef>
                <a:spcPct val="20000"/>
              </a:spcBef>
              <a:spcAft>
                <a:spcPct val="0"/>
              </a:spcAft>
              <a:buClr>
                <a:schemeClr val="bg2"/>
              </a:buClr>
              <a:defRPr sz="2000" b="1"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chemeClr val="bg2"/>
              </a:buClr>
              <a:buFont typeface="Arial" panose="020B0604020202020204" pitchFamily="34" charset="0"/>
              <a:buChar char="–"/>
              <a:defRPr sz="2800" kern="1200">
                <a:solidFill>
                  <a:srgbClr val="7F7F7F"/>
                </a:solidFill>
                <a:latin typeface="+mn-lt"/>
                <a:ea typeface="+mn-ea"/>
                <a:cs typeface="+mn-cs"/>
              </a:defRPr>
            </a:lvl2pPr>
            <a:lvl3pPr marL="1143000" indent="-228600" algn="l" defTabSz="457200" rtl="0" eaLnBrk="0" fontAlgn="base" hangingPunct="0">
              <a:spcBef>
                <a:spcPct val="20000"/>
              </a:spcBef>
              <a:spcAft>
                <a:spcPct val="0"/>
              </a:spcAft>
              <a:buClr>
                <a:schemeClr val="bg2"/>
              </a:buClr>
              <a:buFont typeface="Arial" panose="020B0604020202020204" pitchFamily="34" charset="0"/>
              <a:buChar char="•"/>
              <a:defRPr sz="2400" kern="1200">
                <a:solidFill>
                  <a:srgbClr val="7F7F7F"/>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1F497D"/>
              </a:buClr>
              <a:buSzTx/>
              <a:buFontTx/>
              <a:buNone/>
              <a:tabLst/>
              <a:defRPr/>
            </a:pPr>
            <a:endParaRPr kumimoji="0" lang="en-GB" altLang="en-US" sz="2800" b="1" i="0" u="none" strike="noStrike" kern="1200" cap="none" spc="0" normalizeH="0" baseline="0" noProof="0">
              <a:ln>
                <a:noFill/>
              </a:ln>
              <a:solidFill>
                <a:srgbClr val="1F497D"/>
              </a:solidFill>
              <a:effectLst/>
              <a:uLnTx/>
              <a:uFillTx/>
              <a:latin typeface="Calibri"/>
              <a:ea typeface="+mn-ea"/>
              <a:cs typeface="+mn-cs"/>
            </a:endParaRPr>
          </a:p>
          <a:p>
            <a:pPr marL="542925" marR="0" lvl="0" indent="-542925" algn="l" defTabSz="457200" rtl="0" eaLnBrk="0" fontAlgn="base" latinLnBrk="0" hangingPunct="0">
              <a:lnSpc>
                <a:spcPct val="100000"/>
              </a:lnSpc>
              <a:spcBef>
                <a:spcPct val="20000"/>
              </a:spcBef>
              <a:spcAft>
                <a:spcPct val="0"/>
              </a:spcAft>
              <a:buClr>
                <a:srgbClr val="1F497D"/>
              </a:buClr>
              <a:buSzTx/>
              <a:buFont typeface="Arial" panose="020B0604020202020204" pitchFamily="34" charset="0"/>
              <a:buChar char="•"/>
              <a:tabLst/>
              <a:defRPr/>
            </a:pPr>
            <a:r>
              <a:rPr kumimoji="0" lang="en-GB" altLang="en-US" sz="2800" b="1" i="0" u="none" strike="noStrike" kern="1200" cap="none" spc="0" normalizeH="0" baseline="0" noProof="0">
                <a:ln>
                  <a:noFill/>
                </a:ln>
                <a:solidFill>
                  <a:srgbClr val="1F497D"/>
                </a:solidFill>
                <a:effectLst/>
                <a:uLnTx/>
                <a:uFillTx/>
                <a:latin typeface="Calibri"/>
                <a:ea typeface="+mn-ea"/>
                <a:cs typeface="+mn-cs"/>
              </a:rPr>
              <a:t>Communication </a:t>
            </a:r>
          </a:p>
          <a:p>
            <a:pPr marL="542925" marR="0" lvl="0" indent="-542925" algn="l" defTabSz="457200" rtl="0" eaLnBrk="0" fontAlgn="base" latinLnBrk="0" hangingPunct="0">
              <a:lnSpc>
                <a:spcPct val="100000"/>
              </a:lnSpc>
              <a:spcBef>
                <a:spcPct val="20000"/>
              </a:spcBef>
              <a:spcAft>
                <a:spcPct val="0"/>
              </a:spcAft>
              <a:buClr>
                <a:srgbClr val="1F497D"/>
              </a:buClr>
              <a:buSzTx/>
              <a:buFont typeface="Arial" panose="020B0604020202020204" pitchFamily="34" charset="0"/>
              <a:buChar char="•"/>
              <a:tabLst/>
              <a:defRPr/>
            </a:pPr>
            <a:r>
              <a:rPr kumimoji="0" lang="en-GB" altLang="en-US" sz="2800" b="1" i="0" u="none" strike="noStrike" kern="1200" cap="none" spc="0" normalizeH="0" baseline="0" noProof="0">
                <a:ln>
                  <a:noFill/>
                </a:ln>
                <a:solidFill>
                  <a:srgbClr val="1F497D"/>
                </a:solidFill>
                <a:effectLst/>
                <a:uLnTx/>
                <a:uFillTx/>
                <a:latin typeface="Calibri"/>
                <a:ea typeface="+mn-ea"/>
                <a:cs typeface="+mn-cs"/>
              </a:rPr>
              <a:t>Resources</a:t>
            </a:r>
          </a:p>
          <a:p>
            <a:pPr marL="542925" marR="0" lvl="0" indent="-542925" algn="l" defTabSz="457200" rtl="0" eaLnBrk="0" fontAlgn="base" latinLnBrk="0" hangingPunct="0">
              <a:lnSpc>
                <a:spcPct val="100000"/>
              </a:lnSpc>
              <a:spcBef>
                <a:spcPct val="20000"/>
              </a:spcBef>
              <a:spcAft>
                <a:spcPct val="0"/>
              </a:spcAft>
              <a:buClr>
                <a:srgbClr val="1F497D"/>
              </a:buClr>
              <a:buSzTx/>
              <a:buFont typeface="Arial" panose="020B0604020202020204" pitchFamily="34" charset="0"/>
              <a:buChar char="•"/>
              <a:tabLst/>
              <a:defRPr/>
            </a:pPr>
            <a:r>
              <a:rPr kumimoji="0" lang="en-GB" altLang="en-US" sz="2800" b="1" i="0" u="none" strike="noStrike" kern="1200" cap="none" spc="0" normalizeH="0" baseline="0" noProof="0">
                <a:ln>
                  <a:noFill/>
                </a:ln>
                <a:solidFill>
                  <a:srgbClr val="1F497D"/>
                </a:solidFill>
                <a:effectLst/>
                <a:uLnTx/>
                <a:uFillTx/>
                <a:latin typeface="Calibri"/>
                <a:ea typeface="+mn-ea"/>
                <a:cs typeface="+mn-cs"/>
              </a:rPr>
              <a:t>Culture</a:t>
            </a:r>
          </a:p>
          <a:p>
            <a:pPr marL="542925" marR="0" lvl="0" indent="-542925" algn="l" defTabSz="457200" rtl="0" eaLnBrk="0" fontAlgn="base" latinLnBrk="0" hangingPunct="0">
              <a:lnSpc>
                <a:spcPct val="100000"/>
              </a:lnSpc>
              <a:spcBef>
                <a:spcPct val="20000"/>
              </a:spcBef>
              <a:spcAft>
                <a:spcPct val="0"/>
              </a:spcAft>
              <a:buClr>
                <a:srgbClr val="1F497D"/>
              </a:buClr>
              <a:buSzTx/>
              <a:buFont typeface="Arial" panose="020B0604020202020204" pitchFamily="34" charset="0"/>
              <a:buChar char="•"/>
              <a:tabLst/>
              <a:defRPr/>
            </a:pPr>
            <a:r>
              <a:rPr kumimoji="0" lang="en-GB" altLang="en-US" sz="2800" b="1" i="0" u="none" strike="noStrike" kern="1200" cap="none" spc="0" normalizeH="0" baseline="0" noProof="0">
                <a:ln>
                  <a:noFill/>
                </a:ln>
                <a:solidFill>
                  <a:srgbClr val="1F497D"/>
                </a:solidFill>
                <a:effectLst/>
                <a:uLnTx/>
                <a:uFillTx/>
                <a:latin typeface="Calibri"/>
                <a:ea typeface="+mn-ea"/>
                <a:cs typeface="+mn-cs"/>
              </a:rPr>
              <a:t>Buy-in from the whole of the housing service</a:t>
            </a:r>
          </a:p>
          <a:p>
            <a:pPr marL="542925" marR="0" lvl="0" indent="-542925" algn="l" defTabSz="457200" rtl="0" eaLnBrk="0" fontAlgn="base" latinLnBrk="0" hangingPunct="0">
              <a:lnSpc>
                <a:spcPct val="100000"/>
              </a:lnSpc>
              <a:spcBef>
                <a:spcPct val="20000"/>
              </a:spcBef>
              <a:spcAft>
                <a:spcPct val="0"/>
              </a:spcAft>
              <a:buClr>
                <a:srgbClr val="1F497D"/>
              </a:buClr>
              <a:buSzTx/>
              <a:buFont typeface="Arial" panose="020B0604020202020204" pitchFamily="34" charset="0"/>
              <a:buChar char="•"/>
              <a:tabLst/>
              <a:defRPr/>
            </a:pPr>
            <a:r>
              <a:rPr kumimoji="0" lang="en-GB" altLang="en-US" sz="2800" b="1" i="0" u="none" strike="noStrike" kern="1200" cap="none" spc="0" normalizeH="0" baseline="0" noProof="0">
                <a:ln>
                  <a:noFill/>
                </a:ln>
                <a:solidFill>
                  <a:srgbClr val="1F497D"/>
                </a:solidFill>
                <a:effectLst/>
                <a:uLnTx/>
                <a:uFillTx/>
                <a:latin typeface="Calibri"/>
                <a:ea typeface="+mn-ea"/>
                <a:cs typeface="+mn-cs"/>
              </a:rPr>
              <a:t>Structure</a:t>
            </a:r>
          </a:p>
          <a:p>
            <a:pPr marL="542925" marR="0" lvl="0" indent="-542925" algn="l" defTabSz="457200" rtl="0" eaLnBrk="0" fontAlgn="base" latinLnBrk="0" hangingPunct="0">
              <a:lnSpc>
                <a:spcPct val="100000"/>
              </a:lnSpc>
              <a:spcBef>
                <a:spcPct val="20000"/>
              </a:spcBef>
              <a:spcAft>
                <a:spcPct val="0"/>
              </a:spcAft>
              <a:buClr>
                <a:srgbClr val="1F497D"/>
              </a:buClr>
              <a:buSzTx/>
              <a:buFont typeface="Arial" panose="020B0604020202020204" pitchFamily="34" charset="0"/>
              <a:buChar char="•"/>
              <a:tabLst/>
              <a:defRPr/>
            </a:pPr>
            <a:r>
              <a:rPr kumimoji="0" lang="en-GB" altLang="en-US" sz="2800" b="1" i="0" u="none" strike="noStrike" kern="1200" cap="none" spc="0" normalizeH="0" baseline="0" noProof="0">
                <a:ln>
                  <a:noFill/>
                </a:ln>
                <a:solidFill>
                  <a:srgbClr val="1F497D"/>
                </a:solidFill>
                <a:effectLst/>
                <a:uLnTx/>
                <a:uFillTx/>
                <a:latin typeface="Calibri"/>
                <a:ea typeface="+mn-ea"/>
                <a:cs typeface="+mn-cs"/>
              </a:rPr>
              <a:t>Openness</a:t>
            </a:r>
          </a:p>
          <a:p>
            <a:pPr marL="542925" marR="0" lvl="0" indent="-542925" algn="l" defTabSz="457200" rtl="0" eaLnBrk="0" fontAlgn="base" latinLnBrk="0" hangingPunct="0">
              <a:lnSpc>
                <a:spcPct val="100000"/>
              </a:lnSpc>
              <a:spcBef>
                <a:spcPct val="20000"/>
              </a:spcBef>
              <a:spcAft>
                <a:spcPct val="0"/>
              </a:spcAft>
              <a:buClr>
                <a:srgbClr val="1F497D"/>
              </a:buClr>
              <a:buSzTx/>
              <a:buFont typeface="Arial" panose="020B0604020202020204" pitchFamily="34" charset="0"/>
              <a:buChar char="•"/>
              <a:tabLst/>
              <a:defRPr/>
            </a:pPr>
            <a:r>
              <a:rPr kumimoji="0" lang="en-GB" altLang="en-US" sz="2800" b="1" i="0" u="none" strike="noStrike" kern="1200" cap="none" spc="0" normalizeH="0" baseline="0" noProof="0">
                <a:ln>
                  <a:noFill/>
                </a:ln>
                <a:solidFill>
                  <a:srgbClr val="1F497D"/>
                </a:solidFill>
                <a:effectLst/>
                <a:uLnTx/>
                <a:uFillTx/>
                <a:latin typeface="Calibri"/>
                <a:ea typeface="+mn-ea"/>
                <a:cs typeface="+mn-cs"/>
              </a:rPr>
              <a:t>Ongoing learning process</a:t>
            </a:r>
          </a:p>
          <a:p>
            <a:pPr marL="542925" marR="0" lvl="0" indent="-542925" algn="l" defTabSz="457200" rtl="0" eaLnBrk="0" fontAlgn="base" latinLnBrk="0" hangingPunct="0">
              <a:lnSpc>
                <a:spcPct val="100000"/>
              </a:lnSpc>
              <a:spcBef>
                <a:spcPct val="20000"/>
              </a:spcBef>
              <a:spcAft>
                <a:spcPct val="0"/>
              </a:spcAft>
              <a:buClr>
                <a:srgbClr val="1F497D"/>
              </a:buClr>
              <a:buSzTx/>
              <a:buFont typeface="Arial" panose="020B0604020202020204" pitchFamily="34" charset="0"/>
              <a:buChar char="•"/>
              <a:tabLst/>
              <a:defRPr/>
            </a:pPr>
            <a:r>
              <a:rPr kumimoji="0" lang="en-GB" altLang="en-US" sz="2800" b="1" i="0" u="none" strike="noStrike" kern="1200" cap="none" spc="0" normalizeH="0" baseline="0" noProof="0">
                <a:ln>
                  <a:noFill/>
                </a:ln>
                <a:solidFill>
                  <a:srgbClr val="1F497D"/>
                </a:solidFill>
                <a:effectLst/>
                <a:uLnTx/>
                <a:uFillTx/>
                <a:latin typeface="Calibri"/>
                <a:ea typeface="+mn-ea"/>
                <a:cs typeface="+mn-cs"/>
              </a:rPr>
              <a:t>Inclusion </a:t>
            </a:r>
          </a:p>
        </p:txBody>
      </p:sp>
    </p:spTree>
    <p:extLst>
      <p:ext uri="{BB962C8B-B14F-4D97-AF65-F5344CB8AC3E}">
        <p14:creationId xmlns:p14="http://schemas.microsoft.com/office/powerpoint/2010/main" val="8820851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13F42-54CF-6E74-CBFC-473960D4FF1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2E8497-CA0C-3179-5C92-2D258578B838}"/>
              </a:ext>
            </a:extLst>
          </p:cNvPr>
          <p:cNvSpPr>
            <a:spLocks noGrp="1"/>
          </p:cNvSpPr>
          <p:nvPr>
            <p:ph idx="1"/>
          </p:nvPr>
        </p:nvSpPr>
        <p:spPr>
          <a:xfrm>
            <a:off x="653142" y="2589089"/>
            <a:ext cx="11219543" cy="616449"/>
          </a:xfrm>
        </p:spPr>
        <p:txBody>
          <a:bodyPr/>
          <a:lstStyle/>
          <a:p>
            <a:r>
              <a:rPr lang="en-GB" sz="2800">
                <a:solidFill>
                  <a:srgbClr val="1F497D"/>
                </a:solidFill>
              </a:rPr>
              <a:t>The first three quarters this financial year our engaged tenants…</a:t>
            </a:r>
          </a:p>
          <a:p>
            <a:endParaRPr lang="en-US" b="1" i="0"/>
          </a:p>
          <a:p>
            <a:endParaRPr lang="en-US" b="1" i="0"/>
          </a:p>
          <a:p>
            <a:endParaRPr lang="en-GB">
              <a:solidFill>
                <a:srgbClr val="1F497D"/>
              </a:solidFill>
            </a:endParaRPr>
          </a:p>
          <a:p>
            <a:endParaRPr lang="en-GB">
              <a:solidFill>
                <a:srgbClr val="1F497D"/>
              </a:solidFill>
            </a:endParaRPr>
          </a:p>
        </p:txBody>
      </p:sp>
      <p:sp>
        <p:nvSpPr>
          <p:cNvPr id="3" name="Text Box 7">
            <a:extLst>
              <a:ext uri="{FF2B5EF4-FFF2-40B4-BE49-F238E27FC236}">
                <a16:creationId xmlns:a16="http://schemas.microsoft.com/office/drawing/2014/main" id="{D6978072-1C23-30AA-57AD-3D1580D22959}"/>
              </a:ext>
            </a:extLst>
          </p:cNvPr>
          <p:cNvSpPr txBox="1">
            <a:spLocks noChangeArrowheads="1" noChangeShapeType="1" noTextEdit="1"/>
          </p:cNvSpPr>
          <p:nvPr/>
        </p:nvSpPr>
        <p:spPr bwMode="auto">
          <a:xfrm>
            <a:off x="3553146" y="453489"/>
            <a:ext cx="5085708" cy="1661002"/>
          </a:xfrm>
          <a:prstGeom prst="rect">
            <a:avLst/>
          </a:prstGeom>
          <a:extLst>
            <a:ext uri="{AF507438-7753-43E0-B8FC-AC1667EBCBE1}">
              <a14:hiddenEffects xmlns:a14="http://schemas.microsoft.com/office/drawing/2010/main">
                <a:effectLst/>
              </a14:hiddenEffects>
            </a:ext>
          </a:extLst>
        </p:spPr>
        <p:txBody>
          <a:bodyPr wrap="square" numCol="1" fromWordArt="1">
            <a:prstTxWarp prst="textPlain">
              <a:avLst>
                <a:gd name="adj" fmla="val 50292"/>
              </a:avLst>
            </a:prstTxWarp>
            <a:spAutoFit/>
          </a:bodyPr>
          <a:lstStyle/>
          <a:p>
            <a:pPr marL="0" marR="0" lvl="0" indent="0" algn="ctr" defTabSz="457200" rtl="0" eaLnBrk="0" fontAlgn="base" latinLnBrk="0" hangingPunct="0">
              <a:lnSpc>
                <a:spcPct val="107000"/>
              </a:lnSpc>
              <a:spcBef>
                <a:spcPct val="0"/>
              </a:spcBef>
              <a:spcAft>
                <a:spcPts val="800"/>
              </a:spcAft>
              <a:buClrTx/>
              <a:buSzTx/>
              <a:buFontTx/>
              <a:buNone/>
              <a:tabLst/>
              <a:defRPr/>
            </a:pPr>
            <a:r>
              <a:rPr kumimoji="0" lang="en-GB" sz="3600" b="0" i="0" u="none" strike="noStrike" kern="100" cap="none" spc="0" normalizeH="0" baseline="0" noProof="0">
                <a:ln w="12700" cap="flat" cmpd="sng" algn="ctr">
                  <a:solidFill>
                    <a:srgbClr val="0070C0"/>
                  </a:solidFill>
                  <a:prstDash val="solid"/>
                  <a:round/>
                </a:ln>
                <a:gradFill>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uLnTx/>
                <a:uFillTx/>
                <a:latin typeface="Arial Black" panose="020B0A04020102020204" pitchFamily="34" charset="0"/>
                <a:ea typeface="Aptos" panose="020B0004020202020204" pitchFamily="34" charset="0"/>
                <a:cs typeface="Arial" panose="020B0604020202020204" pitchFamily="34" charset="0"/>
              </a:rPr>
              <a:t>Thank you!</a:t>
            </a:r>
            <a:endParaRPr kumimoji="0" lang="en-GB" sz="1100" b="0"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7F5EBEB-9687-A866-85E7-FA61E3BB6AE6}"/>
              </a:ext>
            </a:extLst>
          </p:cNvPr>
          <p:cNvSpPr/>
          <p:nvPr/>
        </p:nvSpPr>
        <p:spPr>
          <a:xfrm>
            <a:off x="1600961" y="3441710"/>
            <a:ext cx="4219268" cy="2440114"/>
          </a:xfrm>
          <a:prstGeom prst="rect">
            <a:avLst/>
          </a:prstGeom>
          <a:solidFill>
            <a:schemeClr val="accent3">
              <a:lumMod val="75000"/>
            </a:schemeClr>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600" b="1"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a:ea typeface="+mn-ea"/>
                <a:cs typeface="+mn-cs"/>
              </a:rPr>
              <a:t>Clocked over 2100 volunteering hours </a:t>
            </a:r>
          </a:p>
        </p:txBody>
      </p:sp>
      <p:sp>
        <p:nvSpPr>
          <p:cNvPr id="10" name="Rectangle 9">
            <a:extLst>
              <a:ext uri="{FF2B5EF4-FFF2-40B4-BE49-F238E27FC236}">
                <a16:creationId xmlns:a16="http://schemas.microsoft.com/office/drawing/2014/main" id="{0FBFA81F-79B2-7B2F-116B-9259CCA01373}"/>
              </a:ext>
            </a:extLst>
          </p:cNvPr>
          <p:cNvSpPr/>
          <p:nvPr/>
        </p:nvSpPr>
        <p:spPr>
          <a:xfrm>
            <a:off x="6952343" y="3429000"/>
            <a:ext cx="3958012" cy="2440114"/>
          </a:xfrm>
          <a:prstGeom prst="rect">
            <a:avLst/>
          </a:prstGeom>
          <a:solidFill>
            <a:schemeClr val="accent3">
              <a:lumMod val="75000"/>
            </a:schemeClr>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a:ea typeface="+mn-ea"/>
                <a:cs typeface="+mn-cs"/>
              </a:rPr>
              <a:t>£26,000</a:t>
            </a:r>
          </a:p>
        </p:txBody>
      </p:sp>
    </p:spTree>
    <p:extLst>
      <p:ext uri="{BB962C8B-B14F-4D97-AF65-F5344CB8AC3E}">
        <p14:creationId xmlns:p14="http://schemas.microsoft.com/office/powerpoint/2010/main" val="17942703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6CA099-F909-76BA-017B-FE38CB3BFDB1}"/>
              </a:ext>
            </a:extLst>
          </p:cNvPr>
          <p:cNvSpPr/>
          <p:nvPr>
            <p:custDataLst>
              <p:tags r:id="rId2"/>
            </p:custDataLst>
          </p:nvPr>
        </p:nvSpPr>
        <p:spPr>
          <a:xfrm>
            <a:off x="6286500" y="430530"/>
            <a:ext cx="5524500" cy="891540"/>
          </a:xfrm>
          <a:prstGeom prst="roundRect">
            <a:avLst/>
          </a:prstGeom>
          <a:gradFill flip="none" rotWithShape="1">
            <a:gsLst>
              <a:gs pos="0">
                <a:srgbClr val="F4F4F4"/>
              </a:gs>
              <a:gs pos="100000">
                <a:schemeClr val="accent1">
                  <a:tint val="50000"/>
                  <a:shade val="100000"/>
                  <a:satMod val="35000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C6405FCF-C336-08AF-DAF7-C01E585F1445}"/>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C6F5C56E-B2EC-E4D7-B305-9A4D46CB50CE}"/>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09360668-439F-2458-124C-F77BD5455631}"/>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795EB4A4-5657-8245-8B7B-E0B6285EE7BE}"/>
              </a:ext>
            </a:extLst>
          </p:cNvPr>
          <p:cNvSpPr/>
          <p:nvPr>
            <p:custDataLst>
              <p:tags r:id="rId6"/>
            </p:custDataLst>
          </p:nvPr>
        </p:nvSpPr>
        <p:spPr>
          <a:xfrm>
            <a:off x="3901440" y="2571750"/>
            <a:ext cx="7315199" cy="1714500"/>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4000" b="1">
                <a:solidFill>
                  <a:srgbClr val="5B5B5B"/>
                </a:solidFill>
              </a:rPr>
              <a:t>What do you think would encourage more people to get involved?</a:t>
            </a:r>
          </a:p>
        </p:txBody>
      </p:sp>
      <p:sp>
        <p:nvSpPr>
          <p:cNvPr id="10" name="Rectangle 9">
            <a:extLst>
              <a:ext uri="{FF2B5EF4-FFF2-40B4-BE49-F238E27FC236}">
                <a16:creationId xmlns:a16="http://schemas.microsoft.com/office/drawing/2014/main" id="{B217ED80-0F2C-2799-5F9F-7CEF26CF9E73}"/>
              </a:ext>
            </a:extLst>
          </p:cNvPr>
          <p:cNvSpPr/>
          <p:nvPr>
            <p:custDataLst>
              <p:tags r:id="rId7"/>
            </p:custDataLst>
          </p:nvPr>
        </p:nvSpPr>
        <p:spPr>
          <a:xfrm>
            <a:off x="3901440" y="6032500"/>
            <a:ext cx="7315199" cy="518160"/>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02876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C097096-B59A-1DA7-54E7-3CF179CD6E25}"/>
              </a:ext>
            </a:extLst>
          </p:cNvPr>
          <p:cNvSpPr/>
          <p:nvPr>
            <p:custDataLst>
              <p:tags r:id="rId2"/>
            </p:custDataLst>
          </p:nvPr>
        </p:nvSpPr>
        <p:spPr>
          <a:xfrm>
            <a:off x="6286500" y="430530"/>
            <a:ext cx="5524500" cy="891540"/>
          </a:xfrm>
          <a:prstGeom prst="roundRect">
            <a:avLst/>
          </a:prstGeom>
          <a:gradFill flip="none" rotWithShape="1">
            <a:gsLst>
              <a:gs pos="0">
                <a:srgbClr val="F4F4F4"/>
              </a:gs>
              <a:gs pos="100000">
                <a:schemeClr val="accent1">
                  <a:tint val="50000"/>
                  <a:shade val="100000"/>
                  <a:satMod val="35000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F6B41B96-CF57-4DEF-208B-B330B83F47F1}"/>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3C52C2E1-E462-F673-BA6B-FE8AEAF4C1C3}"/>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sp>
        <p:nvSpPr>
          <p:cNvPr id="9" name="Rectangle 8">
            <a:extLst>
              <a:ext uri="{FF2B5EF4-FFF2-40B4-BE49-F238E27FC236}">
                <a16:creationId xmlns:a16="http://schemas.microsoft.com/office/drawing/2014/main" id="{CF8334C0-AF46-058A-FDC1-40025E676228}"/>
              </a:ext>
            </a:extLst>
          </p:cNvPr>
          <p:cNvSpPr/>
          <p:nvPr>
            <p:custDataLst>
              <p:tags r:id="rId5"/>
            </p:custDataLst>
          </p:nvPr>
        </p:nvSpPr>
        <p:spPr>
          <a:xfrm>
            <a:off x="3901440" y="2571750"/>
            <a:ext cx="7315199" cy="1714500"/>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4000" b="1">
                <a:solidFill>
                  <a:srgbClr val="5B5B5B"/>
                </a:solidFill>
              </a:rPr>
              <a:t>Do you have any suggestions for the new ways for tenants to be involved?</a:t>
            </a:r>
          </a:p>
        </p:txBody>
      </p:sp>
      <p:sp>
        <p:nvSpPr>
          <p:cNvPr id="10" name="Rectangle 9">
            <a:extLst>
              <a:ext uri="{FF2B5EF4-FFF2-40B4-BE49-F238E27FC236}">
                <a16:creationId xmlns:a16="http://schemas.microsoft.com/office/drawing/2014/main" id="{C9307664-07D5-96AB-AE3D-1CD1E32DE924}"/>
              </a:ext>
            </a:extLst>
          </p:cNvPr>
          <p:cNvSpPr/>
          <p:nvPr>
            <p:custDataLst>
              <p:tags r:id="rId6"/>
            </p:custDataLst>
          </p:nvPr>
        </p:nvSpPr>
        <p:spPr>
          <a:xfrm>
            <a:off x="3901440" y="6032500"/>
            <a:ext cx="7315199" cy="518160"/>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pic>
        <p:nvPicPr>
          <p:cNvPr id="5" name="Graphic 4">
            <a:extLst>
              <a:ext uri="{FF2B5EF4-FFF2-40B4-BE49-F238E27FC236}">
                <a16:creationId xmlns:a16="http://schemas.microsoft.com/office/drawing/2014/main" id="{CD1F002E-AA31-7C5F-7D22-721669E2C611}"/>
              </a:ext>
            </a:extLst>
          </p:cNvPr>
          <p:cNvPicPr>
            <a:picLocks/>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53184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4ADA23-DA6E-4ED8-AADD-004B09E8C5DF}"/>
              </a:ext>
            </a:extLst>
          </p:cNvPr>
          <p:cNvSpPr/>
          <p:nvPr/>
        </p:nvSpPr>
        <p:spPr>
          <a:xfrm>
            <a:off x="1625150" y="2646441"/>
            <a:ext cx="9500186" cy="3231654"/>
          </a:xfrm>
          <a:prstGeom prst="rect">
            <a:avLst/>
          </a:prstGeom>
        </p:spPr>
        <p:txBody>
          <a:bodyPr wrap="square">
            <a:spAutoFit/>
          </a:bodyPr>
          <a:lstStyle/>
          <a:p>
            <a:pPr algn="ctr"/>
            <a:r>
              <a:rPr lang="en-GB" sz="5400" b="1">
                <a:solidFill>
                  <a:srgbClr val="008080"/>
                </a:solidFill>
                <a:latin typeface="Calibri" panose="020F0502020204030204" pitchFamily="34" charset="0"/>
                <a:ea typeface="Calibri" panose="020F0502020204030204" pitchFamily="34" charset="0"/>
                <a:cs typeface="Times New Roman" panose="02020603050405020304" pitchFamily="18" charset="0"/>
              </a:rPr>
              <a:t>Question time!</a:t>
            </a:r>
          </a:p>
          <a:p>
            <a:pPr algn="ctr"/>
            <a:endParaRPr lang="en-GB" sz="54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rPr>
              <a:t>Matt Luik - Service Manager Quality, Assurance &amp; Development </a:t>
            </a:r>
          </a:p>
        </p:txBody>
      </p:sp>
      <p:sp>
        <p:nvSpPr>
          <p:cNvPr id="11" name="Rectangle 10">
            <a:extLst>
              <a:ext uri="{FF2B5EF4-FFF2-40B4-BE49-F238E27FC236}">
                <a16:creationId xmlns:a16="http://schemas.microsoft.com/office/drawing/2014/main" id="{24050579-5DD7-4799-B169-A00263972670}"/>
              </a:ext>
            </a:extLst>
          </p:cNvPr>
          <p:cNvSpPr/>
          <p:nvPr/>
        </p:nvSpPr>
        <p:spPr>
          <a:xfrm>
            <a:off x="841571" y="1621301"/>
            <a:ext cx="11067344" cy="191315"/>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7" name="Rectangle 6">
            <a:extLst>
              <a:ext uri="{FF2B5EF4-FFF2-40B4-BE49-F238E27FC236}">
                <a16:creationId xmlns:a16="http://schemas.microsoft.com/office/drawing/2014/main" id="{6C161110-F566-4C30-89A5-7E4A181DF221}"/>
              </a:ext>
            </a:extLst>
          </p:cNvPr>
          <p:cNvSpPr/>
          <p:nvPr/>
        </p:nvSpPr>
        <p:spPr>
          <a:xfrm>
            <a:off x="2238563" y="787476"/>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Logo, company name&#10;&#10;Description automatically generated">
            <a:extLst>
              <a:ext uri="{FF2B5EF4-FFF2-40B4-BE49-F238E27FC236}">
                <a16:creationId xmlns:a16="http://schemas.microsoft.com/office/drawing/2014/main" id="{4BE1691A-589C-4DAF-9659-ACBDDC86ADD3}"/>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sp>
        <p:nvSpPr>
          <p:cNvPr id="10" name="Rectangle 9">
            <a:extLst>
              <a:ext uri="{FF2B5EF4-FFF2-40B4-BE49-F238E27FC236}">
                <a16:creationId xmlns:a16="http://schemas.microsoft.com/office/drawing/2014/main" id="{8FA8AAB5-354D-4CF0-BB32-E9F5CB34EBC6}"/>
              </a:ext>
            </a:extLst>
          </p:cNvPr>
          <p:cNvSpPr/>
          <p:nvPr/>
        </p:nvSpPr>
        <p:spPr>
          <a:xfrm>
            <a:off x="244000"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Rectangle 11">
            <a:extLst>
              <a:ext uri="{FF2B5EF4-FFF2-40B4-BE49-F238E27FC236}">
                <a16:creationId xmlns:a16="http://schemas.microsoft.com/office/drawing/2014/main" id="{A815E174-6981-411B-8324-3956DA2021E6}"/>
              </a:ext>
            </a:extLst>
          </p:cNvPr>
          <p:cNvSpPr/>
          <p:nvPr/>
        </p:nvSpPr>
        <p:spPr>
          <a:xfrm>
            <a:off x="401794"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pic>
        <p:nvPicPr>
          <p:cNvPr id="2" name="Picture 1">
            <a:extLst>
              <a:ext uri="{FF2B5EF4-FFF2-40B4-BE49-F238E27FC236}">
                <a16:creationId xmlns:a16="http://schemas.microsoft.com/office/drawing/2014/main" id="{E8576D64-DE53-E6AE-585C-2F155FAB7DA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pic>
        <p:nvPicPr>
          <p:cNvPr id="3" name="Picture 2">
            <a:extLst>
              <a:ext uri="{FF2B5EF4-FFF2-40B4-BE49-F238E27FC236}">
                <a16:creationId xmlns:a16="http://schemas.microsoft.com/office/drawing/2014/main" id="{871C7CD3-E62C-A7B5-78C4-B1FC7BD9BF2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8"/>
            <a:ext cx="1495812" cy="1309295"/>
          </a:xfrm>
          <a:prstGeom prst="rect">
            <a:avLst/>
          </a:prstGeom>
        </p:spPr>
      </p:pic>
    </p:spTree>
    <p:extLst>
      <p:ext uri="{BB962C8B-B14F-4D97-AF65-F5344CB8AC3E}">
        <p14:creationId xmlns:p14="http://schemas.microsoft.com/office/powerpoint/2010/main" val="15288711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4ADA23-DA6E-4ED8-AADD-004B09E8C5DF}"/>
              </a:ext>
            </a:extLst>
          </p:cNvPr>
          <p:cNvSpPr/>
          <p:nvPr/>
        </p:nvSpPr>
        <p:spPr>
          <a:xfrm>
            <a:off x="1625150" y="2646441"/>
            <a:ext cx="9500186" cy="4062651"/>
          </a:xfrm>
          <a:prstGeom prst="rect">
            <a:avLst/>
          </a:prstGeom>
        </p:spPr>
        <p:txBody>
          <a:bodyPr wrap="square">
            <a:spAutoFit/>
          </a:bodyPr>
          <a:lstStyle/>
          <a:p>
            <a:pPr algn="ctr"/>
            <a:r>
              <a:rPr lang="en-GB" sz="5400" b="1">
                <a:solidFill>
                  <a:srgbClr val="008080"/>
                </a:solidFill>
                <a:latin typeface="Calibri" panose="020F0502020204030204" pitchFamily="34" charset="0"/>
                <a:ea typeface="Calibri" panose="020F0502020204030204" pitchFamily="34" charset="0"/>
                <a:cs typeface="Times New Roman" panose="02020603050405020304" pitchFamily="18" charset="0"/>
              </a:rPr>
              <a:t>Conference</a:t>
            </a:r>
            <a:br>
              <a:rPr lang="en-GB" sz="5400" b="1">
                <a:solidFill>
                  <a:srgbClr val="008080"/>
                </a:solidFill>
                <a:latin typeface="Calibri" panose="020F0502020204030204" pitchFamily="34" charset="0"/>
                <a:ea typeface="Calibri" panose="020F0502020204030204" pitchFamily="34" charset="0"/>
                <a:cs typeface="Times New Roman" panose="02020603050405020304" pitchFamily="18" charset="0"/>
              </a:rPr>
            </a:br>
            <a:r>
              <a:rPr lang="en-GB" sz="5400" b="1">
                <a:solidFill>
                  <a:srgbClr val="008080"/>
                </a:solidFill>
                <a:latin typeface="Calibri" panose="020F0502020204030204" pitchFamily="34" charset="0"/>
                <a:ea typeface="Calibri" panose="020F0502020204030204" pitchFamily="34" charset="0"/>
                <a:cs typeface="Times New Roman" panose="02020603050405020304" pitchFamily="18" charset="0"/>
              </a:rPr>
              <a:t>polling evaluation</a:t>
            </a:r>
          </a:p>
          <a:p>
            <a:pPr algn="ctr"/>
            <a:endParaRPr lang="en-GB" sz="54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rPr>
              <a:t>Matt Luik - </a:t>
            </a:r>
            <a:r>
              <a:rPr lang="en-GB" sz="3200" b="1" i="1">
                <a:solidFill>
                  <a:srgbClr val="008080"/>
                </a:solidFill>
                <a:latin typeface="Calibri" panose="020F0502020204030204" pitchFamily="34" charset="0"/>
                <a:ea typeface="Calibri" panose="020F0502020204030204" pitchFamily="34" charset="0"/>
                <a:cs typeface="Times New Roman" panose="02020603050405020304" pitchFamily="18" charset="0"/>
              </a:rPr>
              <a:t>Service Manager Quality, Assurance &amp; Development  </a:t>
            </a:r>
          </a:p>
        </p:txBody>
      </p:sp>
      <p:sp>
        <p:nvSpPr>
          <p:cNvPr id="11" name="Rectangle 10">
            <a:extLst>
              <a:ext uri="{FF2B5EF4-FFF2-40B4-BE49-F238E27FC236}">
                <a16:creationId xmlns:a16="http://schemas.microsoft.com/office/drawing/2014/main" id="{24050579-5DD7-4799-B169-A00263972670}"/>
              </a:ext>
            </a:extLst>
          </p:cNvPr>
          <p:cNvSpPr/>
          <p:nvPr/>
        </p:nvSpPr>
        <p:spPr>
          <a:xfrm>
            <a:off x="841571" y="1621301"/>
            <a:ext cx="11067344" cy="191315"/>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7" name="Rectangle 6">
            <a:extLst>
              <a:ext uri="{FF2B5EF4-FFF2-40B4-BE49-F238E27FC236}">
                <a16:creationId xmlns:a16="http://schemas.microsoft.com/office/drawing/2014/main" id="{6C161110-F566-4C30-89A5-7E4A181DF221}"/>
              </a:ext>
            </a:extLst>
          </p:cNvPr>
          <p:cNvSpPr/>
          <p:nvPr/>
        </p:nvSpPr>
        <p:spPr>
          <a:xfrm>
            <a:off x="2238563" y="787476"/>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Logo, company name&#10;&#10;Description automatically generated">
            <a:extLst>
              <a:ext uri="{FF2B5EF4-FFF2-40B4-BE49-F238E27FC236}">
                <a16:creationId xmlns:a16="http://schemas.microsoft.com/office/drawing/2014/main" id="{4BE1691A-589C-4DAF-9659-ACBDDC86ADD3}"/>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sp>
        <p:nvSpPr>
          <p:cNvPr id="10" name="Rectangle 9">
            <a:extLst>
              <a:ext uri="{FF2B5EF4-FFF2-40B4-BE49-F238E27FC236}">
                <a16:creationId xmlns:a16="http://schemas.microsoft.com/office/drawing/2014/main" id="{8FA8AAB5-354D-4CF0-BB32-E9F5CB34EBC6}"/>
              </a:ext>
            </a:extLst>
          </p:cNvPr>
          <p:cNvSpPr/>
          <p:nvPr/>
        </p:nvSpPr>
        <p:spPr>
          <a:xfrm>
            <a:off x="244000"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Rectangle 11">
            <a:extLst>
              <a:ext uri="{FF2B5EF4-FFF2-40B4-BE49-F238E27FC236}">
                <a16:creationId xmlns:a16="http://schemas.microsoft.com/office/drawing/2014/main" id="{A815E174-6981-411B-8324-3956DA2021E6}"/>
              </a:ext>
            </a:extLst>
          </p:cNvPr>
          <p:cNvSpPr/>
          <p:nvPr/>
        </p:nvSpPr>
        <p:spPr>
          <a:xfrm>
            <a:off x="401794"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pic>
        <p:nvPicPr>
          <p:cNvPr id="2" name="Picture 1">
            <a:extLst>
              <a:ext uri="{FF2B5EF4-FFF2-40B4-BE49-F238E27FC236}">
                <a16:creationId xmlns:a16="http://schemas.microsoft.com/office/drawing/2014/main" id="{E8576D64-DE53-E6AE-585C-2F155FAB7DA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pic>
        <p:nvPicPr>
          <p:cNvPr id="3" name="Picture 2">
            <a:extLst>
              <a:ext uri="{FF2B5EF4-FFF2-40B4-BE49-F238E27FC236}">
                <a16:creationId xmlns:a16="http://schemas.microsoft.com/office/drawing/2014/main" id="{871C7CD3-E62C-A7B5-78C4-B1FC7BD9BF2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8"/>
            <a:ext cx="1495812" cy="1309295"/>
          </a:xfrm>
          <a:prstGeom prst="rect">
            <a:avLst/>
          </a:prstGeom>
        </p:spPr>
      </p:pic>
    </p:spTree>
    <p:extLst>
      <p:ext uri="{BB962C8B-B14F-4D97-AF65-F5344CB8AC3E}">
        <p14:creationId xmlns:p14="http://schemas.microsoft.com/office/powerpoint/2010/main" val="17740498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411FFC-976C-4806-90F4-D81CAED9B6E1}"/>
              </a:ext>
            </a:extLst>
          </p:cNvPr>
          <p:cNvSpPr/>
          <p:nvPr/>
        </p:nvSpPr>
        <p:spPr>
          <a:xfrm>
            <a:off x="356049"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Rectangle 4">
            <a:extLst>
              <a:ext uri="{FF2B5EF4-FFF2-40B4-BE49-F238E27FC236}">
                <a16:creationId xmlns:a16="http://schemas.microsoft.com/office/drawing/2014/main" id="{E4873765-EEEC-4228-BA85-C0A1DE3F7CF6}"/>
              </a:ext>
            </a:extLst>
          </p:cNvPr>
          <p:cNvSpPr/>
          <p:nvPr/>
        </p:nvSpPr>
        <p:spPr>
          <a:xfrm>
            <a:off x="525982"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sp>
        <p:nvSpPr>
          <p:cNvPr id="8" name="Rectangle 7">
            <a:extLst>
              <a:ext uri="{FF2B5EF4-FFF2-40B4-BE49-F238E27FC236}">
                <a16:creationId xmlns:a16="http://schemas.microsoft.com/office/drawing/2014/main" id="{A34ADA23-DA6E-4ED8-AADD-004B09E8C5DF}"/>
              </a:ext>
            </a:extLst>
          </p:cNvPr>
          <p:cNvSpPr/>
          <p:nvPr/>
        </p:nvSpPr>
        <p:spPr>
          <a:xfrm>
            <a:off x="1793753" y="2951048"/>
            <a:ext cx="9500186" cy="1351139"/>
          </a:xfrm>
          <a:prstGeom prst="rect">
            <a:avLst/>
          </a:prstGeom>
        </p:spPr>
        <p:txBody>
          <a:bodyPr wrap="square">
            <a:spAutoFit/>
          </a:bodyPr>
          <a:lstStyle/>
          <a:p>
            <a:pPr algn="ctr">
              <a:lnSpc>
                <a:spcPct val="107000"/>
              </a:lnSpc>
              <a:spcAft>
                <a:spcPts val="800"/>
              </a:spcAft>
            </a:pPr>
            <a:r>
              <a:rPr lang="en-GB" sz="8000" b="1">
                <a:solidFill>
                  <a:srgbClr val="008080"/>
                </a:solidFill>
                <a:latin typeface="Calibri" panose="020F0502020204030204" pitchFamily="34" charset="0"/>
                <a:ea typeface="Calibri" panose="020F0502020204030204" pitchFamily="34" charset="0"/>
                <a:cs typeface="Times New Roman" panose="02020603050405020304" pitchFamily="18" charset="0"/>
              </a:rPr>
              <a:t>Thank you and close</a:t>
            </a:r>
            <a:endParaRPr lang="en-GB" sz="8000">
              <a:solidFill>
                <a:srgbClr val="00808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59FCC0F-47E3-4BB3-A638-F4A8F8EBDFB0}"/>
              </a:ext>
            </a:extLst>
          </p:cNvPr>
          <p:cNvSpPr/>
          <p:nvPr/>
        </p:nvSpPr>
        <p:spPr>
          <a:xfrm>
            <a:off x="768607" y="1787997"/>
            <a:ext cx="11269362" cy="221556"/>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9" name="Rectangle 8">
            <a:extLst>
              <a:ext uri="{FF2B5EF4-FFF2-40B4-BE49-F238E27FC236}">
                <a16:creationId xmlns:a16="http://schemas.microsoft.com/office/drawing/2014/main" id="{8E868077-971C-4950-96AC-1C255BA3F6AE}"/>
              </a:ext>
            </a:extLst>
          </p:cNvPr>
          <p:cNvSpPr/>
          <p:nvPr/>
        </p:nvSpPr>
        <p:spPr>
          <a:xfrm>
            <a:off x="2244821"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Logo, company name&#10;&#10;Description automatically generated">
            <a:extLst>
              <a:ext uri="{FF2B5EF4-FFF2-40B4-BE49-F238E27FC236}">
                <a16:creationId xmlns:a16="http://schemas.microsoft.com/office/drawing/2014/main" id="{C5CD7135-E9D1-49A5-8764-E2243F29EB9E}"/>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sp>
        <p:nvSpPr>
          <p:cNvPr id="20" name="TextBox 19">
            <a:extLst>
              <a:ext uri="{FF2B5EF4-FFF2-40B4-BE49-F238E27FC236}">
                <a16:creationId xmlns:a16="http://schemas.microsoft.com/office/drawing/2014/main" id="{D3A3615A-27C5-47DE-A3E7-7F4661681421}"/>
              </a:ext>
            </a:extLst>
          </p:cNvPr>
          <p:cNvSpPr txBox="1"/>
          <p:nvPr/>
        </p:nvSpPr>
        <p:spPr>
          <a:xfrm>
            <a:off x="1498991" y="5243682"/>
            <a:ext cx="9500186" cy="1077218"/>
          </a:xfrm>
          <a:prstGeom prst="rect">
            <a:avLst/>
          </a:prstGeom>
          <a:noFill/>
        </p:spPr>
        <p:txBody>
          <a:bodyPr wrap="square">
            <a:spAutoFit/>
          </a:bodyPr>
          <a:lstStyle/>
          <a:p>
            <a:pPr algn="ctr"/>
            <a:r>
              <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rPr>
              <a:t>Matt Luik - </a:t>
            </a:r>
            <a:r>
              <a:rPr lang="en-GB" sz="3200" b="1" i="1">
                <a:solidFill>
                  <a:srgbClr val="008080"/>
                </a:solidFill>
                <a:latin typeface="Calibri" panose="020F0502020204030204" pitchFamily="34" charset="0"/>
                <a:ea typeface="Calibri" panose="020F0502020204030204" pitchFamily="34" charset="0"/>
                <a:cs typeface="Times New Roman" panose="02020603050405020304" pitchFamily="18" charset="0"/>
              </a:rPr>
              <a:t>Service Manager Quality, Assurance &amp; Development  </a:t>
            </a:r>
          </a:p>
        </p:txBody>
      </p:sp>
      <p:pic>
        <p:nvPicPr>
          <p:cNvPr id="2" name="Picture 1">
            <a:extLst>
              <a:ext uri="{FF2B5EF4-FFF2-40B4-BE49-F238E27FC236}">
                <a16:creationId xmlns:a16="http://schemas.microsoft.com/office/drawing/2014/main" id="{ACE9FDF5-2991-40E2-F0C0-7B86B5F2219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8"/>
            <a:ext cx="1495812" cy="1309295"/>
          </a:xfrm>
          <a:prstGeom prst="rect">
            <a:avLst/>
          </a:prstGeom>
        </p:spPr>
      </p:pic>
      <p:pic>
        <p:nvPicPr>
          <p:cNvPr id="10" name="Picture 9">
            <a:extLst>
              <a:ext uri="{FF2B5EF4-FFF2-40B4-BE49-F238E27FC236}">
                <a16:creationId xmlns:a16="http://schemas.microsoft.com/office/drawing/2014/main" id="{525AB3D4-86DE-FF2F-1BF6-FB6793DEFEC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spTree>
    <p:extLst>
      <p:ext uri="{BB962C8B-B14F-4D97-AF65-F5344CB8AC3E}">
        <p14:creationId xmlns:p14="http://schemas.microsoft.com/office/powerpoint/2010/main" val="2218315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3ACA-A37A-CC6C-D438-7913FC5FEC06}"/>
              </a:ext>
            </a:extLst>
          </p:cNvPr>
          <p:cNvSpPr>
            <a:spLocks noGrp="1"/>
          </p:cNvSpPr>
          <p:nvPr>
            <p:ph type="title"/>
          </p:nvPr>
        </p:nvSpPr>
        <p:spPr/>
        <p:txBody>
          <a:bodyPr/>
          <a:lstStyle/>
          <a:p>
            <a:r>
              <a:rPr lang="en-GB"/>
              <a:t>Commitment and accountability</a:t>
            </a:r>
          </a:p>
        </p:txBody>
      </p:sp>
      <p:sp>
        <p:nvSpPr>
          <p:cNvPr id="3" name="Content Placeholder 2">
            <a:extLst>
              <a:ext uri="{FF2B5EF4-FFF2-40B4-BE49-F238E27FC236}">
                <a16:creationId xmlns:a16="http://schemas.microsoft.com/office/drawing/2014/main" id="{CEDE2D86-5FF2-9F33-EEE8-B38AA51CF73E}"/>
              </a:ext>
            </a:extLst>
          </p:cNvPr>
          <p:cNvSpPr>
            <a:spLocks noGrp="1"/>
          </p:cNvSpPr>
          <p:nvPr>
            <p:ph sz="half" idx="1"/>
          </p:nvPr>
        </p:nvSpPr>
        <p:spPr>
          <a:xfrm>
            <a:off x="704088" y="1603332"/>
            <a:ext cx="5212080" cy="4358556"/>
          </a:xfrm>
        </p:spPr>
        <p:txBody>
          <a:bodyPr>
            <a:noAutofit/>
          </a:bodyPr>
          <a:lstStyle/>
          <a:p>
            <a:pPr marL="0" lvl="0" indent="0">
              <a:buNone/>
            </a:pPr>
            <a:r>
              <a:rPr lang="en-GB"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 Deliver good quality homes </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rPr>
              <a:t>Tenants can expect their homes to be of good quality, well maintained, well managed and safe.</a:t>
            </a:r>
            <a:endParaRPr lang="en-GB" sz="1100">
              <a:effectLst/>
              <a:latin typeface="Arial" panose="020B0604020202020204" pitchFamily="34" charset="0"/>
              <a:ea typeface="Calibri" panose="020F0502020204030204" pitchFamily="34" charset="0"/>
              <a:cs typeface="Arial" panose="020B0604020202020204" pitchFamily="34" charset="0"/>
            </a:endParaRPr>
          </a:p>
          <a:p>
            <a:pPr marL="0" lvl="0" indent="0">
              <a:buNone/>
            </a:pPr>
            <a:r>
              <a:rPr lang="en-GB"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 Develop trusting relationships</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rPr>
              <a:t>The council will treat l tenants with respect in all our interactions. Relationships between tenants and SCC will be based on openness, honesty, and transparency. The council will build a trusting two-way relationship to create a fairer and more tenant focused housing service.</a:t>
            </a:r>
            <a:endParaRPr lang="en-GB" sz="1100">
              <a:effectLst/>
              <a:latin typeface="Arial" panose="020B0604020202020204" pitchFamily="34" charset="0"/>
              <a:ea typeface="Calibri" panose="020F0502020204030204" pitchFamily="34" charset="0"/>
              <a:cs typeface="Arial" panose="020B0604020202020204" pitchFamily="34" charset="0"/>
            </a:endParaRPr>
          </a:p>
          <a:p>
            <a:pPr marL="0" lvl="0" indent="0">
              <a:buNone/>
            </a:pPr>
            <a:r>
              <a:rPr lang="en-GB"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 Deliver excellent customer services and experiences</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rPr>
              <a:t>The council will deal with and resolve tenant enquiries, keeping our promises. The council will strive to continuously improve services; being fair, inclusive and valuing diversity.</a:t>
            </a:r>
            <a:endParaRPr lang="en-GB" sz="1100">
              <a:effectLst/>
              <a:latin typeface="Arial" panose="020B0604020202020204" pitchFamily="34" charset="0"/>
              <a:ea typeface="Calibri" panose="020F0502020204030204" pitchFamily="34" charset="0"/>
              <a:cs typeface="Arial" panose="020B0604020202020204" pitchFamily="34" charset="0"/>
            </a:endParaRPr>
          </a:p>
          <a:p>
            <a:pPr marL="0" lvl="0" indent="0">
              <a:buNone/>
            </a:pP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4. </a:t>
            </a:r>
            <a:r>
              <a:rPr lang="en-GB"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Provide support </a:t>
            </a:r>
            <a:r>
              <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 tenancy sustainment</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rPr>
              <a:t>The council will provide support to tenants to improve the wellbeing and independence of our tenants -</a:t>
            </a:r>
            <a:r>
              <a:rPr lang="en-GB" sz="1100">
                <a:effectLst/>
                <a:latin typeface="Arial" panose="020B0604020202020204" pitchFamily="34" charset="0"/>
                <a:ea typeface="Calibri" panose="020F0502020204030204" pitchFamily="34" charset="0"/>
                <a:cs typeface="Arial" panose="020B0604020202020204" pitchFamily="34" charset="0"/>
              </a:rPr>
              <a:t> from providing information about domestic abuse, welfare rights, employment support, digital inclusion, to how to get an advocate to represent them.</a:t>
            </a:r>
          </a:p>
        </p:txBody>
      </p:sp>
      <p:sp>
        <p:nvSpPr>
          <p:cNvPr id="4" name="Content Placeholder 3">
            <a:extLst>
              <a:ext uri="{FF2B5EF4-FFF2-40B4-BE49-F238E27FC236}">
                <a16:creationId xmlns:a16="http://schemas.microsoft.com/office/drawing/2014/main" id="{8F55B086-2DD0-819E-DC55-686EB5EA8A18}"/>
              </a:ext>
            </a:extLst>
          </p:cNvPr>
          <p:cNvSpPr>
            <a:spLocks noGrp="1"/>
          </p:cNvSpPr>
          <p:nvPr>
            <p:ph sz="half" idx="2"/>
          </p:nvPr>
        </p:nvSpPr>
        <p:spPr>
          <a:xfrm>
            <a:off x="6181344" y="1603332"/>
            <a:ext cx="5212080" cy="4358556"/>
          </a:xfrm>
        </p:spPr>
        <p:txBody>
          <a:bodyPr>
            <a:normAutofit fontScale="25000" lnSpcReduction="20000"/>
          </a:bodyPr>
          <a:lstStyle/>
          <a:p>
            <a:pPr marL="0" lvl="0" indent="0">
              <a:buNone/>
            </a:pPr>
            <a:r>
              <a:rPr lang="en-GB" sz="4000" b="1">
                <a:solidFill>
                  <a:srgbClr val="000000"/>
                </a:solidFill>
                <a:effectLst/>
                <a:latin typeface="Arial" panose="020B0604020202020204" pitchFamily="34" charset="0"/>
                <a:ea typeface="Times New Roman" panose="02020603050405020304" pitchFamily="18" charset="0"/>
              </a:rPr>
              <a:t>5. Communicate effectively</a:t>
            </a:r>
            <a:endParaRPr lang="en-GB" sz="4000">
              <a:effectLst/>
              <a:latin typeface="Calibri" panose="020F0502020204030204" pitchFamily="34" charset="0"/>
              <a:ea typeface="Calibri" panose="020F0502020204030204" pitchFamily="34" charset="0"/>
            </a:endParaRPr>
          </a:p>
          <a:p>
            <a:r>
              <a:rPr lang="en-GB" sz="4000">
                <a:solidFill>
                  <a:srgbClr val="000000"/>
                </a:solidFill>
                <a:effectLst/>
                <a:latin typeface="Arial" panose="020B0604020202020204" pitchFamily="34" charset="0"/>
                <a:ea typeface="Calibri" panose="020F0502020204030204" pitchFamily="34" charset="0"/>
              </a:rPr>
              <a:t>Tenants will receive clear, accessible and timely information on the issues that concern them. </a:t>
            </a:r>
            <a:r>
              <a:rPr lang="en-GB" sz="4000" b="1">
                <a:solidFill>
                  <a:srgbClr val="000000"/>
                </a:solidFill>
                <a:effectLst/>
                <a:latin typeface="Arial" panose="020B0604020202020204" pitchFamily="34" charset="0"/>
                <a:ea typeface="Times New Roman" panose="02020603050405020304" pitchFamily="18" charset="0"/>
              </a:rPr>
              <a:t>Priorities</a:t>
            </a:r>
            <a:r>
              <a:rPr lang="en-GB" sz="4000" b="1">
                <a:solidFill>
                  <a:srgbClr val="000000"/>
                </a:solidFill>
                <a:latin typeface="Calibri" panose="020F0502020204030204" pitchFamily="34" charset="0"/>
                <a:ea typeface="Calibri" panose="020F0502020204030204" pitchFamily="34" charset="0"/>
              </a:rPr>
              <a:t>. </a:t>
            </a:r>
            <a:r>
              <a:rPr lang="en-GB" sz="4000">
                <a:solidFill>
                  <a:srgbClr val="000000"/>
                </a:solidFill>
                <a:effectLst/>
                <a:latin typeface="Arial" panose="020B0604020202020204" pitchFamily="34" charset="0"/>
                <a:ea typeface="Calibri" panose="020F0502020204030204" pitchFamily="34" charset="0"/>
              </a:rPr>
              <a:t>The council will be prepared to change our services to meet the specific needs of our tenants and take their feedback and suggestions for improvement seriously.</a:t>
            </a:r>
            <a:endParaRPr lang="en-GB" sz="4000">
              <a:effectLst/>
              <a:latin typeface="Calibri" panose="020F0502020204030204" pitchFamily="34" charset="0"/>
              <a:ea typeface="Calibri" panose="020F0502020204030204" pitchFamily="34" charset="0"/>
            </a:endParaRPr>
          </a:p>
          <a:p>
            <a:pPr marL="0" indent="0">
              <a:buNone/>
            </a:pPr>
            <a:r>
              <a:rPr lang="en-GB" sz="4000" b="1">
                <a:solidFill>
                  <a:srgbClr val="000000"/>
                </a:solidFill>
                <a:latin typeface="Arial" panose="020B0604020202020204" pitchFamily="34" charset="0"/>
                <a:ea typeface="Calibri" panose="020F0502020204030204" pitchFamily="34" charset="0"/>
              </a:rPr>
              <a:t>7. </a:t>
            </a:r>
            <a:r>
              <a:rPr lang="en-GB" sz="4000" b="1">
                <a:solidFill>
                  <a:srgbClr val="000000"/>
                </a:solidFill>
                <a:effectLst/>
                <a:latin typeface="Arial" panose="020B0604020202020204" pitchFamily="34" charset="0"/>
                <a:ea typeface="Times New Roman" panose="02020603050405020304" pitchFamily="18" charset="0"/>
              </a:rPr>
              <a:t>Enable a stronger tenant voice to influence the council</a:t>
            </a:r>
            <a:endParaRPr lang="en-GB" sz="4000">
              <a:solidFill>
                <a:srgbClr val="000000"/>
              </a:solidFill>
              <a:effectLst/>
              <a:latin typeface="Calibri" panose="020F0502020204030204" pitchFamily="34" charset="0"/>
              <a:ea typeface="Calibri" panose="020F0502020204030204" pitchFamily="34" charset="0"/>
            </a:endParaRPr>
          </a:p>
          <a:p>
            <a:r>
              <a:rPr lang="en-GB" sz="4000">
                <a:solidFill>
                  <a:srgbClr val="000000"/>
                </a:solidFill>
                <a:effectLst/>
                <a:latin typeface="Arial" panose="020B0604020202020204" pitchFamily="34" charset="0"/>
                <a:ea typeface="Calibri" panose="020F0502020204030204" pitchFamily="34" charset="0"/>
              </a:rPr>
              <a:t>Views from tenants will be sought and valued and this information will be used to inform decisions and working practices. The council will strive to involve tenants in decision making about their homes and neighbourhoods, ensuring every individual tenant feels listened to on the issues that concern them and can speak without fear.</a:t>
            </a:r>
          </a:p>
          <a:p>
            <a:pPr marL="0" lvl="0" indent="0">
              <a:buNone/>
            </a:pPr>
            <a:r>
              <a:rPr lang="en-GB" sz="4000">
                <a:solidFill>
                  <a:srgbClr val="000000"/>
                </a:solidFill>
                <a:latin typeface="Arial" panose="020B0604020202020204" pitchFamily="34" charset="0"/>
                <a:ea typeface="Calibri" panose="020F0502020204030204" pitchFamily="34" charset="0"/>
              </a:rPr>
              <a:t>8.  </a:t>
            </a:r>
            <a:r>
              <a:rPr lang="en-GB" sz="4000" b="1">
                <a:solidFill>
                  <a:srgbClr val="000000"/>
                </a:solidFill>
                <a:effectLst/>
                <a:latin typeface="Arial" panose="020B0604020202020204" pitchFamily="34" charset="0"/>
                <a:ea typeface="Times New Roman" panose="02020603050405020304" pitchFamily="18" charset="0"/>
              </a:rPr>
              <a:t>Be accountable</a:t>
            </a:r>
            <a:endParaRPr lang="en-GB" sz="4000">
              <a:effectLst/>
              <a:latin typeface="Calibri" panose="020F0502020204030204" pitchFamily="34" charset="0"/>
              <a:ea typeface="Calibri" panose="020F0502020204030204" pitchFamily="34" charset="0"/>
            </a:endParaRPr>
          </a:p>
          <a:p>
            <a:r>
              <a:rPr lang="en-GB" sz="4000">
                <a:solidFill>
                  <a:srgbClr val="000000"/>
                </a:solidFill>
                <a:effectLst/>
                <a:latin typeface="Arial" panose="020B0604020202020204" pitchFamily="34" charset="0"/>
                <a:ea typeface="Calibri" panose="020F0502020204030204" pitchFamily="34" charset="0"/>
              </a:rPr>
              <a:t>Collectively, tenants will work in partnership with SCC to independently scrutinise and hold them to account for the decisions that affect the quality of their homes and services. </a:t>
            </a:r>
          </a:p>
          <a:p>
            <a:pPr marL="0" indent="0">
              <a:buNone/>
            </a:pPr>
            <a:r>
              <a:rPr lang="en-GB" sz="4000" b="1">
                <a:solidFill>
                  <a:srgbClr val="000000"/>
                </a:solidFill>
                <a:effectLst/>
                <a:latin typeface="Arial" panose="020B0604020202020204" pitchFamily="34" charset="0"/>
                <a:ea typeface="Times New Roman" panose="02020603050405020304" pitchFamily="18" charset="0"/>
              </a:rPr>
              <a:t>9. Make it simple to tell us when things go wrong</a:t>
            </a:r>
            <a:endParaRPr lang="en-GB" sz="4000">
              <a:solidFill>
                <a:srgbClr val="000000"/>
              </a:solidFill>
              <a:effectLst/>
              <a:latin typeface="Calibri" panose="020F0502020204030204" pitchFamily="34" charset="0"/>
              <a:ea typeface="Calibri" panose="020F0502020204030204" pitchFamily="34" charset="0"/>
            </a:endParaRPr>
          </a:p>
          <a:p>
            <a:r>
              <a:rPr lang="en-GB" sz="4000">
                <a:solidFill>
                  <a:srgbClr val="000000"/>
                </a:solidFill>
                <a:effectLst/>
                <a:latin typeface="Arial" panose="020B0604020202020204" pitchFamily="34" charset="0"/>
                <a:ea typeface="Calibri" panose="020F0502020204030204" pitchFamily="34" charset="0"/>
              </a:rPr>
              <a:t>Tenants will have simple and accessible routes for raising issues, making complaints, and seeking redress. Tenants will receive timely advice and support when things go wrong.</a:t>
            </a:r>
            <a:endParaRPr lang="en-GB" sz="4000">
              <a:effectLst/>
              <a:latin typeface="Calibri" panose="020F0502020204030204" pitchFamily="34" charset="0"/>
              <a:ea typeface="Calibri" panose="020F0502020204030204" pitchFamily="34" charset="0"/>
            </a:endParaRPr>
          </a:p>
          <a:p>
            <a:pPr marL="0" indent="0">
              <a:buNone/>
            </a:pPr>
            <a:endParaRPr lang="en-GB" sz="20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56497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4ADA23-DA6E-4ED8-AADD-004B09E8C5DF}"/>
              </a:ext>
            </a:extLst>
          </p:cNvPr>
          <p:cNvSpPr/>
          <p:nvPr/>
        </p:nvSpPr>
        <p:spPr>
          <a:xfrm>
            <a:off x="632280" y="1995659"/>
            <a:ext cx="11393465" cy="4278094"/>
          </a:xfrm>
          <a:prstGeom prst="rect">
            <a:avLst/>
          </a:prstGeom>
        </p:spPr>
        <p:txBody>
          <a:bodyPr wrap="square">
            <a:spAutoFit/>
          </a:bodyPr>
          <a:lstStyle/>
          <a:p>
            <a:pPr algn="ctr"/>
            <a:r>
              <a:rPr lang="en-GB" sz="4800" b="1">
                <a:solidFill>
                  <a:srgbClr val="008080"/>
                </a:solidFill>
                <a:latin typeface="Calibri" panose="020F0502020204030204" pitchFamily="34" charset="0"/>
                <a:ea typeface="Calibri" panose="020F0502020204030204" pitchFamily="34" charset="0"/>
                <a:cs typeface="Times New Roman" panose="02020603050405020304" pitchFamily="18" charset="0"/>
              </a:rPr>
              <a:t>Planned Maintenance, Decent Homes &amp; Capital spending  Landlord controlled heating</a:t>
            </a:r>
          </a:p>
          <a:p>
            <a:pPr algn="ctr"/>
            <a:endParaRPr lang="en-GB" sz="48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4000" b="1">
                <a:solidFill>
                  <a:srgbClr val="008080"/>
                </a:solidFill>
                <a:latin typeface="Calibri" panose="020F0502020204030204" pitchFamily="34" charset="0"/>
                <a:ea typeface="Calibri" panose="020F0502020204030204" pitchFamily="34" charset="0"/>
                <a:cs typeface="Times New Roman" panose="02020603050405020304" pitchFamily="18" charset="0"/>
              </a:rPr>
              <a:t>Ola Onabajo - Service Manager - Asset Management • Corporate Estate &amp; Assets</a:t>
            </a:r>
          </a:p>
        </p:txBody>
      </p:sp>
      <p:sp>
        <p:nvSpPr>
          <p:cNvPr id="11" name="Rectangle 10">
            <a:extLst>
              <a:ext uri="{FF2B5EF4-FFF2-40B4-BE49-F238E27FC236}">
                <a16:creationId xmlns:a16="http://schemas.microsoft.com/office/drawing/2014/main" id="{24050579-5DD7-4799-B169-A00263972670}"/>
              </a:ext>
            </a:extLst>
          </p:cNvPr>
          <p:cNvSpPr/>
          <p:nvPr/>
        </p:nvSpPr>
        <p:spPr>
          <a:xfrm>
            <a:off x="768607" y="1621301"/>
            <a:ext cx="11140308" cy="20749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12" name="Rectangle 11">
            <a:extLst>
              <a:ext uri="{FF2B5EF4-FFF2-40B4-BE49-F238E27FC236}">
                <a16:creationId xmlns:a16="http://schemas.microsoft.com/office/drawing/2014/main" id="{5CA21CAE-DDED-41BD-904C-0503EADBD714}"/>
              </a:ext>
            </a:extLst>
          </p:cNvPr>
          <p:cNvSpPr/>
          <p:nvPr/>
        </p:nvSpPr>
        <p:spPr>
          <a:xfrm>
            <a:off x="2196011"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Logo, company name&#10;&#10;Description automatically generated">
            <a:extLst>
              <a:ext uri="{FF2B5EF4-FFF2-40B4-BE49-F238E27FC236}">
                <a16:creationId xmlns:a16="http://schemas.microsoft.com/office/drawing/2014/main" id="{A837F708-676A-464E-AD01-391B631FB9F9}"/>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sp>
        <p:nvSpPr>
          <p:cNvPr id="10" name="Rectangle 9">
            <a:extLst>
              <a:ext uri="{FF2B5EF4-FFF2-40B4-BE49-F238E27FC236}">
                <a16:creationId xmlns:a16="http://schemas.microsoft.com/office/drawing/2014/main" id="{4EDFE1BD-C289-4D22-ABF3-444C1D17AA7F}"/>
              </a:ext>
            </a:extLst>
          </p:cNvPr>
          <p:cNvSpPr/>
          <p:nvPr/>
        </p:nvSpPr>
        <p:spPr>
          <a:xfrm>
            <a:off x="244000"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A66877B0-C68E-4362-B3EC-E4F6DF676E3A}"/>
              </a:ext>
            </a:extLst>
          </p:cNvPr>
          <p:cNvSpPr/>
          <p:nvPr/>
        </p:nvSpPr>
        <p:spPr>
          <a:xfrm>
            <a:off x="401794"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pic>
        <p:nvPicPr>
          <p:cNvPr id="3" name="Picture 2">
            <a:extLst>
              <a:ext uri="{FF2B5EF4-FFF2-40B4-BE49-F238E27FC236}">
                <a16:creationId xmlns:a16="http://schemas.microsoft.com/office/drawing/2014/main" id="{663E1CCF-8ECB-B16E-21E7-5513B0528B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9"/>
            <a:ext cx="1405708" cy="1230426"/>
          </a:xfrm>
          <a:prstGeom prst="rect">
            <a:avLst/>
          </a:prstGeom>
        </p:spPr>
      </p:pic>
      <p:pic>
        <p:nvPicPr>
          <p:cNvPr id="4" name="Picture 3">
            <a:extLst>
              <a:ext uri="{FF2B5EF4-FFF2-40B4-BE49-F238E27FC236}">
                <a16:creationId xmlns:a16="http://schemas.microsoft.com/office/drawing/2014/main" id="{362D06CD-B8AD-78B2-83DA-C98FEC52E5E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06993" y="659748"/>
            <a:ext cx="907675" cy="794694"/>
          </a:xfrm>
          <a:prstGeom prst="rect">
            <a:avLst/>
          </a:prstGeom>
        </p:spPr>
      </p:pic>
    </p:spTree>
    <p:extLst>
      <p:ext uri="{BB962C8B-B14F-4D97-AF65-F5344CB8AC3E}">
        <p14:creationId xmlns:p14="http://schemas.microsoft.com/office/powerpoint/2010/main" val="712487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cc powerpoint image 1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2179173" cy="626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3085305"/>
            <a:ext cx="6494463" cy="890588"/>
          </a:xfrm>
          <a:prstGeom prst="rect">
            <a:avLst/>
          </a:prstGeom>
          <a:solidFill>
            <a:srgbClr val="0122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prstClr val="white"/>
                </a:solidFill>
                <a:effectLst/>
                <a:uLnTx/>
                <a:uFillTx/>
                <a:latin typeface="Trebuchet MS" panose="020B0603020202020204"/>
                <a:ea typeface="+mn-ea"/>
                <a:cs typeface="+mn-cs"/>
              </a:rPr>
              <a:t>Tenants at the Heart of Asset Management</a:t>
            </a:r>
          </a:p>
        </p:txBody>
      </p:sp>
      <p:sp>
        <p:nvSpPr>
          <p:cNvPr id="8" name="Rectangle 7"/>
          <p:cNvSpPr/>
          <p:nvPr/>
        </p:nvSpPr>
        <p:spPr>
          <a:xfrm>
            <a:off x="-1" y="3923188"/>
            <a:ext cx="6494463" cy="650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EA72E">
                    <a:lumMod val="75000"/>
                  </a:srgbClr>
                </a:solidFill>
                <a:effectLst/>
                <a:uLnTx/>
                <a:uFillTx/>
                <a:latin typeface="Trebuchet MS" panose="020B0603020202020204"/>
                <a:ea typeface="+mn-ea"/>
                <a:cs typeface="+mn-cs"/>
              </a:rPr>
              <a:t>Ola Onabajo – Service Manager, Asset Management</a:t>
            </a:r>
          </a:p>
        </p:txBody>
      </p:sp>
      <p:sp>
        <p:nvSpPr>
          <p:cNvPr id="9" name="Title 1"/>
          <p:cNvSpPr txBox="1">
            <a:spLocks/>
          </p:cNvSpPr>
          <p:nvPr/>
        </p:nvSpPr>
        <p:spPr>
          <a:xfrm>
            <a:off x="1524000" y="4667250"/>
            <a:ext cx="7772400" cy="560388"/>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200" b="1" i="0" u="none" strike="noStrike" kern="1200" cap="none" spc="0" normalizeH="0" baseline="0" noProof="0">
              <a:ln>
                <a:noFill/>
              </a:ln>
              <a:solidFill>
                <a:srgbClr val="4EA72E">
                  <a:lumMod val="75000"/>
                </a:srgbClr>
              </a:solidFill>
              <a:effectLst/>
              <a:uLnTx/>
              <a:uFillTx/>
              <a:latin typeface="Trebuchet MS" panose="020B0603020202020204"/>
              <a:ea typeface="+mj-ea"/>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1485FFDC-0CAD-450C-A1F1-75E392CC8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9464" name="Picture 19463">
            <a:extLst>
              <a:ext uri="{FF2B5EF4-FFF2-40B4-BE49-F238E27FC236}">
                <a16:creationId xmlns:a16="http://schemas.microsoft.com/office/drawing/2014/main" id="{F9672BDB-4ABD-40E5-A8B8-F7340E3BD8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465" name="Rectangle 19464">
            <a:extLst>
              <a:ext uri="{FF2B5EF4-FFF2-40B4-BE49-F238E27FC236}">
                <a16:creationId xmlns:a16="http://schemas.microsoft.com/office/drawing/2014/main" id="{B1FA2BC7-3F19-4E1C-B3D1-19995D9F6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9467" name="Picture 19466">
            <a:extLst>
              <a:ext uri="{FF2B5EF4-FFF2-40B4-BE49-F238E27FC236}">
                <a16:creationId xmlns:a16="http://schemas.microsoft.com/office/drawing/2014/main" id="{62FF40B5-1E36-4442-8D28-D1AA571AD2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a:ext>
            </a:extLst>
          </a:blip>
          <a:stretch>
            <a:fillRect/>
          </a:stretch>
        </p:blipFill>
        <p:spPr>
          <a:xfrm>
            <a:off x="1" y="5006045"/>
            <a:ext cx="4965192" cy="144668"/>
          </a:xfrm>
          <a:prstGeom prst="rect">
            <a:avLst/>
          </a:prstGeom>
        </p:spPr>
      </p:pic>
      <p:sp>
        <p:nvSpPr>
          <p:cNvPr id="19469" name="Rectangle 19468">
            <a:extLst>
              <a:ext uri="{FF2B5EF4-FFF2-40B4-BE49-F238E27FC236}">
                <a16:creationId xmlns:a16="http://schemas.microsoft.com/office/drawing/2014/main" id="{73C09592-2DB2-47C0-A5CB-BD39288D1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458" name="Title 1"/>
          <p:cNvSpPr>
            <a:spLocks noGrp="1"/>
          </p:cNvSpPr>
          <p:nvPr>
            <p:ph type="title"/>
          </p:nvPr>
        </p:nvSpPr>
        <p:spPr>
          <a:xfrm>
            <a:off x="680321" y="2063262"/>
            <a:ext cx="3739279" cy="2661052"/>
          </a:xfrm>
        </p:spPr>
        <p:txBody>
          <a:bodyPr>
            <a:normAutofit/>
          </a:bodyPr>
          <a:lstStyle/>
          <a:p>
            <a:pPr algn="r" eaLnBrk="1" hangingPunct="1"/>
            <a:r>
              <a:rPr lang="en-US" altLang="en-US" sz="4400"/>
              <a:t>What is the Role of Asset Management</a:t>
            </a:r>
          </a:p>
        </p:txBody>
      </p:sp>
      <p:graphicFrame>
        <p:nvGraphicFramePr>
          <p:cNvPr id="19461" name="Content Placeholder 2">
            <a:extLst>
              <a:ext uri="{FF2B5EF4-FFF2-40B4-BE49-F238E27FC236}">
                <a16:creationId xmlns:a16="http://schemas.microsoft.com/office/drawing/2014/main" id="{38B3F9A8-3DA9-5218-7197-F83B079599A5}"/>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35006" y="2526476"/>
            <a:ext cx="3880767" cy="2494778"/>
          </a:xfrm>
          <a:prstGeom prst="rect">
            <a:avLst/>
          </a:prstGeom>
        </p:spPr>
      </p:pic>
      <p:pic>
        <p:nvPicPr>
          <p:cNvPr id="3" name="Picture 2"/>
          <p:cNvPicPr>
            <a:picLocks noChangeAspect="1"/>
          </p:cNvPicPr>
          <p:nvPr/>
        </p:nvPicPr>
        <p:blipFill>
          <a:blip r:embed="rId4"/>
          <a:stretch>
            <a:fillRect/>
          </a:stretch>
        </p:blipFill>
        <p:spPr>
          <a:xfrm>
            <a:off x="7904747" y="2396902"/>
            <a:ext cx="3752247" cy="2583356"/>
          </a:xfrm>
          <a:prstGeom prst="rect">
            <a:avLst/>
          </a:prstGeom>
        </p:spPr>
      </p:pic>
      <p:pic>
        <p:nvPicPr>
          <p:cNvPr id="4" name="Picture 3"/>
          <p:cNvPicPr>
            <a:picLocks noChangeAspect="1"/>
          </p:cNvPicPr>
          <p:nvPr/>
        </p:nvPicPr>
        <p:blipFill>
          <a:blip r:embed="rId5"/>
          <a:stretch>
            <a:fillRect/>
          </a:stretch>
        </p:blipFill>
        <p:spPr>
          <a:xfrm>
            <a:off x="4451380" y="2508853"/>
            <a:ext cx="3907931" cy="247140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84426">
            <a:off x="7633217" y="4218556"/>
            <a:ext cx="1523401" cy="1523401"/>
          </a:xfrm>
          <a:prstGeom prst="rect">
            <a:avLst/>
          </a:prstGeom>
        </p:spPr>
      </p:pic>
      <p:pic>
        <p:nvPicPr>
          <p:cNvPr id="12" name="Picture 11"/>
          <p:cNvPicPr>
            <a:picLocks noChangeAspect="1"/>
          </p:cNvPicPr>
          <p:nvPr/>
        </p:nvPicPr>
        <p:blipFill>
          <a:blip r:embed="rId7"/>
          <a:stretch>
            <a:fillRect/>
          </a:stretch>
        </p:blipFill>
        <p:spPr>
          <a:xfrm rot="20746397">
            <a:off x="3408538" y="4355481"/>
            <a:ext cx="1249553" cy="124955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ED474DB2-338E-9FB9-2944-E1A4271652CA}"/>
              </a:ext>
            </a:extLst>
          </p:cNvPr>
          <p:cNvSpPr txBox="1"/>
          <p:nvPr/>
        </p:nvSpPr>
        <p:spPr>
          <a:xfrm>
            <a:off x="1709537" y="830039"/>
            <a:ext cx="7340600"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rebuchet MS" panose="020B0603020202020204"/>
                <a:ea typeface="+mn-ea"/>
                <a:cs typeface="+mn-cs"/>
              </a:rPr>
              <a:t>Stock Condition – resident &amp; data driven improvements </a:t>
            </a:r>
            <a:endParaRPr kumimoji="0" lang="en-GB" sz="32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64184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2050" name="Picture 2" descr="How Does Loft Insulation Work?">
            <a:extLst>
              <a:ext uri="{FF2B5EF4-FFF2-40B4-BE49-F238E27FC236}">
                <a16:creationId xmlns:a16="http://schemas.microsoft.com/office/drawing/2014/main" id="{920774F4-2D2E-C513-B88A-626C4E603F7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6655572" y="10"/>
            <a:ext cx="5533251" cy="6226619"/>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9458" name="Title 1"/>
          <p:cNvSpPr>
            <a:spLocks noGrp="1"/>
          </p:cNvSpPr>
          <p:nvPr>
            <p:ph type="title"/>
          </p:nvPr>
        </p:nvSpPr>
        <p:spPr>
          <a:xfrm>
            <a:off x="680321" y="753228"/>
            <a:ext cx="5041629" cy="1080938"/>
          </a:xfrm>
        </p:spPr>
        <p:txBody>
          <a:bodyPr>
            <a:normAutofit/>
          </a:bodyPr>
          <a:lstStyle/>
          <a:p>
            <a:pPr eaLnBrk="1" hangingPunct="1"/>
            <a:r>
              <a:rPr lang="en-US" altLang="en-US"/>
              <a:t>Capital Investment in our Homes</a:t>
            </a:r>
          </a:p>
        </p:txBody>
      </p:sp>
      <p:graphicFrame>
        <p:nvGraphicFramePr>
          <p:cNvPr id="19461" name="Content Placeholder 2">
            <a:extLst>
              <a:ext uri="{FF2B5EF4-FFF2-40B4-BE49-F238E27FC236}">
                <a16:creationId xmlns:a16="http://schemas.microsoft.com/office/drawing/2014/main" id="{2CBB385D-56B2-DDF9-9090-765A347FA8AF}"/>
              </a:ext>
            </a:extLst>
          </p:cNvPr>
          <p:cNvGraphicFramePr>
            <a:graphicFrameLocks noGrp="1"/>
          </p:cNvGraphicFramePr>
          <p:nvPr>
            <p:ph idx="1"/>
          </p:nvPr>
        </p:nvGraphicFramePr>
        <p:xfrm>
          <a:off x="680322" y="2336873"/>
          <a:ext cx="5041628" cy="3599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42076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a:extLst>
            <a:ext uri="{FF2B5EF4-FFF2-40B4-BE49-F238E27FC236}">
              <a16:creationId xmlns:a16="http://schemas.microsoft.com/office/drawing/2014/main" id="{2DA2D14C-8FE2-C082-D3BF-8E3572DC7388}"/>
            </a:ext>
          </a:extLst>
        </p:cNvPr>
        <p:cNvGrpSpPr/>
        <p:nvPr/>
      </p:nvGrpSpPr>
      <p:grpSpPr>
        <a:xfrm>
          <a:off x="0" y="0"/>
          <a:ext cx="0" cy="0"/>
          <a:chOff x="0" y="0"/>
          <a:chExt cx="0" cy="0"/>
        </a:xfrm>
      </p:grpSpPr>
      <p:pic>
        <p:nvPicPr>
          <p:cNvPr id="3078" name="Picture 6" descr="Kitchen Solutions for Social Housing - Dundee">
            <a:extLst>
              <a:ext uri="{FF2B5EF4-FFF2-40B4-BE49-F238E27FC236}">
                <a16:creationId xmlns:a16="http://schemas.microsoft.com/office/drawing/2014/main" id="{F5D6E919-521F-F3F8-E85A-210443486EB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b="-1"/>
          <a:stretch/>
        </p:blipFill>
        <p:spPr bwMode="auto">
          <a:xfrm>
            <a:off x="6651171" y="10"/>
            <a:ext cx="5537652" cy="6231571"/>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9458" name="Title 1">
            <a:extLst>
              <a:ext uri="{FF2B5EF4-FFF2-40B4-BE49-F238E27FC236}">
                <a16:creationId xmlns:a16="http://schemas.microsoft.com/office/drawing/2014/main" id="{88736D99-C2A0-2FD1-7D0C-0FF305CE1B7B}"/>
              </a:ext>
            </a:extLst>
          </p:cNvPr>
          <p:cNvSpPr>
            <a:spLocks noGrp="1"/>
          </p:cNvSpPr>
          <p:nvPr>
            <p:ph type="title"/>
          </p:nvPr>
        </p:nvSpPr>
        <p:spPr>
          <a:xfrm>
            <a:off x="680321" y="753228"/>
            <a:ext cx="5041629" cy="1080938"/>
          </a:xfrm>
        </p:spPr>
        <p:txBody>
          <a:bodyPr>
            <a:normAutofit/>
          </a:bodyPr>
          <a:lstStyle/>
          <a:p>
            <a:pPr eaLnBrk="1" hangingPunct="1"/>
            <a:r>
              <a:rPr lang="en-US" altLang="en-US"/>
              <a:t>Capital Investment in our Homes</a:t>
            </a:r>
          </a:p>
        </p:txBody>
      </p:sp>
      <p:graphicFrame>
        <p:nvGraphicFramePr>
          <p:cNvPr id="19478" name="Content Placeholder 2">
            <a:extLst>
              <a:ext uri="{FF2B5EF4-FFF2-40B4-BE49-F238E27FC236}">
                <a16:creationId xmlns:a16="http://schemas.microsoft.com/office/drawing/2014/main" id="{B2504DAB-34A8-A843-C26F-4FBA446846D5}"/>
              </a:ext>
            </a:extLst>
          </p:cNvPr>
          <p:cNvGraphicFramePr>
            <a:graphicFrameLocks noGrp="1"/>
          </p:cNvGraphicFramePr>
          <p:nvPr>
            <p:ph idx="1"/>
          </p:nvPr>
        </p:nvGraphicFramePr>
        <p:xfrm>
          <a:off x="680322" y="2336873"/>
          <a:ext cx="5041628" cy="3599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73717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a:extLst>
            <a:ext uri="{FF2B5EF4-FFF2-40B4-BE49-F238E27FC236}">
              <a16:creationId xmlns:a16="http://schemas.microsoft.com/office/drawing/2014/main" id="{274E713B-97A2-0A3B-FE75-A0F9848832AD}"/>
            </a:ext>
          </a:extLst>
        </p:cNvPr>
        <p:cNvGrpSpPr/>
        <p:nvPr/>
      </p:nvGrpSpPr>
      <p:grpSpPr>
        <a:xfrm>
          <a:off x="0" y="0"/>
          <a:ext cx="0" cy="0"/>
          <a:chOff x="0" y="0"/>
          <a:chExt cx="0" cy="0"/>
        </a:xfrm>
      </p:grpSpPr>
      <p:pic>
        <p:nvPicPr>
          <p:cNvPr id="4104" name="Picture 8" descr="MCK Windows &amp; Doors Ltd | East Dunbartonshire Trusted Trader">
            <a:extLst>
              <a:ext uri="{FF2B5EF4-FFF2-40B4-BE49-F238E27FC236}">
                <a16:creationId xmlns:a16="http://schemas.microsoft.com/office/drawing/2014/main" id="{9A4A7213-469A-6CF6-54D2-A3CF9A5A270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r="-2"/>
          <a:stretch/>
        </p:blipFill>
        <p:spPr bwMode="auto">
          <a:xfrm>
            <a:off x="6618514" y="10"/>
            <a:ext cx="5570309" cy="626832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9458" name="Title 1">
            <a:extLst>
              <a:ext uri="{FF2B5EF4-FFF2-40B4-BE49-F238E27FC236}">
                <a16:creationId xmlns:a16="http://schemas.microsoft.com/office/drawing/2014/main" id="{0829A652-77B4-7A73-7913-E963371A8308}"/>
              </a:ext>
            </a:extLst>
          </p:cNvPr>
          <p:cNvSpPr>
            <a:spLocks noGrp="1"/>
          </p:cNvSpPr>
          <p:nvPr>
            <p:ph type="title"/>
          </p:nvPr>
        </p:nvSpPr>
        <p:spPr>
          <a:xfrm>
            <a:off x="680321" y="753228"/>
            <a:ext cx="5041629" cy="1080938"/>
          </a:xfrm>
        </p:spPr>
        <p:txBody>
          <a:bodyPr>
            <a:normAutofit/>
          </a:bodyPr>
          <a:lstStyle/>
          <a:p>
            <a:pPr eaLnBrk="1" hangingPunct="1"/>
            <a:r>
              <a:rPr lang="en-US" altLang="en-US"/>
              <a:t>Capital Investment in our Homes</a:t>
            </a:r>
          </a:p>
        </p:txBody>
      </p:sp>
      <p:graphicFrame>
        <p:nvGraphicFramePr>
          <p:cNvPr id="19470" name="Content Placeholder 2">
            <a:extLst>
              <a:ext uri="{FF2B5EF4-FFF2-40B4-BE49-F238E27FC236}">
                <a16:creationId xmlns:a16="http://schemas.microsoft.com/office/drawing/2014/main" id="{66BBC188-E9CA-1AAB-CF96-0E0DBF309826}"/>
              </a:ext>
            </a:extLst>
          </p:cNvPr>
          <p:cNvGraphicFramePr>
            <a:graphicFrameLocks noGrp="1"/>
          </p:cNvGraphicFramePr>
          <p:nvPr>
            <p:ph idx="1"/>
          </p:nvPr>
        </p:nvGraphicFramePr>
        <p:xfrm>
          <a:off x="680322" y="2336873"/>
          <a:ext cx="5041628" cy="3599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66282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a:extLst>
            <a:ext uri="{FF2B5EF4-FFF2-40B4-BE49-F238E27FC236}">
              <a16:creationId xmlns:a16="http://schemas.microsoft.com/office/drawing/2014/main" id="{132B8B38-4319-0F65-6702-7BE08363529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0252384-E129-EA04-920B-4DCFA38D9AD0}"/>
              </a:ext>
            </a:extLst>
          </p:cNvPr>
          <p:cNvSpPr/>
          <p:nvPr/>
        </p:nvSpPr>
        <p:spPr>
          <a:xfrm>
            <a:off x="1691096" y="2273301"/>
            <a:ext cx="9500186" cy="2646878"/>
          </a:xfrm>
          <a:prstGeom prst="rect">
            <a:avLst/>
          </a:prstGeom>
        </p:spPr>
        <p:txBody>
          <a:bodyPr wrap="square">
            <a:spAutoFit/>
          </a:bodyPr>
          <a:lstStyle/>
          <a:p>
            <a:pPr algn="ctr"/>
            <a:r>
              <a:rPr lang="en-GB" sz="5400" b="1">
                <a:solidFill>
                  <a:srgbClr val="008080"/>
                </a:solidFill>
                <a:latin typeface="Calibri" panose="020F0502020204030204" pitchFamily="34" charset="0"/>
                <a:ea typeface="Calibri" panose="020F0502020204030204" pitchFamily="34" charset="0"/>
                <a:cs typeface="Times New Roman" panose="02020603050405020304" pitchFamily="18" charset="0"/>
              </a:rPr>
              <a:t>Welcome and housekeeping</a:t>
            </a:r>
          </a:p>
          <a:p>
            <a:pPr algn="ctr"/>
            <a:endParaRPr lang="en-GB" sz="48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rPr>
              <a:t>Matt Luik - </a:t>
            </a:r>
            <a:r>
              <a:rPr lang="en-GB" sz="3200" b="1" i="1">
                <a:solidFill>
                  <a:srgbClr val="008080"/>
                </a:solidFill>
                <a:latin typeface="Calibri" panose="020F0502020204030204" pitchFamily="34" charset="0"/>
                <a:ea typeface="Calibri" panose="020F0502020204030204" pitchFamily="34" charset="0"/>
                <a:cs typeface="Times New Roman" panose="02020603050405020304" pitchFamily="18" charset="0"/>
              </a:rPr>
              <a:t>Service Manager Quality, Assurance &amp; Development  </a:t>
            </a:r>
          </a:p>
        </p:txBody>
      </p:sp>
      <p:sp>
        <p:nvSpPr>
          <p:cNvPr id="11" name="Rectangle 10">
            <a:extLst>
              <a:ext uri="{FF2B5EF4-FFF2-40B4-BE49-F238E27FC236}">
                <a16:creationId xmlns:a16="http://schemas.microsoft.com/office/drawing/2014/main" id="{0D8C983A-D565-BEC6-106F-16E92E5A9738}"/>
              </a:ext>
            </a:extLst>
          </p:cNvPr>
          <p:cNvSpPr/>
          <p:nvPr/>
        </p:nvSpPr>
        <p:spPr>
          <a:xfrm>
            <a:off x="768607" y="1621301"/>
            <a:ext cx="11140308" cy="20749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12" name="Rectangle 11">
            <a:extLst>
              <a:ext uri="{FF2B5EF4-FFF2-40B4-BE49-F238E27FC236}">
                <a16:creationId xmlns:a16="http://schemas.microsoft.com/office/drawing/2014/main" id="{DA823CF8-BE8E-3EA3-4062-C552A95A465F}"/>
              </a:ext>
            </a:extLst>
          </p:cNvPr>
          <p:cNvSpPr/>
          <p:nvPr/>
        </p:nvSpPr>
        <p:spPr>
          <a:xfrm>
            <a:off x="2196011"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Logo, company name&#10;&#10;Description automatically generated">
            <a:extLst>
              <a:ext uri="{FF2B5EF4-FFF2-40B4-BE49-F238E27FC236}">
                <a16:creationId xmlns:a16="http://schemas.microsoft.com/office/drawing/2014/main" id="{22D864D7-9B24-ACED-3B68-078AF5F6125B}"/>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sp>
        <p:nvSpPr>
          <p:cNvPr id="10" name="Rectangle 9">
            <a:extLst>
              <a:ext uri="{FF2B5EF4-FFF2-40B4-BE49-F238E27FC236}">
                <a16:creationId xmlns:a16="http://schemas.microsoft.com/office/drawing/2014/main" id="{43EA4E79-A2D1-B72A-6426-D5266F54F42C}"/>
              </a:ext>
            </a:extLst>
          </p:cNvPr>
          <p:cNvSpPr/>
          <p:nvPr/>
        </p:nvSpPr>
        <p:spPr>
          <a:xfrm>
            <a:off x="244000"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12C54EAA-C0BB-017E-5B79-18C354DA2C3D}"/>
              </a:ext>
            </a:extLst>
          </p:cNvPr>
          <p:cNvSpPr/>
          <p:nvPr/>
        </p:nvSpPr>
        <p:spPr>
          <a:xfrm>
            <a:off x="401794"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pic>
        <p:nvPicPr>
          <p:cNvPr id="3" name="Picture 2">
            <a:extLst>
              <a:ext uri="{FF2B5EF4-FFF2-40B4-BE49-F238E27FC236}">
                <a16:creationId xmlns:a16="http://schemas.microsoft.com/office/drawing/2014/main" id="{CA16D015-89FB-CBF5-D049-0AA136CD856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8"/>
            <a:ext cx="1495812" cy="1309295"/>
          </a:xfrm>
          <a:prstGeom prst="rect">
            <a:avLst/>
          </a:prstGeom>
        </p:spPr>
      </p:pic>
      <p:pic>
        <p:nvPicPr>
          <p:cNvPr id="4" name="Picture 3">
            <a:extLst>
              <a:ext uri="{FF2B5EF4-FFF2-40B4-BE49-F238E27FC236}">
                <a16:creationId xmlns:a16="http://schemas.microsoft.com/office/drawing/2014/main" id="{8B08016D-5FEC-81E0-0A6A-92F18EEF820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spTree>
    <p:extLst>
      <p:ext uri="{BB962C8B-B14F-4D97-AF65-F5344CB8AC3E}">
        <p14:creationId xmlns:p14="http://schemas.microsoft.com/office/powerpoint/2010/main" val="4150778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a:extLst>
            <a:ext uri="{FF2B5EF4-FFF2-40B4-BE49-F238E27FC236}">
              <a16:creationId xmlns:a16="http://schemas.microsoft.com/office/drawing/2014/main" id="{FC7132CF-4175-164C-D162-778BBE31359F}"/>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3FA99946-C965-02B7-5BA4-9C1D6DEA28B8}"/>
              </a:ext>
            </a:extLst>
          </p:cNvPr>
          <p:cNvSpPr>
            <a:spLocks noGrp="1"/>
          </p:cNvSpPr>
          <p:nvPr>
            <p:ph type="title"/>
          </p:nvPr>
        </p:nvSpPr>
        <p:spPr>
          <a:xfrm>
            <a:off x="680321" y="753228"/>
            <a:ext cx="5041629" cy="1080938"/>
          </a:xfrm>
        </p:spPr>
        <p:txBody>
          <a:bodyPr>
            <a:normAutofit/>
          </a:bodyPr>
          <a:lstStyle/>
          <a:p>
            <a:pPr eaLnBrk="1" hangingPunct="1"/>
            <a:r>
              <a:rPr lang="en-US" altLang="en-US"/>
              <a:t>Capital Investment in our Homes</a:t>
            </a:r>
          </a:p>
        </p:txBody>
      </p:sp>
      <p:graphicFrame>
        <p:nvGraphicFramePr>
          <p:cNvPr id="19470" name="Content Placeholder 2">
            <a:extLst>
              <a:ext uri="{FF2B5EF4-FFF2-40B4-BE49-F238E27FC236}">
                <a16:creationId xmlns:a16="http://schemas.microsoft.com/office/drawing/2014/main" id="{5968DC43-B77F-9D43-3A2D-BB2717C12A16}"/>
              </a:ext>
            </a:extLst>
          </p:cNvPr>
          <p:cNvGraphicFramePr>
            <a:graphicFrameLocks noGrp="1"/>
          </p:cNvGraphicFramePr>
          <p:nvPr>
            <p:ph idx="1"/>
          </p:nvPr>
        </p:nvGraphicFramePr>
        <p:xfrm>
          <a:off x="680322" y="2336873"/>
          <a:ext cx="5041628" cy="3599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descr="Fire Doors for Southampton Tower Block | Ahmarra Door Solutions">
            <a:extLst>
              <a:ext uri="{FF2B5EF4-FFF2-40B4-BE49-F238E27FC236}">
                <a16:creationId xmlns:a16="http://schemas.microsoft.com/office/drawing/2014/main" id="{4EB3D3C9-CC4F-D9E4-143B-60289018F72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7481888" y="-76200"/>
            <a:ext cx="4710112" cy="625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024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a:extLst>
            <a:ext uri="{FF2B5EF4-FFF2-40B4-BE49-F238E27FC236}">
              <a16:creationId xmlns:a16="http://schemas.microsoft.com/office/drawing/2014/main" id="{7EADDE8C-183B-D9B8-1499-912318B1DE54}"/>
            </a:ext>
          </a:extLst>
        </p:cNvPr>
        <p:cNvGrpSpPr/>
        <p:nvPr/>
      </p:nvGrpSpPr>
      <p:grpSpPr>
        <a:xfrm>
          <a:off x="0" y="0"/>
          <a:ext cx="0" cy="0"/>
          <a:chOff x="0" y="0"/>
          <a:chExt cx="0" cy="0"/>
        </a:xfrm>
      </p:grpSpPr>
      <p:graphicFrame>
        <p:nvGraphicFramePr>
          <p:cNvPr id="19461" name="Content Placeholder 2">
            <a:extLst>
              <a:ext uri="{FF2B5EF4-FFF2-40B4-BE49-F238E27FC236}">
                <a16:creationId xmlns:a16="http://schemas.microsoft.com/office/drawing/2014/main" id="{CBD9798A-4746-53BC-B29A-AA65BFCBF49C}"/>
              </a:ext>
            </a:extLst>
          </p:cNvPr>
          <p:cNvGraphicFramePr>
            <a:graphicFrameLocks noGrp="1"/>
          </p:cNvGraphicFramePr>
          <p:nvPr>
            <p:ph idx="1"/>
          </p:nvPr>
        </p:nvGraphicFramePr>
        <p:xfrm>
          <a:off x="630237" y="1968500"/>
          <a:ext cx="10931525" cy="3605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A6CE39E-4CA5-B399-D804-116728CED70F}"/>
              </a:ext>
            </a:extLst>
          </p:cNvPr>
          <p:cNvSpPr txBox="1"/>
          <p:nvPr/>
        </p:nvSpPr>
        <p:spPr>
          <a:xfrm>
            <a:off x="630237" y="813816"/>
            <a:ext cx="465499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prstClr val="white"/>
                </a:solidFill>
                <a:effectLst/>
                <a:uLnTx/>
                <a:uFillTx/>
                <a:latin typeface="Trebuchet MS" panose="020B0603020202020204"/>
                <a:ea typeface="+mn-ea"/>
                <a:cs typeface="+mn-cs"/>
              </a:rPr>
              <a:t>Next Steps…</a:t>
            </a:r>
          </a:p>
        </p:txBody>
      </p:sp>
    </p:spTree>
    <p:extLst>
      <p:ext uri="{BB962C8B-B14F-4D97-AF65-F5344CB8AC3E}">
        <p14:creationId xmlns:p14="http://schemas.microsoft.com/office/powerpoint/2010/main" val="2795405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7529DD-0019-4F2B-AAE6-A82A2FADB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4A476453-89B8-4D0E-BDE0-0446B97F5F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02B7E5A1-5C08-4455-A219-804981D6B2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6B19486B-DD4C-4473-9FF8-3E3FB1542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15">
            <a:extLst>
              <a:ext uri="{FF2B5EF4-FFF2-40B4-BE49-F238E27FC236}">
                <a16:creationId xmlns:a16="http://schemas.microsoft.com/office/drawing/2014/main" id="{52CE1431-75FA-49CE-A7AC-42816EFBC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8" name="Group 17">
            <a:extLst>
              <a:ext uri="{FF2B5EF4-FFF2-40B4-BE49-F238E27FC236}">
                <a16:creationId xmlns:a16="http://schemas.microsoft.com/office/drawing/2014/main" id="{D252EB36-EB2C-4AFE-B09B-0DF8AC871E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9" name="Rectangle 18">
              <a:extLst>
                <a:ext uri="{FF2B5EF4-FFF2-40B4-BE49-F238E27FC236}">
                  <a16:creationId xmlns:a16="http://schemas.microsoft.com/office/drawing/2014/main" id="{7CE68524-856D-453B-9349-8E8CBC8BF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0" name="Picture 19">
              <a:extLst>
                <a:ext uri="{FF2B5EF4-FFF2-40B4-BE49-F238E27FC236}">
                  <a16:creationId xmlns:a16="http://schemas.microsoft.com/office/drawing/2014/main" id="{899688E6-8880-4976-A59B-AB148C7C99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a:ext>
              </a:extLst>
            </a:blip>
            <a:stretch>
              <a:fillRect/>
            </a:stretch>
          </p:blipFill>
          <p:spPr>
            <a:xfrm>
              <a:off x="-3176" y="0"/>
              <a:ext cx="12192000" cy="6858000"/>
            </a:xfrm>
            <a:prstGeom prst="rect">
              <a:avLst/>
            </a:prstGeom>
          </p:spPr>
        </p:pic>
      </p:grpSp>
      <p:pic>
        <p:nvPicPr>
          <p:cNvPr id="4" name="Picture 3" descr="Houses in a subdivision">
            <a:extLst>
              <a:ext uri="{FF2B5EF4-FFF2-40B4-BE49-F238E27FC236}">
                <a16:creationId xmlns:a16="http://schemas.microsoft.com/office/drawing/2014/main" id="{A7ECBBEE-A6CF-3477-C8BF-AD4D6F139BF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636008" y="10"/>
            <a:ext cx="7552815" cy="6856310"/>
          </a:xfrm>
          <a:prstGeom prst="rect">
            <a:avLst/>
          </a:prstGeom>
          <a:ln>
            <a:noFill/>
          </a:ln>
          <a:effectLst/>
        </p:spPr>
      </p:pic>
      <p:sp>
        <p:nvSpPr>
          <p:cNvPr id="22" name="Rectangle 21">
            <a:extLst>
              <a:ext uri="{FF2B5EF4-FFF2-40B4-BE49-F238E27FC236}">
                <a16:creationId xmlns:a16="http://schemas.microsoft.com/office/drawing/2014/main" id="{B8D0330D-F534-4131-9807-B71B9EF12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4" name="Picture 23">
            <a:extLst>
              <a:ext uri="{FF2B5EF4-FFF2-40B4-BE49-F238E27FC236}">
                <a16:creationId xmlns:a16="http://schemas.microsoft.com/office/drawing/2014/main" id="{18B7ED37-7ABB-42DD-AB26-3F9028261B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a:off x="2" y="1970240"/>
            <a:ext cx="5029200" cy="202738"/>
          </a:xfrm>
          <a:prstGeom prst="rect">
            <a:avLst/>
          </a:prstGeom>
        </p:spPr>
      </p:pic>
      <p:sp>
        <p:nvSpPr>
          <p:cNvPr id="2" name="TextBox 1">
            <a:extLst>
              <a:ext uri="{FF2B5EF4-FFF2-40B4-BE49-F238E27FC236}">
                <a16:creationId xmlns:a16="http://schemas.microsoft.com/office/drawing/2014/main" id="{78BBA238-E24E-2783-09DE-B67F3431E322}"/>
              </a:ext>
            </a:extLst>
          </p:cNvPr>
          <p:cNvSpPr txBox="1"/>
          <p:nvPr/>
        </p:nvSpPr>
        <p:spPr>
          <a:xfrm>
            <a:off x="237744" y="2115504"/>
            <a:ext cx="4398264" cy="4442612"/>
          </a:xfrm>
          <a:prstGeom prst="rect">
            <a:avLst/>
          </a:prstGeom>
        </p:spPr>
        <p:txBody>
          <a:bodyPr vert="horz" lIns="91440" tIns="45720" rIns="91440" bIns="45720" rtlCol="0">
            <a:normAutofit fontScale="92500"/>
          </a:bodyPr>
          <a:lstStyle/>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1600" b="0" i="0" u="none" strike="noStrike" kern="1200" cap="none" spc="0" normalizeH="0" baseline="0" noProof="0">
                <a:ln>
                  <a:noFill/>
                </a:ln>
                <a:solidFill>
                  <a:prstClr val="white"/>
                </a:solidFill>
                <a:effectLst/>
                <a:uLnTx/>
                <a:uFillTx/>
                <a:latin typeface="Trebuchet MS" panose="020B0603020202020204"/>
                <a:ea typeface="+mn-ea"/>
                <a:cs typeface="+mn-cs"/>
              </a:rPr>
              <a:t>This year the HRA Capital </a:t>
            </a:r>
            <a:r>
              <a:rPr kumimoji="0" lang="en-US" sz="1600" b="0" i="0" u="none" strike="noStrike" kern="1200" cap="none" spc="0" normalizeH="0" baseline="0" noProof="0" err="1">
                <a:ln>
                  <a:noFill/>
                </a:ln>
                <a:solidFill>
                  <a:prstClr val="white"/>
                </a:solidFill>
                <a:effectLst/>
                <a:uLnTx/>
                <a:uFillTx/>
                <a:latin typeface="Trebuchet MS" panose="020B0603020202020204"/>
                <a:ea typeface="+mn-ea"/>
                <a:cs typeface="+mn-cs"/>
              </a:rPr>
              <a:t>programme</a:t>
            </a:r>
            <a:r>
              <a:rPr kumimoji="0" lang="en-US" sz="1600" b="0" i="0" u="none" strike="noStrike" kern="1200" cap="none" spc="0" normalizeH="0" baseline="0" noProof="0">
                <a:ln>
                  <a:noFill/>
                </a:ln>
                <a:solidFill>
                  <a:prstClr val="white"/>
                </a:solidFill>
                <a:effectLst/>
                <a:uLnTx/>
                <a:uFillTx/>
                <a:latin typeface="Trebuchet MS" panose="020B0603020202020204"/>
                <a:ea typeface="+mn-ea"/>
                <a:cs typeface="+mn-cs"/>
              </a:rPr>
              <a:t> is specifically targeted towards Decent Homes, with just over £20M being spent solely on Decent Homes work.   </a:t>
            </a: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endParaRPr kumimoji="0" lang="en-US" sz="16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1600" b="0" i="0" u="none" strike="noStrike" kern="1200" cap="none" spc="0" normalizeH="0" baseline="0" noProof="0">
                <a:ln>
                  <a:noFill/>
                </a:ln>
                <a:solidFill>
                  <a:prstClr val="white"/>
                </a:solidFill>
                <a:effectLst/>
                <a:uLnTx/>
                <a:uFillTx/>
                <a:latin typeface="Trebuchet MS" panose="020B0603020202020204"/>
                <a:ea typeface="+mn-ea"/>
                <a:cs typeface="+mn-cs"/>
              </a:rPr>
              <a:t>With the additional contractor we anticipate that we will be able to deliver:</a:t>
            </a: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endParaRPr kumimoji="0" lang="en-US" sz="16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2400" b="1" i="0" u="none" strike="noStrike" kern="1200" cap="none" spc="0" normalizeH="0" baseline="0" noProof="0">
                <a:ln>
                  <a:noFill/>
                </a:ln>
                <a:solidFill>
                  <a:srgbClr val="4EA72E">
                    <a:lumMod val="60000"/>
                    <a:lumOff val="40000"/>
                  </a:srgbClr>
                </a:solidFill>
                <a:effectLst/>
                <a:uLnTx/>
                <a:uFillTx/>
                <a:latin typeface="Trebuchet MS" panose="020B0603020202020204"/>
                <a:ea typeface="+mn-ea"/>
                <a:cs typeface="+mn-cs"/>
              </a:rPr>
              <a:t>Kitchens &amp; bathrooms = 1068</a:t>
            </a: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2400" b="1" i="0" u="none" strike="noStrike" kern="1200" cap="none" spc="0" normalizeH="0" baseline="0" noProof="0">
                <a:ln>
                  <a:noFill/>
                </a:ln>
                <a:solidFill>
                  <a:srgbClr val="4EA72E">
                    <a:lumMod val="60000"/>
                    <a:lumOff val="40000"/>
                  </a:srgbClr>
                </a:solidFill>
                <a:effectLst/>
                <a:uLnTx/>
                <a:uFillTx/>
                <a:latin typeface="Trebuchet MS" panose="020B0603020202020204"/>
                <a:ea typeface="+mn-ea"/>
                <a:cs typeface="+mn-cs"/>
              </a:rPr>
              <a:t>Boilers = 1176</a:t>
            </a: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2400" b="1" i="0" u="none" strike="noStrike" kern="1200" cap="none" spc="0" normalizeH="0" baseline="0" noProof="0">
                <a:ln>
                  <a:noFill/>
                </a:ln>
                <a:solidFill>
                  <a:srgbClr val="4EA72E">
                    <a:lumMod val="60000"/>
                    <a:lumOff val="40000"/>
                  </a:srgbClr>
                </a:solidFill>
                <a:effectLst/>
                <a:uLnTx/>
                <a:uFillTx/>
                <a:latin typeface="Trebuchet MS" panose="020B0603020202020204"/>
                <a:ea typeface="+mn-ea"/>
                <a:cs typeface="+mn-cs"/>
              </a:rPr>
              <a:t>Windows = 540</a:t>
            </a: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2400" b="1" i="0" u="none" strike="noStrike" kern="1200" cap="none" spc="0" normalizeH="0" baseline="0" noProof="0">
                <a:ln>
                  <a:noFill/>
                </a:ln>
                <a:solidFill>
                  <a:srgbClr val="4EA72E">
                    <a:lumMod val="60000"/>
                    <a:lumOff val="40000"/>
                  </a:srgbClr>
                </a:solidFill>
                <a:effectLst/>
                <a:uLnTx/>
                <a:uFillTx/>
                <a:latin typeface="Trebuchet MS" panose="020B0603020202020204"/>
                <a:ea typeface="+mn-ea"/>
                <a:cs typeface="+mn-cs"/>
              </a:rPr>
              <a:t>Pitched &amp; flat roofs = 444</a:t>
            </a: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endParaRPr kumimoji="0" lang="en-US" sz="16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1600" b="0" i="0" u="none" strike="noStrike" kern="1200" cap="none" spc="0" normalizeH="0" baseline="0" noProof="0">
                <a:ln>
                  <a:noFill/>
                </a:ln>
                <a:solidFill>
                  <a:prstClr val="white"/>
                </a:solidFill>
                <a:effectLst/>
                <a:uLnTx/>
                <a:uFillTx/>
                <a:latin typeface="Trebuchet MS" panose="020B0603020202020204"/>
                <a:ea typeface="+mn-ea"/>
                <a:cs typeface="+mn-cs"/>
              </a:rPr>
              <a:t>This will ensure that we improve our Decent Homes position further.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D3CEF6B3-E40F-62E5-0C44-A70721273ECD}"/>
              </a:ext>
            </a:extLst>
          </p:cNvPr>
          <p:cNvSpPr txBox="1"/>
          <p:nvPr/>
        </p:nvSpPr>
        <p:spPr>
          <a:xfrm>
            <a:off x="237744" y="736625"/>
            <a:ext cx="465499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prstClr val="white"/>
                </a:solidFill>
                <a:effectLst/>
                <a:uLnTx/>
                <a:uFillTx/>
                <a:latin typeface="Trebuchet MS" panose="020B0603020202020204"/>
                <a:ea typeface="+mn-ea"/>
                <a:cs typeface="+mn-cs"/>
              </a:rPr>
              <a:t>Next Steps…</a:t>
            </a:r>
          </a:p>
        </p:txBody>
      </p:sp>
    </p:spTree>
    <p:extLst>
      <p:ext uri="{BB962C8B-B14F-4D97-AF65-F5344CB8AC3E}">
        <p14:creationId xmlns:p14="http://schemas.microsoft.com/office/powerpoint/2010/main" val="3623092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cc powerpoint image 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400"/>
            <a:ext cx="12192000" cy="621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4670427"/>
            <a:ext cx="6731540" cy="673734"/>
          </a:xfrm>
          <a:prstGeom prst="rect">
            <a:avLst/>
          </a:prstGeom>
          <a:solidFill>
            <a:srgbClr val="0122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Trebuchet MS" panose="020B0603020202020204"/>
                <a:ea typeface="+mn-ea"/>
                <a:cs typeface="+mn-cs"/>
              </a:rPr>
              <a:t>Thank You </a:t>
            </a:r>
          </a:p>
        </p:txBody>
      </p:sp>
    </p:spTree>
    <p:extLst>
      <p:ext uri="{BB962C8B-B14F-4D97-AF65-F5344CB8AC3E}">
        <p14:creationId xmlns:p14="http://schemas.microsoft.com/office/powerpoint/2010/main" val="2868802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4ADA23-DA6E-4ED8-AADD-004B09E8C5DF}"/>
              </a:ext>
            </a:extLst>
          </p:cNvPr>
          <p:cNvSpPr/>
          <p:nvPr/>
        </p:nvSpPr>
        <p:spPr>
          <a:xfrm>
            <a:off x="1728041" y="2774486"/>
            <a:ext cx="10178095" cy="3477875"/>
          </a:xfrm>
          <a:prstGeom prst="rect">
            <a:avLst/>
          </a:prstGeom>
        </p:spPr>
        <p:txBody>
          <a:bodyPr wrap="square">
            <a:spAutoFit/>
          </a:bodyPr>
          <a:lstStyle/>
          <a:p>
            <a:pPr algn="ctr"/>
            <a:r>
              <a:rPr lang="en-GB" sz="6600" b="1">
                <a:solidFill>
                  <a:srgbClr val="008080"/>
                </a:solidFill>
                <a:latin typeface="Calibri" panose="020F0502020204030204" pitchFamily="34" charset="0"/>
                <a:ea typeface="Calibri" panose="020F0502020204030204" pitchFamily="34" charset="0"/>
                <a:cs typeface="Times New Roman" panose="02020603050405020304" pitchFamily="18" charset="0"/>
              </a:rPr>
              <a:t>The Repairs Service and voids</a:t>
            </a:r>
          </a:p>
          <a:p>
            <a:pPr algn="ctr"/>
            <a:endParaRPr lang="en-GB" sz="48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4000" b="1">
                <a:solidFill>
                  <a:srgbClr val="008080"/>
                </a:solidFill>
                <a:latin typeface="Calibri" panose="020F0502020204030204" pitchFamily="34" charset="0"/>
                <a:ea typeface="Calibri" panose="020F0502020204030204" pitchFamily="34" charset="0"/>
                <a:cs typeface="Times New Roman" panose="02020603050405020304" pitchFamily="18" charset="0"/>
              </a:rPr>
              <a:t>Mark Mullen – </a:t>
            </a:r>
            <a:r>
              <a:rPr lang="en-GB" sz="4000" b="1" i="1">
                <a:solidFill>
                  <a:srgbClr val="008080"/>
                </a:solidFill>
                <a:latin typeface="Calibri" panose="020F0502020204030204" pitchFamily="34" charset="0"/>
                <a:ea typeface="Calibri" panose="020F0502020204030204" pitchFamily="34" charset="0"/>
                <a:cs typeface="Times New Roman" panose="02020603050405020304" pitchFamily="18" charset="0"/>
              </a:rPr>
              <a:t>Housing Operations Manager</a:t>
            </a:r>
          </a:p>
        </p:txBody>
      </p:sp>
      <p:sp>
        <p:nvSpPr>
          <p:cNvPr id="11" name="Rectangle 10">
            <a:extLst>
              <a:ext uri="{FF2B5EF4-FFF2-40B4-BE49-F238E27FC236}">
                <a16:creationId xmlns:a16="http://schemas.microsoft.com/office/drawing/2014/main" id="{24050579-5DD7-4799-B169-A00263972670}"/>
              </a:ext>
            </a:extLst>
          </p:cNvPr>
          <p:cNvSpPr/>
          <p:nvPr/>
        </p:nvSpPr>
        <p:spPr>
          <a:xfrm>
            <a:off x="768607" y="1621301"/>
            <a:ext cx="11140308" cy="20749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12" name="Rectangle 11">
            <a:extLst>
              <a:ext uri="{FF2B5EF4-FFF2-40B4-BE49-F238E27FC236}">
                <a16:creationId xmlns:a16="http://schemas.microsoft.com/office/drawing/2014/main" id="{5CA21CAE-DDED-41BD-904C-0503EADBD714}"/>
              </a:ext>
            </a:extLst>
          </p:cNvPr>
          <p:cNvSpPr/>
          <p:nvPr/>
        </p:nvSpPr>
        <p:spPr>
          <a:xfrm>
            <a:off x="2196011"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Logo, company name&#10;&#10;Description automatically generated">
            <a:extLst>
              <a:ext uri="{FF2B5EF4-FFF2-40B4-BE49-F238E27FC236}">
                <a16:creationId xmlns:a16="http://schemas.microsoft.com/office/drawing/2014/main" id="{A837F708-676A-464E-AD01-391B631FB9F9}"/>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sp>
        <p:nvSpPr>
          <p:cNvPr id="10" name="Rectangle 9">
            <a:extLst>
              <a:ext uri="{FF2B5EF4-FFF2-40B4-BE49-F238E27FC236}">
                <a16:creationId xmlns:a16="http://schemas.microsoft.com/office/drawing/2014/main" id="{4EDFE1BD-C289-4D22-ABF3-444C1D17AA7F}"/>
              </a:ext>
            </a:extLst>
          </p:cNvPr>
          <p:cNvSpPr/>
          <p:nvPr/>
        </p:nvSpPr>
        <p:spPr>
          <a:xfrm>
            <a:off x="244000"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A66877B0-C68E-4362-B3EC-E4F6DF676E3A}"/>
              </a:ext>
            </a:extLst>
          </p:cNvPr>
          <p:cNvSpPr/>
          <p:nvPr/>
        </p:nvSpPr>
        <p:spPr>
          <a:xfrm>
            <a:off x="401794"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pic>
        <p:nvPicPr>
          <p:cNvPr id="3" name="Picture 2">
            <a:extLst>
              <a:ext uri="{FF2B5EF4-FFF2-40B4-BE49-F238E27FC236}">
                <a16:creationId xmlns:a16="http://schemas.microsoft.com/office/drawing/2014/main" id="{663E1CCF-8ECB-B16E-21E7-5513B0528B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8"/>
            <a:ext cx="1495812" cy="1309295"/>
          </a:xfrm>
          <a:prstGeom prst="rect">
            <a:avLst/>
          </a:prstGeom>
        </p:spPr>
      </p:pic>
      <p:pic>
        <p:nvPicPr>
          <p:cNvPr id="4" name="Picture 3">
            <a:extLst>
              <a:ext uri="{FF2B5EF4-FFF2-40B4-BE49-F238E27FC236}">
                <a16:creationId xmlns:a16="http://schemas.microsoft.com/office/drawing/2014/main" id="{362D06CD-B8AD-78B2-83DA-C98FEC52E5E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spTree>
    <p:extLst>
      <p:ext uri="{BB962C8B-B14F-4D97-AF65-F5344CB8AC3E}">
        <p14:creationId xmlns:p14="http://schemas.microsoft.com/office/powerpoint/2010/main" val="1919803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cc powerpoint image 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0846"/>
            <a:ext cx="121920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524000" y="4598989"/>
            <a:ext cx="5981700" cy="650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1524001" y="3487508"/>
            <a:ext cx="7097485" cy="706219"/>
          </a:xfrm>
          <a:prstGeom prst="rect">
            <a:avLst/>
          </a:prstGeom>
          <a:solidFill>
            <a:srgbClr val="0122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524001" y="2017940"/>
            <a:ext cx="8611962" cy="890588"/>
          </a:xfrm>
          <a:prstGeom prst="rect">
            <a:avLst/>
          </a:prstGeom>
          <a:solidFill>
            <a:srgbClr val="0122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524000" y="4598989"/>
            <a:ext cx="5981700" cy="650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1"/>
          <p:cNvSpPr txBox="1">
            <a:spLocks/>
          </p:cNvSpPr>
          <p:nvPr/>
        </p:nvSpPr>
        <p:spPr>
          <a:xfrm>
            <a:off x="1524000" y="4667250"/>
            <a:ext cx="7772400" cy="560388"/>
          </a:xfrm>
          <a:prstGeom prst="rect">
            <a:avLst/>
          </a:prstGeom>
        </p:spPr>
        <p:txBody>
          <a:bodyPr lIns="91440" tIns="45720" rIns="91440" bIns="4572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48FB8"/>
                </a:solidFill>
                <a:effectLst/>
                <a:uLnTx/>
                <a:uFillTx/>
                <a:latin typeface="Calibri"/>
                <a:ea typeface="+mj-ea"/>
                <a:cs typeface="+mj-cs"/>
              </a:rPr>
              <a:t>25</a:t>
            </a:r>
            <a:r>
              <a:rPr kumimoji="0" lang="en-US" sz="3200" b="0" i="0" u="none" strike="noStrike" kern="1200" cap="none" spc="0" normalizeH="0" baseline="30000" noProof="0">
                <a:ln>
                  <a:noFill/>
                </a:ln>
                <a:solidFill>
                  <a:srgbClr val="648FB8"/>
                </a:solidFill>
                <a:effectLst/>
                <a:uLnTx/>
                <a:uFillTx/>
                <a:latin typeface="Calibri"/>
                <a:ea typeface="+mj-ea"/>
                <a:cs typeface="+mj-cs"/>
              </a:rPr>
              <a:t>th</a:t>
            </a:r>
            <a:r>
              <a:rPr kumimoji="0" lang="en-US" sz="3200" b="0" i="0" u="none" strike="noStrike" kern="1200" cap="none" spc="0" normalizeH="0" baseline="0" noProof="0">
                <a:ln>
                  <a:noFill/>
                </a:ln>
                <a:solidFill>
                  <a:srgbClr val="648FB8"/>
                </a:solidFill>
                <a:effectLst/>
                <a:uLnTx/>
                <a:uFillTx/>
                <a:latin typeface="Calibri"/>
                <a:ea typeface="+mj-ea"/>
                <a:cs typeface="+mj-cs"/>
              </a:rPr>
              <a:t> March 2025</a:t>
            </a:r>
            <a:endParaRPr kumimoji="0" lang="en-US" sz="1400" b="0" i="0" u="none" strike="noStrike" kern="1200" cap="none" spc="0" normalizeH="0" baseline="0" noProof="0">
              <a:ln>
                <a:noFill/>
              </a:ln>
              <a:solidFill>
                <a:srgbClr val="648FB8"/>
              </a:solidFill>
              <a:effectLst/>
              <a:uLnTx/>
              <a:uFillTx/>
              <a:latin typeface="Calibri"/>
              <a:ea typeface="+mj-ea"/>
              <a:cs typeface="Calibri"/>
            </a:endParaRPr>
          </a:p>
        </p:txBody>
      </p:sp>
      <p:sp>
        <p:nvSpPr>
          <p:cNvPr id="4106" name="Title 1"/>
          <p:cNvSpPr txBox="1">
            <a:spLocks/>
          </p:cNvSpPr>
          <p:nvPr/>
        </p:nvSpPr>
        <p:spPr bwMode="auto">
          <a:xfrm>
            <a:off x="1571625" y="3360292"/>
            <a:ext cx="7409090" cy="830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ctr"/>
          <a:lstStyle>
            <a:lvl1pPr>
              <a:spcBef>
                <a:spcPct val="20000"/>
              </a:spcBef>
              <a:buClr>
                <a:schemeClr val="bg2"/>
              </a:buClr>
              <a:defRPr sz="2000" b="1">
                <a:solidFill>
                  <a:schemeClr val="tx1"/>
                </a:solidFill>
                <a:latin typeface="Calibri" panose="020F0502020204030204" pitchFamily="34" charset="0"/>
              </a:defRPr>
            </a:lvl1pPr>
            <a:lvl2pPr marL="742950" indent="-285750">
              <a:spcBef>
                <a:spcPct val="20000"/>
              </a:spcBef>
              <a:buClr>
                <a:schemeClr val="bg2"/>
              </a:buClr>
              <a:buFont typeface="Arial" panose="020B0604020202020204" pitchFamily="34" charset="0"/>
              <a:buChar char="–"/>
              <a:defRPr sz="2800">
                <a:solidFill>
                  <a:srgbClr val="7F7F7F"/>
                </a:solidFill>
                <a:latin typeface="Calibri" panose="020F0502020204030204" pitchFamily="34" charset="0"/>
              </a:defRPr>
            </a:lvl2pPr>
            <a:lvl3pPr marL="1143000" indent="-228600">
              <a:spcBef>
                <a:spcPct val="20000"/>
              </a:spcBef>
              <a:buClr>
                <a:schemeClr val="bg2"/>
              </a:buClr>
              <a:buFont typeface="Arial" panose="020B0604020202020204" pitchFamily="34" charset="0"/>
              <a:buChar char="•"/>
              <a:defRPr sz="2400">
                <a:solidFill>
                  <a:srgbClr val="7F7F7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prstClr val="white"/>
                </a:solidFill>
                <a:effectLst/>
                <a:uLnTx/>
                <a:uFillTx/>
                <a:latin typeface="Calibri"/>
                <a:ea typeface="+mn-ea"/>
                <a:cs typeface="Calibri"/>
              </a:rPr>
              <a:t>Mark Mullen – Housing Operations manager</a:t>
            </a:r>
            <a:r>
              <a:rPr kumimoji="0" lang="en-US" altLang="en-US" sz="3600" b="1" i="0" u="none" strike="noStrike" kern="1200" cap="none" spc="0" normalizeH="0" baseline="0" noProof="0">
                <a:ln>
                  <a:noFill/>
                </a:ln>
                <a:solidFill>
                  <a:prstClr val="white"/>
                </a:solidFill>
                <a:effectLst/>
                <a:uLnTx/>
                <a:uFillTx/>
                <a:latin typeface="Calibri"/>
                <a:ea typeface="+mn-ea"/>
                <a:cs typeface="Calibri"/>
              </a:rPr>
              <a:t> </a:t>
            </a:r>
            <a:endParaRPr kumimoji="0" lang="en-US" altLang="en-US" sz="1200" b="1" i="0" u="none" strike="noStrike" kern="1200" cap="none" spc="0" normalizeH="0" baseline="0" noProof="0">
              <a:ln>
                <a:noFill/>
              </a:ln>
              <a:solidFill>
                <a:prstClr val="white"/>
              </a:solidFill>
              <a:effectLst/>
              <a:uLnTx/>
              <a:uFillTx/>
              <a:latin typeface="Calibri" panose="020F0502020204030204" pitchFamily="34" charset="0"/>
              <a:ea typeface="+mn-ea"/>
              <a:cs typeface="Calibri"/>
            </a:endParaRPr>
          </a:p>
        </p:txBody>
      </p:sp>
      <p:sp>
        <p:nvSpPr>
          <p:cNvPr id="2" name="Title 1">
            <a:extLst>
              <a:ext uri="{FF2B5EF4-FFF2-40B4-BE49-F238E27FC236}">
                <a16:creationId xmlns:a16="http://schemas.microsoft.com/office/drawing/2014/main" id="{C13F6968-DC5C-E6D4-F370-F55672486078}"/>
              </a:ext>
            </a:extLst>
          </p:cNvPr>
          <p:cNvSpPr txBox="1">
            <a:spLocks/>
          </p:cNvSpPr>
          <p:nvPr/>
        </p:nvSpPr>
        <p:spPr bwMode="auto">
          <a:xfrm>
            <a:off x="1724024" y="1916116"/>
            <a:ext cx="8611962" cy="1033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ctr"/>
          <a:lstStyle>
            <a:lvl1pPr>
              <a:spcBef>
                <a:spcPct val="20000"/>
              </a:spcBef>
              <a:buClr>
                <a:schemeClr val="bg2"/>
              </a:buClr>
              <a:defRPr sz="2000" b="1">
                <a:solidFill>
                  <a:schemeClr val="tx1"/>
                </a:solidFill>
                <a:latin typeface="Calibri" panose="020F0502020204030204" pitchFamily="34" charset="0"/>
              </a:defRPr>
            </a:lvl1pPr>
            <a:lvl2pPr marL="742950" indent="-285750">
              <a:spcBef>
                <a:spcPct val="20000"/>
              </a:spcBef>
              <a:buClr>
                <a:schemeClr val="bg2"/>
              </a:buClr>
              <a:buFont typeface="Arial" panose="020B0604020202020204" pitchFamily="34" charset="0"/>
              <a:buChar char="–"/>
              <a:defRPr sz="2800">
                <a:solidFill>
                  <a:srgbClr val="7F7F7F"/>
                </a:solidFill>
                <a:latin typeface="Calibri" panose="020F0502020204030204" pitchFamily="34" charset="0"/>
              </a:defRPr>
            </a:lvl2pPr>
            <a:lvl3pPr marL="1143000" indent="-228600">
              <a:spcBef>
                <a:spcPct val="20000"/>
              </a:spcBef>
              <a:buClr>
                <a:schemeClr val="bg2"/>
              </a:buClr>
              <a:buFont typeface="Arial" panose="020B0604020202020204" pitchFamily="34" charset="0"/>
              <a:buChar char="•"/>
              <a:defRPr sz="2400">
                <a:solidFill>
                  <a:srgbClr val="7F7F7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white"/>
                </a:solidFill>
                <a:effectLst/>
                <a:uLnTx/>
                <a:uFillTx/>
                <a:latin typeface="Calibri"/>
                <a:ea typeface="+mn-ea"/>
                <a:cs typeface="Calibri"/>
              </a:rPr>
              <a:t>Housing Repairs &amp; Voids Maintenance </a:t>
            </a:r>
            <a:endParaRPr kumimoji="0" lang="en-US" altLang="en-US" sz="1200" b="1" i="0" u="none" strike="noStrike" kern="1200" cap="none" spc="0" normalizeH="0" baseline="0" noProof="0">
              <a:ln>
                <a:noFill/>
              </a:ln>
              <a:solidFill>
                <a:prstClr val="white"/>
              </a:solidFill>
              <a:effectLst/>
              <a:uLnTx/>
              <a:uFillTx/>
              <a:latin typeface="Calibri" panose="020F0502020204030204" pitchFamily="34" charset="0"/>
              <a:ea typeface="+mn-ea"/>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FDFD-C0A3-C130-91CD-C88EEE6FBD0A}"/>
              </a:ext>
            </a:extLst>
          </p:cNvPr>
          <p:cNvSpPr>
            <a:spLocks noGrp="1"/>
          </p:cNvSpPr>
          <p:nvPr>
            <p:ph type="title"/>
          </p:nvPr>
        </p:nvSpPr>
        <p:spPr/>
        <p:txBody>
          <a:bodyPr/>
          <a:lstStyle/>
          <a:p>
            <a:r>
              <a:rPr lang="en-US" dirty="0">
                <a:cs typeface="Calibri"/>
              </a:rPr>
              <a:t>Maintenance and Repairs – Social Housing stock</a:t>
            </a:r>
            <a:endParaRPr lang="en-US" dirty="0"/>
          </a:p>
        </p:txBody>
      </p:sp>
      <p:graphicFrame>
        <p:nvGraphicFramePr>
          <p:cNvPr id="4" name="Content Placeholder 3">
            <a:extLst>
              <a:ext uri="{FF2B5EF4-FFF2-40B4-BE49-F238E27FC236}">
                <a16:creationId xmlns:a16="http://schemas.microsoft.com/office/drawing/2014/main" id="{CB9A2707-82B1-2343-FC57-7B9EAFF773B7}"/>
              </a:ext>
            </a:extLst>
          </p:cNvPr>
          <p:cNvGraphicFramePr>
            <a:graphicFrameLocks noGrp="1"/>
          </p:cNvGraphicFramePr>
          <p:nvPr>
            <p:ph idx="1"/>
            <p:extLst>
              <p:ext uri="{D42A27DB-BD31-4B8C-83A1-F6EECF244321}">
                <p14:modId xmlns:p14="http://schemas.microsoft.com/office/powerpoint/2010/main" val="2668965923"/>
              </p:ext>
            </p:extLst>
          </p:nvPr>
        </p:nvGraphicFramePr>
        <p:xfrm>
          <a:off x="1981200" y="1600200"/>
          <a:ext cx="8229600"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0992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81200" y="106195"/>
            <a:ext cx="8229600" cy="1143000"/>
          </a:xfrm>
        </p:spPr>
        <p:txBody>
          <a:bodyPr/>
          <a:lstStyle/>
          <a:p>
            <a:pPr algn="ctr" eaLnBrk="1" hangingPunct="1"/>
            <a:r>
              <a:rPr lang="en-US" altLang="en-US"/>
              <a:t>Overview of Housing Operations</a:t>
            </a:r>
          </a:p>
        </p:txBody>
      </p:sp>
      <p:sp>
        <p:nvSpPr>
          <p:cNvPr id="19459" name="Content Placeholder 2"/>
          <p:cNvSpPr>
            <a:spLocks noGrp="1"/>
          </p:cNvSpPr>
          <p:nvPr>
            <p:ph idx="1"/>
          </p:nvPr>
        </p:nvSpPr>
        <p:spPr>
          <a:xfrm>
            <a:off x="587829" y="1243717"/>
            <a:ext cx="10940143" cy="4797488"/>
          </a:xfrm>
        </p:spPr>
        <p:txBody>
          <a:bodyPr/>
          <a:lstStyle/>
          <a:p>
            <a:pPr>
              <a:lnSpc>
                <a:spcPct val="107000"/>
              </a:lnSpc>
              <a:spcAft>
                <a:spcPts val="800"/>
              </a:spcAft>
            </a:pPr>
            <a:r>
              <a:rPr lang="en-US" sz="1800" b="0">
                <a:latin typeface="Arial" panose="020B0604020202020204" pitchFamily="34" charset="0"/>
                <a:ea typeface="Calibri" panose="020F0502020204030204" pitchFamily="34" charset="0"/>
                <a:cs typeface="Times New Roman" panose="02020603050405020304" pitchFamily="18" charset="0"/>
              </a:rPr>
              <a:t>Housing Operations delivers over £31m per annum repairs and maintenance contractor service using over 390 staff and trades covering five work steams:</a:t>
            </a:r>
          </a:p>
          <a:p>
            <a:pPr>
              <a:lnSpc>
                <a:spcPct val="107000"/>
              </a:lnSpc>
              <a:spcAft>
                <a:spcPts val="800"/>
              </a:spcAft>
            </a:pPr>
            <a:endParaRPr lang="en-GB"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tabLst>
                <a:tab pos="457200" algn="l"/>
              </a:tabLst>
            </a:pPr>
            <a:r>
              <a:rPr lang="en-US" sz="1800">
                <a:latin typeface="Arial" panose="020B0604020202020204" pitchFamily="34" charset="0"/>
                <a:ea typeface="Calibri" panose="020F0502020204030204" pitchFamily="34" charset="0"/>
                <a:cs typeface="Times New Roman" panose="02020603050405020304" pitchFamily="18" charset="0"/>
              </a:rPr>
              <a:t>Mechanical &amp; Electrical Safety Services</a:t>
            </a:r>
            <a:endParaRPr lang="en-GB"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tabLst>
                <a:tab pos="457200" algn="l"/>
              </a:tabLst>
            </a:pPr>
            <a:r>
              <a:rPr lang="en-US" sz="1800">
                <a:latin typeface="Arial" panose="020B0604020202020204" pitchFamily="34" charset="0"/>
                <a:ea typeface="Calibri" panose="020F0502020204030204" pitchFamily="34" charset="0"/>
                <a:cs typeface="Times New Roman" panose="02020603050405020304" pitchFamily="18" charset="0"/>
              </a:rPr>
              <a:t>Contracts and Commercial Services</a:t>
            </a:r>
            <a:endParaRPr lang="en-GB"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tabLst>
                <a:tab pos="457200" algn="l"/>
              </a:tabLst>
            </a:pPr>
            <a:r>
              <a:rPr lang="en-US" sz="1800">
                <a:latin typeface="Arial" panose="020B0604020202020204" pitchFamily="34" charset="0"/>
                <a:ea typeface="Calibri" panose="020F0502020204030204" pitchFamily="34" charset="0"/>
                <a:cs typeface="Times New Roman" panose="02020603050405020304" pitchFamily="18" charset="0"/>
              </a:rPr>
              <a:t>Housing Estates Repairs and Maintenance</a:t>
            </a:r>
            <a:endParaRPr lang="en-GB"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tabLst>
                <a:tab pos="457200" algn="l"/>
              </a:tabLst>
            </a:pPr>
            <a:r>
              <a:rPr lang="en-US" sz="1800">
                <a:latin typeface="Arial" panose="020B0604020202020204" pitchFamily="34" charset="0"/>
                <a:ea typeface="Calibri" panose="020F0502020204030204" pitchFamily="34" charset="0"/>
                <a:cs typeface="Times New Roman" panose="02020603050405020304" pitchFamily="18" charset="0"/>
              </a:rPr>
              <a:t>Housing Estates Voids Maintenance</a:t>
            </a:r>
            <a:endParaRPr lang="en-GB"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tabLst>
                <a:tab pos="457200" algn="l"/>
              </a:tabLst>
            </a:pPr>
            <a:r>
              <a:rPr lang="en-US" sz="1800">
                <a:latin typeface="Arial" panose="020B0604020202020204" pitchFamily="34" charset="0"/>
                <a:ea typeface="Calibri" panose="020F0502020204030204" pitchFamily="34" charset="0"/>
                <a:cs typeface="Times New Roman" panose="02020603050405020304" pitchFamily="18" charset="0"/>
              </a:rPr>
              <a:t>Employment and Logistics</a:t>
            </a:r>
            <a:endParaRPr lang="en-GB"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latin typeface="Arial" panose="020B0604020202020204" pitchFamily="34" charset="0"/>
                <a:ea typeface="Calibri" panose="020F0502020204030204" pitchFamily="34" charset="0"/>
                <a:cs typeface="Times New Roman" panose="02020603050405020304" pitchFamily="18" charset="0"/>
              </a:rPr>
              <a:t> </a:t>
            </a:r>
            <a:endParaRPr lang="en-GB"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a:latin typeface="Arial" panose="020B0604020202020204" pitchFamily="34" charset="0"/>
                <a:ea typeface="Calibri" panose="020F0502020204030204" pitchFamily="34" charset="0"/>
                <a:cs typeface="Times New Roman" panose="02020603050405020304" pitchFamily="18" charset="0"/>
              </a:rPr>
              <a:t>A proportion of this work includes non-housing work to schools, civic buildings, public carparks, social care, museums, etc.</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fontAlgn="auto">
              <a:spcAft>
                <a:spcPts val="0"/>
              </a:spcAft>
              <a:defRPr/>
            </a:pPr>
            <a:endParaRPr lang="en-US" sz="800" i="1"/>
          </a:p>
          <a:p>
            <a:pPr marL="342900" indent="-342900">
              <a:buFont typeface="Arial" panose="020B0604020202020204" pitchFamily="34" charset="0"/>
              <a:buChar char="•"/>
            </a:pPr>
            <a:endParaRPr lang="en-GB"/>
          </a:p>
          <a:p>
            <a:pPr marL="457200" lvl="1" indent="0">
              <a:buNone/>
            </a:pPr>
            <a:endParaRPr lang="en-GB" sz="2000">
              <a:solidFill>
                <a:schemeClr val="tx1"/>
              </a:solidFill>
            </a:endParaRPr>
          </a:p>
          <a:p>
            <a:pPr marL="1485900" lvl="2" indent="-342900" eaLnBrk="1" hangingPunct="1">
              <a:buFontTx/>
              <a:buChar char="•"/>
            </a:pPr>
            <a:endParaRPr lang="en-US" altLang="en-US" sz="1600"/>
          </a:p>
          <a:p>
            <a:pPr marL="342900" indent="-342900" eaLnBrk="1" hangingPunct="1">
              <a:buFontTx/>
              <a:buChar char="•"/>
            </a:pPr>
            <a:endParaRPr lang="en-US" altLang="en-US"/>
          </a:p>
        </p:txBody>
      </p:sp>
    </p:spTree>
    <p:extLst>
      <p:ext uri="{BB962C8B-B14F-4D97-AF65-F5344CB8AC3E}">
        <p14:creationId xmlns:p14="http://schemas.microsoft.com/office/powerpoint/2010/main" val="1548473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81200" y="106195"/>
            <a:ext cx="8229600" cy="1143000"/>
          </a:xfrm>
        </p:spPr>
        <p:txBody>
          <a:bodyPr/>
          <a:lstStyle/>
          <a:p>
            <a:pPr algn="ctr" eaLnBrk="1" hangingPunct="1"/>
            <a:r>
              <a:rPr lang="en-US" altLang="en-US"/>
              <a:t>Overview of Housing Operations</a:t>
            </a:r>
          </a:p>
        </p:txBody>
      </p:sp>
      <p:sp>
        <p:nvSpPr>
          <p:cNvPr id="19459" name="Content Placeholder 2"/>
          <p:cNvSpPr>
            <a:spLocks noGrp="1"/>
          </p:cNvSpPr>
          <p:nvPr>
            <p:ph idx="1"/>
          </p:nvPr>
        </p:nvSpPr>
        <p:spPr>
          <a:xfrm>
            <a:off x="413658" y="1243717"/>
            <a:ext cx="11130642" cy="4797488"/>
          </a:xfrm>
        </p:spPr>
        <p:txBody>
          <a:bodyPr/>
          <a:lstStyle/>
          <a:p>
            <a:pPr marL="342900" indent="-342900">
              <a:lnSpc>
                <a:spcPct val="107000"/>
              </a:lnSpc>
              <a:spcAft>
                <a:spcPts val="800"/>
              </a:spcAft>
              <a:buFont typeface="+mj-lt"/>
              <a:buAutoNum type="arabicParenR"/>
              <a:tabLst>
                <a:tab pos="228600" algn="l"/>
              </a:tabLst>
            </a:pPr>
            <a:r>
              <a:rPr lang="en-US" sz="1800">
                <a:latin typeface="Arial"/>
                <a:ea typeface="Calibri" panose="020F0502020204030204" pitchFamily="34" charset="0"/>
                <a:cs typeface="Times New Roman"/>
              </a:rPr>
              <a:t>Mechanical &amp; Electrical </a:t>
            </a:r>
            <a:endParaRPr lang="en-GB" sz="1800">
              <a:latin typeface="Arial"/>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£7m pa spend</a:t>
            </a:r>
            <a:endParaRPr lang="en-GB" sz="1800" b="0">
              <a:latin typeface="Arial"/>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Gas and Electrical Compliance carrying out 9000 to 9,500 Gas services per annum </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5-year periodic Electrical testing program to all of the housing stock;  </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Day to day gas and electric repairs and maintenance including new installations; </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Portable Appliance Testing and fixed appliance testing for SCC, schools and public buildings;</a:t>
            </a:r>
            <a:endParaRPr lang="en-GB" sz="1800" b="0">
              <a:latin typeface="Arial"/>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Compliance and safety testing Emergency lighting, Lightening conductors, </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Fire alarm testing, </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Aircraft &amp; navigation warning lighting testing, ventilation systems, solar/PV, etc.; </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panose="020B0604020202020204" pitchFamily="34" charset="0"/>
                <a:ea typeface="Calibri" panose="020F0502020204030204" pitchFamily="34" charset="0"/>
              </a:rPr>
              <a:t>Planned works such as: full house rewires/upgrades, new heating installations, etc.</a:t>
            </a:r>
            <a:endParaRPr lang="en-US" sz="1800" b="0" i="1"/>
          </a:p>
          <a:p>
            <a:pPr marL="342900" indent="-342900">
              <a:buFont typeface="Arial" panose="020B0604020202020204" pitchFamily="34" charset="0"/>
              <a:buChar char="•"/>
            </a:pPr>
            <a:endParaRPr lang="en-GB"/>
          </a:p>
          <a:p>
            <a:pPr marL="457200" lvl="1" indent="0">
              <a:buNone/>
            </a:pPr>
            <a:endParaRPr lang="en-GB" sz="2000">
              <a:solidFill>
                <a:schemeClr val="tx1"/>
              </a:solidFill>
            </a:endParaRPr>
          </a:p>
          <a:p>
            <a:pPr marL="1485900" lvl="2" indent="-342900" eaLnBrk="1" hangingPunct="1">
              <a:buFontTx/>
              <a:buChar char="•"/>
            </a:pPr>
            <a:endParaRPr lang="en-US" altLang="en-US" sz="1600"/>
          </a:p>
          <a:p>
            <a:pPr marL="342900" indent="-342900" eaLnBrk="1" hangingPunct="1">
              <a:buFontTx/>
              <a:buChar char="•"/>
            </a:pPr>
            <a:endParaRPr lang="en-US" altLang="en-US"/>
          </a:p>
        </p:txBody>
      </p:sp>
      <p:sp>
        <p:nvSpPr>
          <p:cNvPr id="4" name="TextBox 3">
            <a:extLst>
              <a:ext uri="{FF2B5EF4-FFF2-40B4-BE49-F238E27FC236}">
                <a16:creationId xmlns:a16="http://schemas.microsoft.com/office/drawing/2014/main" id="{F55A1045-5501-4D36-890E-58C0A89F5313}"/>
              </a:ext>
            </a:extLst>
          </p:cNvPr>
          <p:cNvSpPr txBox="1"/>
          <p:nvPr/>
        </p:nvSpPr>
        <p:spPr>
          <a:xfrm>
            <a:off x="1981200" y="6226140"/>
            <a:ext cx="4669604" cy="646331"/>
          </a:xfrm>
          <a:prstGeom prst="rect">
            <a:avLst/>
          </a:prstGeom>
          <a:noFill/>
        </p:spPr>
        <p:txBody>
          <a:bodyPr wrap="square" rtlCol="0">
            <a:spAutoFit/>
          </a:body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Email: </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3"/>
              </a:rPr>
              <a:t>mark.mullen@southampton.gov.uk</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Tel: 023 8083 4127</a:t>
            </a: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71127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81200" y="106195"/>
            <a:ext cx="8229600" cy="1143000"/>
          </a:xfrm>
        </p:spPr>
        <p:txBody>
          <a:bodyPr/>
          <a:lstStyle/>
          <a:p>
            <a:pPr algn="ctr" eaLnBrk="1" hangingPunct="1"/>
            <a:r>
              <a:rPr lang="en-US" altLang="en-US"/>
              <a:t>Overview of Housing Operations</a:t>
            </a:r>
          </a:p>
        </p:txBody>
      </p:sp>
      <p:sp>
        <p:nvSpPr>
          <p:cNvPr id="19459" name="Content Placeholder 2"/>
          <p:cNvSpPr>
            <a:spLocks noGrp="1"/>
          </p:cNvSpPr>
          <p:nvPr>
            <p:ph idx="1"/>
          </p:nvPr>
        </p:nvSpPr>
        <p:spPr>
          <a:xfrm>
            <a:off x="457199" y="913703"/>
            <a:ext cx="11119757" cy="5247120"/>
          </a:xfrm>
        </p:spPr>
        <p:txBody>
          <a:bodyPr/>
          <a:lstStyle/>
          <a:p>
            <a:pPr>
              <a:lnSpc>
                <a:spcPct val="107000"/>
              </a:lnSpc>
              <a:spcAft>
                <a:spcPts val="800"/>
              </a:spcAft>
            </a:pPr>
            <a:r>
              <a:rPr lang="en-US" sz="1400">
                <a:solidFill>
                  <a:srgbClr val="FF0000"/>
                </a:solidFill>
                <a:latin typeface="Arial"/>
                <a:ea typeface="Calibri" panose="020F0502020204030204" pitchFamily="34" charset="0"/>
                <a:cs typeface="Times New Roman"/>
              </a:rPr>
              <a:t>2) </a:t>
            </a:r>
            <a:r>
              <a:rPr lang="en-US" sz="1800">
                <a:latin typeface="Arial"/>
                <a:ea typeface="Calibri" panose="020F0502020204030204" pitchFamily="34" charset="0"/>
                <a:cs typeface="Times New Roman"/>
              </a:rPr>
              <a:t>Contracts and Commercial </a:t>
            </a:r>
            <a:endParaRPr lang="en-GB" sz="1800">
              <a:latin typeface="Arial"/>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panose="020B0604020202020204" pitchFamily="34" charset="0"/>
                <a:ea typeface="Calibri" panose="020F0502020204030204" pitchFamily="34" charset="0"/>
                <a:cs typeface="Times New Roman" panose="02020603050405020304" pitchFamily="18" charset="0"/>
              </a:rPr>
              <a:t>£15m pa spend - Major maintenance projects including: </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Replacing kitchens and bathrooms; </a:t>
            </a:r>
            <a:endParaRPr lang="en-GB" sz="1800" b="0">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Fire door replacements; Fire safety work such as fire stopping, ceiling replacements, </a:t>
            </a:r>
            <a:r>
              <a:rPr lang="en-US" sz="1800" b="0" err="1">
                <a:latin typeface="Arial"/>
                <a:ea typeface="Calibri" panose="020F0502020204030204" pitchFamily="34" charset="0"/>
                <a:cs typeface="Times New Roman"/>
              </a:rPr>
              <a:t>etc</a:t>
            </a:r>
            <a:r>
              <a:rPr lang="en-US" sz="1800" b="0">
                <a:latin typeface="Arial"/>
                <a:ea typeface="Calibri" panose="020F0502020204030204" pitchFamily="34" charset="0"/>
                <a:cs typeface="Times New Roman"/>
              </a:rPr>
              <a:t>; </a:t>
            </a: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Fascia and soffit replacements, replacement water pipe systems to high rise blocks; </a:t>
            </a:r>
            <a:endParaRPr lang="en-GB" sz="1800" b="0">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Structural works; </a:t>
            </a:r>
            <a:endParaRPr lang="en-GB" sz="1800" b="0">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External door replacements; </a:t>
            </a:r>
            <a:endParaRPr lang="en-GB" sz="1800" b="0">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Repointing programs; </a:t>
            </a:r>
            <a:endParaRPr lang="en-GB" sz="1800" b="0">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Disabled adaptation work; </a:t>
            </a:r>
            <a:endParaRPr lang="en-GB" sz="1800" b="0">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Special Decoration scheme for elderly customers; </a:t>
            </a:r>
            <a:endParaRPr lang="en-GB" sz="1800" b="0">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Repairs and maintenance to non-housing properties, public buildings, assist office moves.</a:t>
            </a:r>
            <a:endParaRPr lang="en-GB" sz="1800" b="0">
              <a:latin typeface="Arial"/>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Damp Reduction Initiative (DRI) surveys and proactive repairs</a:t>
            </a:r>
            <a:endParaRPr lang="en-GB" sz="1800" b="0">
              <a:latin typeface="Arial"/>
              <a:ea typeface="Calibri" panose="020F0502020204030204" pitchFamily="34" charset="0"/>
              <a:cs typeface="Times New Roman"/>
            </a:endParaRPr>
          </a:p>
          <a:p>
            <a:pPr lvl="0"/>
            <a:endParaRPr lang="en-GB"/>
          </a:p>
          <a:p>
            <a:pPr marL="457200" lvl="1" indent="0">
              <a:buNone/>
            </a:pPr>
            <a:endParaRPr lang="en-GB" sz="2000">
              <a:solidFill>
                <a:schemeClr val="tx1"/>
              </a:solidFill>
            </a:endParaRPr>
          </a:p>
          <a:p>
            <a:pPr marL="1485900" lvl="2" indent="-342900" eaLnBrk="1" hangingPunct="1">
              <a:buFontTx/>
              <a:buChar char="•"/>
            </a:pPr>
            <a:endParaRPr lang="en-US" altLang="en-US" sz="1600"/>
          </a:p>
          <a:p>
            <a:pPr marL="342900" indent="-342900" eaLnBrk="1" hangingPunct="1">
              <a:buFontTx/>
              <a:buChar char="•"/>
            </a:pPr>
            <a:endParaRPr lang="en-US" altLang="en-US"/>
          </a:p>
        </p:txBody>
      </p:sp>
    </p:spTree>
    <p:extLst>
      <p:ext uri="{BB962C8B-B14F-4D97-AF65-F5344CB8AC3E}">
        <p14:creationId xmlns:p14="http://schemas.microsoft.com/office/powerpoint/2010/main" val="1154745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4ADA23-DA6E-4ED8-AADD-004B09E8C5DF}"/>
              </a:ext>
            </a:extLst>
          </p:cNvPr>
          <p:cNvSpPr/>
          <p:nvPr/>
        </p:nvSpPr>
        <p:spPr>
          <a:xfrm>
            <a:off x="1728042" y="2774486"/>
            <a:ext cx="9500186" cy="2462213"/>
          </a:xfrm>
          <a:prstGeom prst="rect">
            <a:avLst/>
          </a:prstGeom>
        </p:spPr>
        <p:txBody>
          <a:bodyPr wrap="square">
            <a:spAutoFit/>
          </a:bodyPr>
          <a:lstStyle/>
          <a:p>
            <a:pPr algn="ctr"/>
            <a:r>
              <a:rPr lang="en-GB" sz="6600" b="1">
                <a:solidFill>
                  <a:srgbClr val="008080"/>
                </a:solidFill>
                <a:latin typeface="Calibri" panose="020F0502020204030204" pitchFamily="34" charset="0"/>
                <a:ea typeface="Calibri" panose="020F0502020204030204" pitchFamily="34" charset="0"/>
                <a:cs typeface="Times New Roman" panose="02020603050405020304" pitchFamily="18" charset="0"/>
              </a:rPr>
              <a:t>Hello from Cllr Frampton</a:t>
            </a:r>
          </a:p>
          <a:p>
            <a:pPr algn="ctr"/>
            <a:endParaRPr lang="en-GB" sz="48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4000" b="1">
                <a:solidFill>
                  <a:srgbClr val="008080"/>
                </a:solidFill>
                <a:latin typeface="Calibri" panose="020F0502020204030204" pitchFamily="34" charset="0"/>
                <a:ea typeface="Calibri" panose="020F0502020204030204" pitchFamily="34" charset="0"/>
                <a:cs typeface="Times New Roman" panose="02020603050405020304" pitchFamily="18" charset="0"/>
              </a:rPr>
              <a:t>Cabinet Member for Housing </a:t>
            </a:r>
            <a:endParaRPr lang="en-GB" sz="4000" b="1" i="1">
              <a:solidFill>
                <a:srgbClr val="00808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24050579-5DD7-4799-B169-A00263972670}"/>
              </a:ext>
            </a:extLst>
          </p:cNvPr>
          <p:cNvSpPr/>
          <p:nvPr/>
        </p:nvSpPr>
        <p:spPr>
          <a:xfrm>
            <a:off x="768607" y="1621301"/>
            <a:ext cx="11140308" cy="20749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12" name="Rectangle 11">
            <a:extLst>
              <a:ext uri="{FF2B5EF4-FFF2-40B4-BE49-F238E27FC236}">
                <a16:creationId xmlns:a16="http://schemas.microsoft.com/office/drawing/2014/main" id="{5CA21CAE-DDED-41BD-904C-0503EADBD714}"/>
              </a:ext>
            </a:extLst>
          </p:cNvPr>
          <p:cNvSpPr/>
          <p:nvPr/>
        </p:nvSpPr>
        <p:spPr>
          <a:xfrm>
            <a:off x="2196011"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Logo, company name&#10;&#10;Description automatically generated">
            <a:extLst>
              <a:ext uri="{FF2B5EF4-FFF2-40B4-BE49-F238E27FC236}">
                <a16:creationId xmlns:a16="http://schemas.microsoft.com/office/drawing/2014/main" id="{A837F708-676A-464E-AD01-391B631FB9F9}"/>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sp>
        <p:nvSpPr>
          <p:cNvPr id="10" name="Rectangle 9">
            <a:extLst>
              <a:ext uri="{FF2B5EF4-FFF2-40B4-BE49-F238E27FC236}">
                <a16:creationId xmlns:a16="http://schemas.microsoft.com/office/drawing/2014/main" id="{4EDFE1BD-C289-4D22-ABF3-444C1D17AA7F}"/>
              </a:ext>
            </a:extLst>
          </p:cNvPr>
          <p:cNvSpPr/>
          <p:nvPr/>
        </p:nvSpPr>
        <p:spPr>
          <a:xfrm>
            <a:off x="244000"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A66877B0-C68E-4362-B3EC-E4F6DF676E3A}"/>
              </a:ext>
            </a:extLst>
          </p:cNvPr>
          <p:cNvSpPr/>
          <p:nvPr/>
        </p:nvSpPr>
        <p:spPr>
          <a:xfrm>
            <a:off x="401794"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pic>
        <p:nvPicPr>
          <p:cNvPr id="3" name="Picture 2">
            <a:extLst>
              <a:ext uri="{FF2B5EF4-FFF2-40B4-BE49-F238E27FC236}">
                <a16:creationId xmlns:a16="http://schemas.microsoft.com/office/drawing/2014/main" id="{663E1CCF-8ECB-B16E-21E7-5513B0528B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8"/>
            <a:ext cx="1495812" cy="1309295"/>
          </a:xfrm>
          <a:prstGeom prst="rect">
            <a:avLst/>
          </a:prstGeom>
        </p:spPr>
      </p:pic>
      <p:pic>
        <p:nvPicPr>
          <p:cNvPr id="4" name="Picture 3">
            <a:extLst>
              <a:ext uri="{FF2B5EF4-FFF2-40B4-BE49-F238E27FC236}">
                <a16:creationId xmlns:a16="http://schemas.microsoft.com/office/drawing/2014/main" id="{362D06CD-B8AD-78B2-83DA-C98FEC52E5E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spTree>
    <p:extLst>
      <p:ext uri="{BB962C8B-B14F-4D97-AF65-F5344CB8AC3E}">
        <p14:creationId xmlns:p14="http://schemas.microsoft.com/office/powerpoint/2010/main" val="2991468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81200" y="106195"/>
            <a:ext cx="8229600" cy="1143000"/>
          </a:xfrm>
        </p:spPr>
        <p:txBody>
          <a:bodyPr/>
          <a:lstStyle/>
          <a:p>
            <a:pPr algn="ctr" eaLnBrk="1" hangingPunct="1"/>
            <a:r>
              <a:rPr lang="en-US" altLang="en-US"/>
              <a:t>Overview of Housing Operations</a:t>
            </a:r>
          </a:p>
        </p:txBody>
      </p:sp>
      <p:sp>
        <p:nvSpPr>
          <p:cNvPr id="19459" name="Content Placeholder 2"/>
          <p:cNvSpPr>
            <a:spLocks noGrp="1"/>
          </p:cNvSpPr>
          <p:nvPr>
            <p:ph idx="1"/>
          </p:nvPr>
        </p:nvSpPr>
        <p:spPr>
          <a:xfrm>
            <a:off x="555171" y="939483"/>
            <a:ext cx="11250386" cy="5347017"/>
          </a:xfrm>
        </p:spPr>
        <p:txBody>
          <a:bodyPr/>
          <a:lstStyle/>
          <a:p>
            <a:pPr>
              <a:lnSpc>
                <a:spcPct val="107000"/>
              </a:lnSpc>
              <a:spcAft>
                <a:spcPts val="800"/>
              </a:spcAft>
            </a:pPr>
            <a:r>
              <a:rPr lang="en-US" sz="1800">
                <a:solidFill>
                  <a:srgbClr val="FF0000"/>
                </a:solidFill>
                <a:latin typeface="Arial"/>
                <a:ea typeface="Calibri" panose="020F0502020204030204" pitchFamily="34" charset="0"/>
                <a:cs typeface="Times New Roman"/>
              </a:rPr>
              <a:t>3)</a:t>
            </a:r>
            <a:r>
              <a:rPr lang="en-US" sz="1800">
                <a:latin typeface="Arial"/>
                <a:ea typeface="Calibri" panose="020F0502020204030204" pitchFamily="34" charset="0"/>
                <a:cs typeface="Times New Roman"/>
              </a:rPr>
              <a:t> Housing Estates Repairs and Maintenance</a:t>
            </a:r>
            <a:endParaRPr lang="en-GB" sz="1800">
              <a:latin typeface="Arial"/>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tabLst>
                <a:tab pos="685800" algn="l"/>
              </a:tabLst>
            </a:pPr>
            <a:r>
              <a:rPr lang="en-US" sz="1800" b="0">
                <a:latin typeface="Arial"/>
                <a:ea typeface="Calibri" panose="020F0502020204030204" pitchFamily="34" charset="0"/>
                <a:cs typeface="Times New Roman"/>
              </a:rPr>
              <a:t>£7m pa spend across the city’s housing stock</a:t>
            </a:r>
            <a:endParaRPr lang="en-GB" sz="1800" b="0">
              <a:latin typeface="Arial"/>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tabLst>
                <a:tab pos="685800" algn="l"/>
              </a:tabLst>
            </a:pPr>
            <a:r>
              <a:rPr lang="en-US" sz="1800" b="0">
                <a:latin typeface="Arial"/>
                <a:ea typeface="Calibri" panose="020F0502020204030204" pitchFamily="34" charset="0"/>
                <a:cs typeface="Times New Roman"/>
              </a:rPr>
              <a:t>A 24/7, 365 days a year responsive repairs service to 16,000 properties &amp; 3,000 leaseholders. </a:t>
            </a:r>
            <a:endParaRPr lang="en-GB" sz="1800" b="0">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685800" algn="l"/>
              </a:tabLst>
            </a:pPr>
            <a:r>
              <a:rPr lang="en-US" sz="1800" b="0">
                <a:latin typeface="Arial"/>
                <a:ea typeface="Calibri" panose="020F0502020204030204" pitchFamily="34" charset="0"/>
                <a:cs typeface="Times New Roman"/>
              </a:rPr>
              <a:t>Inc. extra care flats &amp; general needs – representing 1 in 5 properties in the city.  </a:t>
            </a:r>
            <a:endParaRPr lang="en-GB" sz="1800" b="0">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685800" algn="l"/>
              </a:tabLst>
            </a:pPr>
            <a:r>
              <a:rPr lang="en-US" sz="1800" b="0">
                <a:latin typeface="Arial"/>
                <a:ea typeface="Calibri" panose="020F0502020204030204" pitchFamily="34" charset="0"/>
                <a:cs typeface="Times New Roman"/>
              </a:rPr>
              <a:t>We carry out around 55,000 repairs pa</a:t>
            </a:r>
            <a:endParaRPr lang="en-GB" sz="1800" b="0">
              <a:latin typeface="Arial"/>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tabLst>
                <a:tab pos="685800" algn="l"/>
              </a:tabLst>
            </a:pPr>
            <a:r>
              <a:rPr lang="en-US" sz="1800" b="0">
                <a:latin typeface="Arial"/>
                <a:ea typeface="Calibri" panose="020F0502020204030204" pitchFamily="34" charset="0"/>
                <a:cs typeface="Times New Roman"/>
              </a:rPr>
              <a:t>We are the eyes and ears of the Council reporting Safeguarding concerns.</a:t>
            </a:r>
          </a:p>
          <a:p>
            <a:pPr marL="342900" indent="-342900">
              <a:lnSpc>
                <a:spcPct val="107000"/>
              </a:lnSpc>
              <a:spcAft>
                <a:spcPts val="800"/>
              </a:spcAft>
              <a:buFont typeface="Arial" panose="020B0604020202020204" pitchFamily="34" charset="0"/>
              <a:buChar char="•"/>
              <a:tabLst>
                <a:tab pos="685800" algn="l"/>
              </a:tabLst>
            </a:pPr>
            <a:endParaRPr lang="en-GB" sz="1800" b="0">
              <a:latin typeface="Arial"/>
              <a:ea typeface="Calibri" panose="020F0502020204030204" pitchFamily="34" charset="0"/>
              <a:cs typeface="Times New Roman"/>
            </a:endParaRPr>
          </a:p>
          <a:p>
            <a:pPr>
              <a:lnSpc>
                <a:spcPct val="107000"/>
              </a:lnSpc>
              <a:spcAft>
                <a:spcPts val="800"/>
              </a:spcAft>
            </a:pPr>
            <a:r>
              <a:rPr lang="en-US" sz="1800">
                <a:solidFill>
                  <a:srgbClr val="FF0000"/>
                </a:solidFill>
                <a:latin typeface="Arial"/>
                <a:ea typeface="Calibri" panose="020F0502020204030204" pitchFamily="34" charset="0"/>
                <a:cs typeface="Times New Roman"/>
              </a:rPr>
              <a:t>4)</a:t>
            </a:r>
            <a:r>
              <a:rPr lang="en-US" sz="1800">
                <a:latin typeface="Arial"/>
                <a:ea typeface="Calibri" panose="020F0502020204030204" pitchFamily="34" charset="0"/>
                <a:cs typeface="Times New Roman"/>
              </a:rPr>
              <a:t> Housing Estates Voids Maintenance</a:t>
            </a:r>
            <a:endParaRPr lang="en-GB" sz="1800">
              <a:latin typeface="Arial"/>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tabLst>
                <a:tab pos="685800" algn="l"/>
              </a:tabLst>
            </a:pPr>
            <a:r>
              <a:rPr lang="en-US" sz="1800" b="0">
                <a:latin typeface="Arial"/>
                <a:ea typeface="Calibri" panose="020F0502020204030204" pitchFamily="34" charset="0"/>
                <a:cs typeface="Times New Roman"/>
              </a:rPr>
              <a:t>£4m pa spend across the city’s housing stock</a:t>
            </a:r>
          </a:p>
          <a:p>
            <a:pPr marL="342900" indent="-342900">
              <a:lnSpc>
                <a:spcPct val="107000"/>
              </a:lnSpc>
              <a:spcAft>
                <a:spcPts val="800"/>
              </a:spcAft>
              <a:buFont typeface="Arial" panose="020B0604020202020204" pitchFamily="34" charset="0"/>
              <a:buChar char="•"/>
              <a:tabLst>
                <a:tab pos="685800" algn="l"/>
              </a:tabLst>
            </a:pPr>
            <a:r>
              <a:rPr lang="en-US" sz="1800" b="0">
                <a:latin typeface="Arial"/>
                <a:ea typeface="Calibri" panose="020F0502020204030204" pitchFamily="34" charset="0"/>
                <a:cs typeface="Times New Roman"/>
              </a:rPr>
              <a:t>Includes Kitchen &amp; bathroom replacements, rewires, replacement and/or new heating</a:t>
            </a:r>
            <a:endParaRPr lang="en-GB" sz="1800" b="0">
              <a:latin typeface="Arial"/>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tabLst>
                <a:tab pos="685800" algn="l"/>
              </a:tabLst>
            </a:pPr>
            <a:r>
              <a:rPr lang="en-US" sz="1800" b="0">
                <a:latin typeface="Arial"/>
                <a:ea typeface="Calibri" panose="020F0502020204030204" pitchFamily="34" charset="0"/>
                <a:cs typeface="Times New Roman"/>
              </a:rPr>
              <a:t>1,000 void property maintenance pa. </a:t>
            </a:r>
            <a:endParaRPr lang="en-GB" sz="1800" b="0">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685800" algn="l"/>
              </a:tabLst>
            </a:pPr>
            <a:r>
              <a:rPr lang="en-US" sz="1800" b="0">
                <a:latin typeface="Arial" panose="020B0604020202020204" pitchFamily="34" charset="0"/>
                <a:ea typeface="Calibri" panose="020F0502020204030204" pitchFamily="34" charset="0"/>
                <a:cs typeface="Times New Roman" panose="02020603050405020304" pitchFamily="18" charset="0"/>
              </a:rPr>
              <a:t>Work closely with Housing Management to improve areas where our customers live.</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marL="342900" indent="-342900" eaLnBrk="1" hangingPunct="1">
              <a:buFontTx/>
              <a:buChar char="•"/>
            </a:pPr>
            <a:endParaRPr lang="en-US" altLang="en-US"/>
          </a:p>
        </p:txBody>
      </p:sp>
    </p:spTree>
    <p:extLst>
      <p:ext uri="{BB962C8B-B14F-4D97-AF65-F5344CB8AC3E}">
        <p14:creationId xmlns:p14="http://schemas.microsoft.com/office/powerpoint/2010/main" val="228658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81200" y="106195"/>
            <a:ext cx="8229600" cy="1143000"/>
          </a:xfrm>
        </p:spPr>
        <p:txBody>
          <a:bodyPr/>
          <a:lstStyle/>
          <a:p>
            <a:pPr algn="ctr" eaLnBrk="1" hangingPunct="1"/>
            <a:r>
              <a:rPr lang="en-US" altLang="en-US"/>
              <a:t>Overview of Housing Operations</a:t>
            </a:r>
          </a:p>
        </p:txBody>
      </p:sp>
      <p:sp>
        <p:nvSpPr>
          <p:cNvPr id="19459" name="Content Placeholder 2"/>
          <p:cNvSpPr>
            <a:spLocks noGrp="1"/>
          </p:cNvSpPr>
          <p:nvPr>
            <p:ph idx="1"/>
          </p:nvPr>
        </p:nvSpPr>
        <p:spPr>
          <a:xfrm>
            <a:off x="440871" y="928308"/>
            <a:ext cx="11234058" cy="5276548"/>
          </a:xfrm>
        </p:spPr>
        <p:txBody>
          <a:bodyPr/>
          <a:lstStyle/>
          <a:p>
            <a:pPr>
              <a:lnSpc>
                <a:spcPct val="107000"/>
              </a:lnSpc>
              <a:spcAft>
                <a:spcPts val="800"/>
              </a:spcAft>
            </a:pPr>
            <a:r>
              <a:rPr lang="en-US" sz="1800">
                <a:solidFill>
                  <a:srgbClr val="FF0000"/>
                </a:solidFill>
                <a:latin typeface="Arial"/>
                <a:ea typeface="Calibri" panose="020F0502020204030204" pitchFamily="34" charset="0"/>
                <a:cs typeface="Times New Roman"/>
              </a:rPr>
              <a:t>5) </a:t>
            </a:r>
            <a:r>
              <a:rPr lang="en-US" sz="1800">
                <a:latin typeface="Arial"/>
                <a:ea typeface="Calibri" panose="020F0502020204030204" pitchFamily="34" charset="0"/>
                <a:cs typeface="Times New Roman"/>
              </a:rPr>
              <a:t>Employment and Logistics</a:t>
            </a:r>
            <a:endParaRPr lang="en-GB" sz="1800">
              <a:latin typeface="Arial"/>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£7.5m material, plant and equipment spend pa (Embedded within the £31m)</a:t>
            </a:r>
            <a:endParaRPr lang="en-GB" sz="1800" b="0">
              <a:latin typeface="Arial"/>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tabLst>
                <a:tab pos="457200" algn="l"/>
              </a:tabLst>
            </a:pPr>
            <a:r>
              <a:rPr lang="en-GB" sz="1800" b="0">
                <a:latin typeface="Arial" panose="020B0604020202020204" pitchFamily="34" charset="0"/>
                <a:ea typeface="Calibri" panose="020F0502020204030204" pitchFamily="34" charset="0"/>
                <a:cs typeface="Times New Roman" panose="02020603050405020304" pitchFamily="18" charset="0"/>
              </a:rPr>
              <a:t>Manage supply chain inc. £4.3m pa contract with Travis Perkins. This includes:</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buFont typeface="Arial" panose="020B0604020202020204" pitchFamily="34" charset="0"/>
              <a:buChar char="•"/>
              <a:tabLst>
                <a:tab pos="914400" algn="l"/>
              </a:tabLst>
            </a:pPr>
            <a:r>
              <a:rPr lang="en-GB" sz="1800">
                <a:latin typeface="Arial"/>
                <a:ea typeface="Calibri" panose="020F0502020204030204" pitchFamily="34" charset="0"/>
                <a:cs typeface="Times New Roman"/>
              </a:rPr>
              <a:t>Annual price reviews</a:t>
            </a:r>
          </a:p>
          <a:p>
            <a:pPr lvl="1">
              <a:lnSpc>
                <a:spcPct val="107000"/>
              </a:lnSpc>
              <a:spcAft>
                <a:spcPts val="800"/>
              </a:spcAft>
              <a:buFont typeface="Arial" panose="020B0604020202020204" pitchFamily="34" charset="0"/>
              <a:buChar char="•"/>
              <a:tabLst>
                <a:tab pos="914400" algn="l"/>
              </a:tabLst>
            </a:pPr>
            <a:r>
              <a:rPr lang="en-GB" sz="1800">
                <a:latin typeface="Arial"/>
                <a:ea typeface="Calibri" panose="020F0502020204030204" pitchFamily="34" charset="0"/>
                <a:cs typeface="Times New Roman"/>
              </a:rPr>
              <a:t>Monthly performance review meetings &amp; product reviews </a:t>
            </a:r>
            <a:endParaRPr lang="en-GB"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Manage the delivery drivers to supply materials and plant to trades across all areas; </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a:ea typeface="Calibri" panose="020F0502020204030204" pitchFamily="34" charset="0"/>
                <a:cs typeface="Times New Roman"/>
              </a:rPr>
              <a:t>Staff recruitment and training.  </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1800" b="0">
                <a:latin typeface="Arial" panose="020B0604020202020204" pitchFamily="34" charset="0"/>
                <a:ea typeface="Calibri" panose="020F0502020204030204" pitchFamily="34" charset="0"/>
                <a:cs typeface="Times New Roman" panose="02020603050405020304" pitchFamily="18" charset="0"/>
              </a:rPr>
              <a:t>Manage apprenticeship scheme – currently 15 apprentices.</a:t>
            </a:r>
          </a:p>
          <a:p>
            <a:pPr marL="342900" indent="-342900">
              <a:lnSpc>
                <a:spcPct val="107000"/>
              </a:lnSpc>
              <a:spcAft>
                <a:spcPts val="800"/>
              </a:spcAft>
              <a:buFont typeface="Arial" panose="020B0604020202020204" pitchFamily="34" charset="0"/>
              <a:buChar char="•"/>
              <a:tabLst>
                <a:tab pos="457200" algn="l"/>
              </a:tabLst>
            </a:pPr>
            <a:r>
              <a:rPr lang="en-US" sz="1800" b="0">
                <a:latin typeface="Arial" panose="020B0604020202020204" pitchFamily="34" charset="0"/>
                <a:ea typeface="Calibri" panose="020F0502020204030204" pitchFamily="34" charset="0"/>
                <a:cs typeface="Times New Roman" panose="02020603050405020304" pitchFamily="18" charset="0"/>
              </a:rPr>
              <a:t>Management of our waste transfer station managed by our Waste, Fleet &amp; Facilities Manager: </a:t>
            </a:r>
            <a:endParaRPr lang="en-GB" sz="1800" b="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buFont typeface="Arial" panose="020B0604020202020204" pitchFamily="34" charset="0"/>
              <a:buChar char="•"/>
              <a:tabLst>
                <a:tab pos="914400" algn="l"/>
              </a:tabLst>
            </a:pPr>
            <a:r>
              <a:rPr lang="en-US" sz="1800">
                <a:latin typeface="Arial"/>
                <a:ea typeface="Calibri" panose="020F0502020204030204" pitchFamily="34" charset="0"/>
                <a:cs typeface="Times New Roman"/>
              </a:rPr>
              <a:t>Waste Management (Hazardous &amp; Non-hazardous)</a:t>
            </a:r>
            <a:endParaRPr lang="en-GB" sz="1800">
              <a:latin typeface="Arial"/>
              <a:ea typeface="Calibri" panose="020F0502020204030204" pitchFamily="34" charset="0"/>
              <a:cs typeface="Times New Roman"/>
            </a:endParaRPr>
          </a:p>
          <a:p>
            <a:pPr lvl="1">
              <a:lnSpc>
                <a:spcPct val="107000"/>
              </a:lnSpc>
              <a:spcAft>
                <a:spcPts val="800"/>
              </a:spcAft>
              <a:buFont typeface="Arial" panose="020B0604020202020204" pitchFamily="34" charset="0"/>
              <a:buChar char="•"/>
              <a:tabLst>
                <a:tab pos="914400" algn="l"/>
              </a:tabLst>
            </a:pPr>
            <a:r>
              <a:rPr lang="en-US" sz="1800">
                <a:latin typeface="Arial"/>
                <a:ea typeface="Calibri" panose="020F0502020204030204" pitchFamily="34" charset="0"/>
                <a:cs typeface="Times New Roman"/>
              </a:rPr>
              <a:t>Collection of asbestos waste </a:t>
            </a:r>
            <a:r>
              <a:rPr lang="en-GB" sz="1800">
                <a:latin typeface="Calibri" panose="020F0502020204030204" pitchFamily="34" charset="0"/>
                <a:ea typeface="Calibri" panose="020F0502020204030204" pitchFamily="34" charset="0"/>
                <a:cs typeface="Times New Roman" panose="02020603050405020304" pitchFamily="18" charset="0"/>
              </a:rPr>
              <a:t>&amp; asbestos </a:t>
            </a:r>
            <a:r>
              <a:rPr lang="en-US" sz="1800">
                <a:latin typeface="Arial"/>
                <a:ea typeface="Calibri" panose="020F0502020204030204" pitchFamily="34" charset="0"/>
                <a:cs typeface="Times New Roman"/>
              </a:rPr>
              <a:t>fly typing</a:t>
            </a:r>
            <a:endParaRPr lang="en-GB" sz="1800">
              <a:latin typeface="Arial"/>
              <a:ea typeface="Calibri" panose="020F0502020204030204" pitchFamily="34" charset="0"/>
              <a:cs typeface="Times New Roman"/>
            </a:endParaRPr>
          </a:p>
          <a:p>
            <a:pPr lvl="1">
              <a:lnSpc>
                <a:spcPct val="107000"/>
              </a:lnSpc>
              <a:spcAft>
                <a:spcPts val="800"/>
              </a:spcAft>
              <a:buFont typeface="Arial" panose="020B0604020202020204" pitchFamily="34" charset="0"/>
              <a:buChar char="•"/>
              <a:tabLst>
                <a:tab pos="914400" algn="l"/>
              </a:tabLst>
            </a:pPr>
            <a:r>
              <a:rPr lang="en-US" sz="1800">
                <a:latin typeface="Arial" panose="020B0604020202020204" pitchFamily="34" charset="0"/>
                <a:ea typeface="Calibri" panose="020F0502020204030204" pitchFamily="34" charset="0"/>
                <a:cs typeface="Times New Roman" panose="02020603050405020304" pitchFamily="18" charset="0"/>
              </a:rPr>
              <a:t>Administer approx. 300 vans - MOT, Servicing/ repairs, Replacements, </a:t>
            </a:r>
            <a:r>
              <a:rPr lang="en-US" sz="1800" err="1">
                <a:latin typeface="Arial" panose="020B0604020202020204" pitchFamily="34" charset="0"/>
                <a:ea typeface="Calibri" panose="020F0502020204030204" pitchFamily="34" charset="0"/>
                <a:cs typeface="Times New Roman" panose="02020603050405020304" pitchFamily="18" charset="0"/>
              </a:rPr>
              <a:t>etc</a:t>
            </a:r>
            <a:r>
              <a:rPr lang="en-US" sz="1800">
                <a:latin typeface="Arial" panose="020B0604020202020204" pitchFamily="34" charset="0"/>
                <a:ea typeface="Calibri" panose="020F0502020204030204" pitchFamily="34" charset="0"/>
                <a:cs typeface="Times New Roman" panose="02020603050405020304" pitchFamily="18" charset="0"/>
              </a:rPr>
              <a:t>  </a:t>
            </a:r>
            <a:endParaRPr lang="en-GB"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endParaRPr lang="en-GB" sz="1400" b="0">
              <a:latin typeface="Calibri" panose="020F0502020204030204" pitchFamily="34" charset="0"/>
              <a:ea typeface="Calibri" panose="020F0502020204030204" pitchFamily="34" charset="0"/>
              <a:cs typeface="Times New Roman" panose="02020603050405020304" pitchFamily="18" charset="0"/>
            </a:endParaRPr>
          </a:p>
          <a:p>
            <a:pPr lvl="0"/>
            <a:endParaRPr lang="en-GB"/>
          </a:p>
          <a:p>
            <a:pPr marL="457200" lvl="1" indent="0">
              <a:buNone/>
            </a:pPr>
            <a:endParaRPr lang="en-GB" sz="2000">
              <a:solidFill>
                <a:schemeClr val="tx1"/>
              </a:solidFill>
            </a:endParaRPr>
          </a:p>
          <a:p>
            <a:pPr marL="1485900" lvl="2" indent="-342900" eaLnBrk="1" hangingPunct="1">
              <a:buFontTx/>
              <a:buChar char="•"/>
            </a:pPr>
            <a:endParaRPr lang="en-US" altLang="en-US" sz="1600"/>
          </a:p>
          <a:p>
            <a:pPr marL="342900" indent="-342900" eaLnBrk="1" hangingPunct="1">
              <a:buFontTx/>
              <a:buChar char="•"/>
            </a:pPr>
            <a:endParaRPr lang="en-US" altLang="en-US"/>
          </a:p>
        </p:txBody>
      </p:sp>
    </p:spTree>
    <p:extLst>
      <p:ext uri="{BB962C8B-B14F-4D97-AF65-F5344CB8AC3E}">
        <p14:creationId xmlns:p14="http://schemas.microsoft.com/office/powerpoint/2010/main" val="3264262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81200" y="106195"/>
            <a:ext cx="8229600" cy="1143000"/>
          </a:xfrm>
        </p:spPr>
        <p:txBody>
          <a:bodyPr/>
          <a:lstStyle/>
          <a:p>
            <a:pPr algn="ctr" eaLnBrk="1" hangingPunct="1"/>
            <a:r>
              <a:rPr lang="en-US" altLang="en-US"/>
              <a:t>Current Ongoing Challenges</a:t>
            </a:r>
          </a:p>
        </p:txBody>
      </p:sp>
      <p:sp>
        <p:nvSpPr>
          <p:cNvPr id="19459" name="Content Placeholder 2"/>
          <p:cNvSpPr>
            <a:spLocks noGrp="1"/>
          </p:cNvSpPr>
          <p:nvPr>
            <p:ph idx="1"/>
          </p:nvPr>
        </p:nvSpPr>
        <p:spPr>
          <a:xfrm>
            <a:off x="506185" y="1243717"/>
            <a:ext cx="11299372" cy="4961140"/>
          </a:xfrm>
        </p:spPr>
        <p:txBody>
          <a:bodyPr/>
          <a:lstStyle/>
          <a:p>
            <a:pPr marL="342900" indent="-342900">
              <a:buFont typeface="Arial" panose="020B0604020202020204" pitchFamily="34" charset="0"/>
              <a:buChar char="•"/>
            </a:pPr>
            <a:r>
              <a:rPr lang="en-GB" sz="1800"/>
              <a:t>Lack of planned maintenance investment (45% of Housing Stock requiring £41m to meet Decent Homes Standard) </a:t>
            </a:r>
          </a:p>
          <a:p>
            <a:pPr marL="342900" indent="-342900">
              <a:buFont typeface="Arial" panose="020B0604020202020204" pitchFamily="34" charset="0"/>
              <a:buChar char="•"/>
            </a:pPr>
            <a:endParaRPr lang="en-GB" sz="1800"/>
          </a:p>
          <a:p>
            <a:pPr marL="342900" indent="-342900">
              <a:buFont typeface="Arial" panose="020B0604020202020204" pitchFamily="34" charset="0"/>
              <a:buChar char="•"/>
            </a:pPr>
            <a:r>
              <a:rPr lang="en-GB" sz="1800"/>
              <a:t>Driving an increase in major ad-hoc planned work repairs leading to:</a:t>
            </a:r>
          </a:p>
          <a:p>
            <a:pPr marL="342900" indent="-342900">
              <a:buFont typeface="Arial" panose="020B0604020202020204" pitchFamily="34" charset="0"/>
              <a:buChar char="•"/>
            </a:pPr>
            <a:endParaRPr lang="en-GB" sz="1800"/>
          </a:p>
          <a:p>
            <a:pPr marL="1085850" lvl="1" indent="-342900">
              <a:buFont typeface="Arial" panose="020B0604020202020204" pitchFamily="34" charset="0"/>
              <a:buChar char="•"/>
            </a:pPr>
            <a:r>
              <a:rPr lang="en-GB" sz="1800"/>
              <a:t>Longer timescales for completing responsive and void maintenance work.</a:t>
            </a:r>
          </a:p>
          <a:p>
            <a:pPr marL="1085850" lvl="1" indent="-342900">
              <a:buFont typeface="Arial" panose="020B0604020202020204" pitchFamily="34" charset="0"/>
              <a:buChar char="•"/>
            </a:pPr>
            <a:endParaRPr lang="en-GB" sz="1800"/>
          </a:p>
          <a:p>
            <a:pPr marL="1085850" lvl="1" indent="-342900">
              <a:buFont typeface="Arial" panose="020B0604020202020204" pitchFamily="34" charset="0"/>
              <a:buChar char="•"/>
            </a:pPr>
            <a:r>
              <a:rPr lang="en-GB" sz="1800"/>
              <a:t>Back log of responsive repairs and void properties</a:t>
            </a:r>
          </a:p>
          <a:p>
            <a:pPr marL="1085850" lvl="1" indent="-342900">
              <a:buFont typeface="Arial" panose="020B0604020202020204" pitchFamily="34" charset="0"/>
              <a:buChar char="•"/>
            </a:pPr>
            <a:endParaRPr lang="en-GB" sz="1800"/>
          </a:p>
          <a:p>
            <a:pPr marL="1085850" lvl="1" indent="-342900">
              <a:buFont typeface="Arial" panose="020B0604020202020204" pitchFamily="34" charset="0"/>
              <a:buChar char="•"/>
            </a:pPr>
            <a:r>
              <a:rPr lang="en-GB" sz="1800"/>
              <a:t>Volume of repairs phoned in has remained doubled in the last 12 months</a:t>
            </a:r>
          </a:p>
          <a:p>
            <a:pPr marL="1085850" lvl="1" indent="-342900">
              <a:buFont typeface="Arial" panose="020B0604020202020204" pitchFamily="34" charset="0"/>
              <a:buChar char="•"/>
            </a:pPr>
            <a:endParaRPr lang="en-GB" sz="1800"/>
          </a:p>
          <a:p>
            <a:pPr marL="1085850" lvl="1" indent="-342900">
              <a:buFont typeface="Arial" panose="020B0604020202020204" pitchFamily="34" charset="0"/>
              <a:buChar char="•"/>
            </a:pPr>
            <a:r>
              <a:rPr lang="en-GB" sz="1800"/>
              <a:t>Volume of complaints have risen by more than 550% in last four years, largely due to delays in repair work</a:t>
            </a:r>
          </a:p>
          <a:p>
            <a:pPr marL="1085850" lvl="1" indent="-342900">
              <a:buFont typeface="Arial" panose="020B0604020202020204" pitchFamily="34" charset="0"/>
              <a:buChar char="•"/>
            </a:pPr>
            <a:endParaRPr lang="en-GB" sz="1800"/>
          </a:p>
          <a:p>
            <a:pPr marL="1085850" lvl="1" indent="-342900">
              <a:buFont typeface="Arial" panose="020B0604020202020204" pitchFamily="34" charset="0"/>
              <a:buChar char="•"/>
            </a:pPr>
            <a:r>
              <a:rPr lang="en-US" altLang="en-US" sz="1800"/>
              <a:t>Rise in damp and </a:t>
            </a:r>
            <a:r>
              <a:rPr lang="en-US" altLang="en-US" sz="1800" err="1"/>
              <a:t>mould</a:t>
            </a:r>
            <a:r>
              <a:rPr lang="en-US" altLang="en-US" sz="1800"/>
              <a:t> cases</a:t>
            </a:r>
          </a:p>
          <a:p>
            <a:pPr marL="1085850" lvl="1" indent="-342900">
              <a:buFont typeface="Arial" panose="020B0604020202020204" pitchFamily="34" charset="0"/>
              <a:buChar char="•"/>
            </a:pPr>
            <a:endParaRPr lang="en-US" altLang="en-US" sz="1800"/>
          </a:p>
          <a:p>
            <a:pPr marL="1085850" lvl="1" indent="-342900">
              <a:buFont typeface="Arial" panose="020B0604020202020204" pitchFamily="34" charset="0"/>
              <a:buChar char="•"/>
            </a:pPr>
            <a:r>
              <a:rPr lang="en-US" altLang="en-US" sz="1800"/>
              <a:t>Increase in disrepair claims</a:t>
            </a:r>
          </a:p>
          <a:p>
            <a:pPr marL="342900" indent="-342900" eaLnBrk="1" hangingPunct="1">
              <a:buFontTx/>
              <a:buChar char="•"/>
            </a:pPr>
            <a:endParaRPr lang="en-US" altLang="en-US"/>
          </a:p>
        </p:txBody>
      </p:sp>
    </p:spTree>
    <p:extLst>
      <p:ext uri="{BB962C8B-B14F-4D97-AF65-F5344CB8AC3E}">
        <p14:creationId xmlns:p14="http://schemas.microsoft.com/office/powerpoint/2010/main" val="3982426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1D06D-2B99-246F-74AA-FE1E6A8F0FD5}"/>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CC365BE9-E00F-808D-0778-CC1D61C19ADD}"/>
              </a:ext>
            </a:extLst>
          </p:cNvPr>
          <p:cNvSpPr>
            <a:spLocks noGrp="1"/>
          </p:cNvSpPr>
          <p:nvPr>
            <p:ph type="title"/>
          </p:nvPr>
        </p:nvSpPr>
        <p:spPr>
          <a:xfrm>
            <a:off x="1981200" y="33998"/>
            <a:ext cx="8229600" cy="779288"/>
          </a:xfrm>
        </p:spPr>
        <p:txBody>
          <a:bodyPr/>
          <a:lstStyle/>
          <a:p>
            <a:pPr algn="ctr" eaLnBrk="1" hangingPunct="1"/>
            <a:r>
              <a:rPr lang="en-US" altLang="en-US"/>
              <a:t>Current Responsive Repairs Performance</a:t>
            </a:r>
          </a:p>
        </p:txBody>
      </p:sp>
      <p:graphicFrame>
        <p:nvGraphicFramePr>
          <p:cNvPr id="2" name="Table 1">
            <a:extLst>
              <a:ext uri="{FF2B5EF4-FFF2-40B4-BE49-F238E27FC236}">
                <a16:creationId xmlns:a16="http://schemas.microsoft.com/office/drawing/2014/main" id="{4AC6AE5A-DCD6-2464-6F1A-27E5050C8043}"/>
              </a:ext>
            </a:extLst>
          </p:cNvPr>
          <p:cNvGraphicFramePr>
            <a:graphicFrameLocks noGrp="1"/>
          </p:cNvGraphicFramePr>
          <p:nvPr/>
        </p:nvGraphicFramePr>
        <p:xfrm>
          <a:off x="457825" y="1107747"/>
          <a:ext cx="11298121" cy="4640773"/>
        </p:xfrm>
        <a:graphic>
          <a:graphicData uri="http://schemas.openxmlformats.org/drawingml/2006/table">
            <a:tbl>
              <a:tblPr firstRow="1" bandRow="1"/>
              <a:tblGrid>
                <a:gridCol w="4897946">
                  <a:extLst>
                    <a:ext uri="{9D8B030D-6E8A-4147-A177-3AD203B41FA5}">
                      <a16:colId xmlns:a16="http://schemas.microsoft.com/office/drawing/2014/main" val="1683820881"/>
                    </a:ext>
                  </a:extLst>
                </a:gridCol>
                <a:gridCol w="1191986">
                  <a:extLst>
                    <a:ext uri="{9D8B030D-6E8A-4147-A177-3AD203B41FA5}">
                      <a16:colId xmlns:a16="http://schemas.microsoft.com/office/drawing/2014/main" val="277280638"/>
                    </a:ext>
                  </a:extLst>
                </a:gridCol>
                <a:gridCol w="1094014">
                  <a:extLst>
                    <a:ext uri="{9D8B030D-6E8A-4147-A177-3AD203B41FA5}">
                      <a16:colId xmlns:a16="http://schemas.microsoft.com/office/drawing/2014/main" val="1714778306"/>
                    </a:ext>
                  </a:extLst>
                </a:gridCol>
                <a:gridCol w="1175658">
                  <a:extLst>
                    <a:ext uri="{9D8B030D-6E8A-4147-A177-3AD203B41FA5}">
                      <a16:colId xmlns:a16="http://schemas.microsoft.com/office/drawing/2014/main" val="222021989"/>
                    </a:ext>
                  </a:extLst>
                </a:gridCol>
                <a:gridCol w="881742">
                  <a:extLst>
                    <a:ext uri="{9D8B030D-6E8A-4147-A177-3AD203B41FA5}">
                      <a16:colId xmlns:a16="http://schemas.microsoft.com/office/drawing/2014/main" val="365744369"/>
                    </a:ext>
                  </a:extLst>
                </a:gridCol>
                <a:gridCol w="1126672">
                  <a:extLst>
                    <a:ext uri="{9D8B030D-6E8A-4147-A177-3AD203B41FA5}">
                      <a16:colId xmlns:a16="http://schemas.microsoft.com/office/drawing/2014/main" val="3320771314"/>
                    </a:ext>
                  </a:extLst>
                </a:gridCol>
                <a:gridCol w="930103">
                  <a:extLst>
                    <a:ext uri="{9D8B030D-6E8A-4147-A177-3AD203B41FA5}">
                      <a16:colId xmlns:a16="http://schemas.microsoft.com/office/drawing/2014/main" val="3054319871"/>
                    </a:ext>
                  </a:extLst>
                </a:gridCol>
              </a:tblGrid>
              <a:tr h="458901">
                <a:tc gridSpan="7">
                  <a:txBody>
                    <a:bodyPr/>
                    <a:lstStyle/>
                    <a:p>
                      <a:pPr algn="l"/>
                      <a:r>
                        <a:rPr lang="en-GB" sz="1600" b="1">
                          <a:solidFill>
                            <a:schemeClr val="bg1"/>
                          </a:solidFill>
                          <a:latin typeface="+mn-lt"/>
                          <a:cs typeface="Arial"/>
                        </a:rPr>
                        <a:t>KPIs</a:t>
                      </a:r>
                    </a:p>
                  </a:txBody>
                  <a:tcPr marL="65314" marR="65314" marT="32657" marB="32657"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E6C"/>
                    </a:solidFill>
                  </a:tcPr>
                </a:tc>
                <a:tc hMerge="1">
                  <a:txBody>
                    <a:bodyPr/>
                    <a:lstStyle/>
                    <a:p>
                      <a:pPr marL="0" algn="ctr" defTabSz="457200" rtl="0" eaLnBrk="1" latinLnBrk="0" hangingPunct="1"/>
                      <a:endParaRPr lang="en-GB" sz="1050" b="1" kern="1200">
                        <a:solidFill>
                          <a:schemeClr val="lt1"/>
                        </a:solidFill>
                        <a:latin typeface="Calibri" panose="020F0502020204030204"/>
                        <a:ea typeface="+mn-ea"/>
                        <a:cs typeface="+mn-cs"/>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hMerge="1">
                  <a:txBody>
                    <a:bodyPr/>
                    <a:lstStyle/>
                    <a:p>
                      <a:endParaRPr lang="en-GB"/>
                    </a:p>
                  </a:txBody>
                  <a:tcPr/>
                </a:tc>
                <a:tc hMerge="1">
                  <a:txBody>
                    <a:bodyPr/>
                    <a:lstStyle/>
                    <a:p>
                      <a:pPr marL="0" algn="ctr" defTabSz="457200" rtl="0" eaLnBrk="1" latinLnBrk="0" hangingPunct="1"/>
                      <a:endParaRPr lang="en-GB" sz="1050" b="1" kern="1200">
                        <a:solidFill>
                          <a:schemeClr val="lt1"/>
                        </a:solidFill>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hMerge="1">
                  <a:txBody>
                    <a:bodyPr/>
                    <a:lstStyle/>
                    <a:p>
                      <a:endParaRPr lang="en-GB"/>
                    </a:p>
                  </a:txBody>
                  <a:tcPr/>
                </a:tc>
                <a:tc hMerge="1">
                  <a:txBody>
                    <a:bodyPr/>
                    <a:lstStyle/>
                    <a:p>
                      <a:endParaRPr lang="en-GB"/>
                    </a:p>
                  </a:txBody>
                  <a:tcPr/>
                </a:tc>
                <a:tc hMerge="1">
                  <a:txBody>
                    <a:bodyPr/>
                    <a:lstStyle/>
                    <a:p>
                      <a:endParaRPr lang="en-US"/>
                    </a:p>
                  </a:txBody>
                  <a:tcPr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rgbClr val="002E6C"/>
                    </a:solidFill>
                  </a:tcPr>
                </a:tc>
                <a:extLst>
                  <a:ext uri="{0D108BD9-81ED-4DB2-BD59-A6C34878D82A}">
                    <a16:rowId xmlns:a16="http://schemas.microsoft.com/office/drawing/2014/main" val="34076464"/>
                  </a:ext>
                </a:extLst>
              </a:tr>
              <a:tr h="1015333">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algn="ctr" defTabSz="457200" rtl="0" eaLnBrk="1" latinLnBrk="0" hangingPunct="1"/>
                      <a:r>
                        <a:rPr lang="en-GB" sz="1600" b="1" kern="1200">
                          <a:solidFill>
                            <a:schemeClr val="bg1"/>
                          </a:solidFill>
                          <a:latin typeface="+mn-lt"/>
                          <a:ea typeface="+mn-ea"/>
                          <a:cs typeface="Arial"/>
                        </a:rPr>
                        <a:t>KPI Description</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rgbClr val="002E6C"/>
                    </a:solidFill>
                  </a:tcPr>
                </a:tc>
                <a:tc>
                  <a:txBody>
                    <a:bodyPr/>
                    <a:lstStyle/>
                    <a:p>
                      <a:pPr marL="0" algn="ctr" defTabSz="457200" rtl="0" eaLnBrk="1" latinLnBrk="0" hangingPunct="1"/>
                      <a:r>
                        <a:rPr lang="en-GB" sz="1600" b="1" kern="1200">
                          <a:solidFill>
                            <a:schemeClr val="bg1"/>
                          </a:solidFill>
                          <a:latin typeface="+mn-lt"/>
                          <a:ea typeface="+mn-ea"/>
                          <a:cs typeface="Arial"/>
                        </a:rPr>
                        <a:t>Target</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rgbClr val="002E6C"/>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i="0" u="none" strike="noStrike">
                          <a:solidFill>
                            <a:srgbClr val="FFFFFF"/>
                          </a:solidFill>
                          <a:effectLst/>
                          <a:latin typeface="Aptos Narrow"/>
                        </a:rPr>
                        <a:t>End 2023/24</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600" b="1" i="0" u="none" strike="noStrike">
                        <a:solidFill>
                          <a:srgbClr val="FFFFFF"/>
                        </a:solidFill>
                        <a:effectLst/>
                        <a:latin typeface="Aptos Narrow"/>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rgbClr val="002E6C"/>
                    </a:solidFill>
                  </a:tcPr>
                </a:tc>
                <a:tc>
                  <a:txBody>
                    <a:bodyPr/>
                    <a:lstStyle/>
                    <a:p>
                      <a:pPr algn="ctr" fontAlgn="b"/>
                      <a:r>
                        <a:rPr lang="en-GB" sz="1600" b="1" i="0" u="none" strike="noStrike">
                          <a:solidFill>
                            <a:srgbClr val="FFFFFF"/>
                          </a:solidFill>
                          <a:effectLst/>
                          <a:latin typeface="Aptos Narrow"/>
                        </a:rPr>
                        <a:t>Year to-date</a:t>
                      </a:r>
                    </a:p>
                    <a:p>
                      <a:pPr algn="ctr" fontAlgn="b"/>
                      <a:r>
                        <a:rPr lang="en-GB" sz="1600" b="1" i="0" u="none" strike="noStrike">
                          <a:solidFill>
                            <a:srgbClr val="FFFFFF"/>
                          </a:solidFill>
                          <a:effectLst/>
                          <a:latin typeface="Aptos Narrow"/>
                        </a:rPr>
                        <a:t>Jan 2025 </a:t>
                      </a:r>
                    </a:p>
                    <a:p>
                      <a:pPr algn="ctr" fontAlgn="b"/>
                      <a:r>
                        <a:rPr lang="en-GB" sz="1600" b="1" i="0" u="none" strike="noStrike">
                          <a:solidFill>
                            <a:srgbClr val="FFFFFF"/>
                          </a:solidFill>
                          <a:effectLst/>
                          <a:latin typeface="Aptos Narrow"/>
                        </a:rPr>
                        <a:t>(44 Weeks)</a:t>
                      </a:r>
                    </a:p>
                  </a:txBody>
                  <a:tcPr marL="65314" marR="65314" marT="32657" marB="32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E6C"/>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kern="1200">
                          <a:solidFill>
                            <a:schemeClr val="bg1"/>
                          </a:solidFill>
                          <a:latin typeface="+mn-lt"/>
                          <a:ea typeface="+mn-ea"/>
                          <a:cs typeface="Arial"/>
                        </a:rPr>
                        <a:t>RAG against target</a:t>
                      </a:r>
                    </a:p>
                    <a:p>
                      <a:pPr marL="0" lvl="0" algn="ctr" defTabSz="457200">
                        <a:buNone/>
                      </a:pPr>
                      <a:endParaRPr lang="en-GB" sz="1600" b="1" kern="1200">
                        <a:solidFill>
                          <a:schemeClr val="bg1"/>
                        </a:solidFill>
                        <a:latin typeface="+mn-lt"/>
                        <a:ea typeface="+mn-ea"/>
                        <a:cs typeface="Arial"/>
                      </a:endParaRPr>
                    </a:p>
                  </a:txBody>
                  <a:tcPr marL="65314" marR="65314" marT="32657" marB="32657" anchor="ctr">
                    <a:lnL w="12700">
                      <a:noFill/>
                    </a:lnL>
                    <a:lnR w="12700" cap="flat" cmpd="sng" algn="ctr">
                      <a:solidFill>
                        <a:srgbClr val="6D8FB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002E6C"/>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kern="1200">
                          <a:solidFill>
                            <a:schemeClr val="bg1"/>
                          </a:solidFill>
                          <a:latin typeface="+mn-lt"/>
                          <a:ea typeface="+mn-ea"/>
                          <a:cs typeface="Arial"/>
                        </a:rPr>
                        <a:t>Improvement progress</a:t>
                      </a:r>
                    </a:p>
                    <a:p>
                      <a:pPr marL="0" lvl="0" algn="ctr" defTabSz="457200">
                        <a:buNone/>
                      </a:pPr>
                      <a:endParaRPr lang="en-GB" sz="1600" b="1" kern="1200">
                        <a:solidFill>
                          <a:schemeClr val="bg1"/>
                        </a:solidFill>
                        <a:latin typeface="+mn-lt"/>
                        <a:ea typeface="+mn-ea"/>
                        <a:cs typeface="Arial"/>
                      </a:endParaRPr>
                    </a:p>
                  </a:txBody>
                  <a:tcPr marL="65314" marR="65314" marT="32657" marB="32657" anchor="ctr">
                    <a:lnL w="12700">
                      <a:solidFill>
                        <a:srgbClr val="6D8FB8"/>
                      </a:solidFill>
                    </a:lnL>
                    <a:lnR w="12700">
                      <a:solidFill>
                        <a:schemeClr val="tx1"/>
                      </a:solidFill>
                    </a:lnR>
                    <a:lnT w="12700" cap="flat" cmpd="sng" algn="ctr">
                      <a:solidFill>
                        <a:schemeClr val="bg1"/>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002E6C"/>
                    </a:solidFill>
                  </a:tcPr>
                </a:tc>
                <a:tc hMerge="1">
                  <a:txBody>
                    <a:bodyPr/>
                    <a:lstStyle/>
                    <a:p>
                      <a:pPr marL="0" lvl="0" algn="ctr" defTabSz="457200">
                        <a:buNone/>
                      </a:pPr>
                      <a:endParaRPr lang="en-GB" sz="800" b="1" kern="1200">
                        <a:solidFill>
                          <a:schemeClr val="bg1"/>
                        </a:solidFill>
                        <a:latin typeface="+mn-lt"/>
                        <a:ea typeface="+mn-ea"/>
                        <a:cs typeface="Arial"/>
                      </a:endParaRPr>
                    </a:p>
                  </a:txBody>
                  <a:tcPr marL="65314" marR="65314" marT="32657" marB="32657" anchor="ctr">
                    <a:lnL w="12700">
                      <a:solidFill>
                        <a:srgbClr val="6D8FB8"/>
                      </a:solidFill>
                    </a:lnL>
                    <a:lnR w="12700">
                      <a:solidFill>
                        <a:schemeClr val="tx1"/>
                      </a:solidFill>
                    </a:lnR>
                    <a:lnT w="12700">
                      <a:solidFill>
                        <a:schemeClr val="bg1"/>
                      </a:solidFill>
                    </a:lnT>
                    <a:lnB w="12700" cap="flat" cmpd="sng" algn="ctr">
                      <a:solidFill>
                        <a:srgbClr val="6D8FB8"/>
                      </a:solidFill>
                      <a:prstDash val="solid"/>
                      <a:round/>
                      <a:headEnd type="none" w="med" len="med"/>
                      <a:tailEnd type="none" w="med" len="med"/>
                    </a:lnB>
                    <a:lnTlToBr w="0">
                      <a:noFill/>
                    </a:lnTlToBr>
                    <a:lnBlToTr w="0">
                      <a:noFill/>
                    </a:lnBlToTr>
                    <a:solidFill>
                      <a:srgbClr val="002E6C"/>
                    </a:solidFill>
                  </a:tcPr>
                </a:tc>
                <a:extLst>
                  <a:ext uri="{0D108BD9-81ED-4DB2-BD59-A6C34878D82A}">
                    <a16:rowId xmlns:a16="http://schemas.microsoft.com/office/drawing/2014/main" val="1855511964"/>
                  </a:ext>
                </a:extLst>
              </a:tr>
              <a:tr h="42436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l" defTabSz="457200" rtl="0" eaLnBrk="1" latinLnBrk="0" hangingPunct="1"/>
                      <a:r>
                        <a:rPr lang="en-GB" sz="1600" b="1" kern="1200">
                          <a:solidFill>
                            <a:schemeClr val="tx1"/>
                          </a:solidFill>
                          <a:latin typeface="+mn-lt"/>
                          <a:ea typeface="+mn-ea"/>
                          <a:cs typeface="Arial"/>
                        </a:rPr>
                        <a:t>Jobs Outstanding</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GB" sz="1600" b="0" kern="1200">
                          <a:solidFill>
                            <a:schemeClr val="tx1"/>
                          </a:solidFill>
                          <a:latin typeface="+mn-lt"/>
                          <a:ea typeface="+mn-ea"/>
                          <a:cs typeface="Arial"/>
                        </a:rPr>
                        <a:t>1000</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fontAlgn="ctr" latinLnBrk="0" hangingPunct="1"/>
                      <a:r>
                        <a:rPr lang="en-GB" sz="1600" b="0" kern="1200">
                          <a:solidFill>
                            <a:schemeClr val="tx1"/>
                          </a:solidFill>
                          <a:latin typeface="+mn-lt"/>
                          <a:ea typeface="+mn-ea"/>
                          <a:cs typeface="Arial" panose="020B0604020202020204" pitchFamily="34" charset="0"/>
                        </a:rPr>
                        <a:t>3993</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fontAlgn="ctr" latinLnBrk="0" hangingPunct="1"/>
                      <a:r>
                        <a:rPr lang="en-GB" sz="1600" b="0" kern="1200">
                          <a:solidFill>
                            <a:schemeClr val="tx1"/>
                          </a:solidFill>
                          <a:latin typeface="+mn-lt"/>
                          <a:ea typeface="+mn-ea"/>
                          <a:cs typeface="Arial" panose="020B0604020202020204" pitchFamily="34" charset="0"/>
                        </a:rPr>
                        <a:t>3036</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defTabSz="457200">
                        <a:buNone/>
                      </a:pPr>
                      <a:endParaRPr lang="en-GB" sz="1600" b="1" kern="1200">
                        <a:solidFill>
                          <a:schemeClr val="tx1"/>
                        </a:solidFill>
                        <a:latin typeface="+mn-lt"/>
                        <a:ea typeface="+mn-ea"/>
                        <a:cs typeface="Arial"/>
                      </a:endParaRPr>
                    </a:p>
                  </a:txBody>
                  <a:tcPr marL="65314" marR="65314" marT="32657" marB="32657" anchor="ctr">
                    <a:lnL w="12700">
                      <a:solidFill>
                        <a:srgbClr val="6D8FB8"/>
                      </a:solidFill>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tc>
                  <a:txBody>
                    <a:bodyPr/>
                    <a:lstStyle/>
                    <a:p>
                      <a:pPr marL="0" lvl="0" algn="ctr" defTabSz="457200">
                        <a:buNone/>
                      </a:pPr>
                      <a:r>
                        <a:rPr lang="en-GB" sz="1600" b="1" kern="1200">
                          <a:solidFill>
                            <a:schemeClr val="tx1"/>
                          </a:solidFill>
                          <a:latin typeface="+mn-lt"/>
                          <a:ea typeface="+mn-ea"/>
                          <a:cs typeface="Arial"/>
                          <a:sym typeface="Wingdings" panose="05000000000000000000" pitchFamily="2" charset="2"/>
                        </a:rPr>
                        <a:t></a:t>
                      </a:r>
                      <a:endParaRPr lang="en-GB" sz="1600" b="1" kern="1200">
                        <a:solidFill>
                          <a:schemeClr val="tx1"/>
                        </a:solidFill>
                        <a:latin typeface="+mn-lt"/>
                        <a:ea typeface="+mn-ea"/>
                        <a:cs typeface="Arial"/>
                      </a:endParaRPr>
                    </a:p>
                  </a:txBody>
                  <a:tcPr marL="65314" marR="65314" marT="32657" marB="32657" anchor="ctr">
                    <a:lnL w="12700">
                      <a:solidFill>
                        <a:srgbClr val="6D8FB8"/>
                      </a:solidFill>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00B050"/>
                    </a:solidFill>
                  </a:tcPr>
                </a:tc>
                <a:tc>
                  <a:txBody>
                    <a:bodyPr/>
                    <a:lstStyle/>
                    <a:p>
                      <a:pPr marL="0" lvl="0" algn="ctr" defTabSz="457200">
                        <a:buNone/>
                      </a:pPr>
                      <a:r>
                        <a:rPr lang="en-GB" sz="1600" b="1" kern="1200">
                          <a:solidFill>
                            <a:schemeClr val="tx1"/>
                          </a:solidFill>
                          <a:latin typeface="+mn-lt"/>
                          <a:ea typeface="+mn-ea"/>
                          <a:cs typeface="Arial"/>
                        </a:rPr>
                        <a:t>24%</a:t>
                      </a:r>
                    </a:p>
                  </a:txBody>
                  <a:tcPr marL="65314" marR="65314" marT="32657" marB="32657" anchor="ctr">
                    <a:lnL w="12700">
                      <a:solidFill>
                        <a:srgbClr val="6D8FB8"/>
                      </a:solidFill>
                    </a:lnL>
                    <a:lnR w="12700">
                      <a:solidFill>
                        <a:schemeClr val="tx1"/>
                      </a:solidFill>
                    </a:lnR>
                    <a:lnT w="12700">
                      <a:solidFill>
                        <a:srgbClr val="6D8FB8"/>
                      </a:solidFill>
                    </a:lnT>
                    <a:lnB w="12700">
                      <a:solidFill>
                        <a:srgbClr val="6D8FB8"/>
                      </a:solidFill>
                    </a:lnB>
                    <a:lnTlToBr w="0">
                      <a:noFill/>
                    </a:lnTlToBr>
                    <a:lnBlToTr w="0">
                      <a:noFill/>
                    </a:lnBlToTr>
                    <a:solidFill>
                      <a:srgbClr val="00B050"/>
                    </a:solidFill>
                  </a:tcPr>
                </a:tc>
                <a:extLst>
                  <a:ext uri="{0D108BD9-81ED-4DB2-BD59-A6C34878D82A}">
                    <a16:rowId xmlns:a16="http://schemas.microsoft.com/office/drawing/2014/main" val="1300056803"/>
                  </a:ext>
                </a:extLst>
              </a:tr>
              <a:tr h="424360">
                <a:tc>
                  <a:txBody>
                    <a:bodyPr/>
                    <a:lstStyle/>
                    <a:p>
                      <a:pPr marL="0" algn="l" defTabSz="457200" rtl="0" eaLnBrk="1" fontAlgn="t" latinLnBrk="0" hangingPunct="1"/>
                      <a:r>
                        <a:rPr lang="en-GB" sz="1600" b="1" kern="1200">
                          <a:solidFill>
                            <a:schemeClr val="tx1"/>
                          </a:solidFill>
                          <a:latin typeface="+mn-lt"/>
                          <a:ea typeface="+mn-ea"/>
                          <a:cs typeface="Arial"/>
                        </a:rPr>
                        <a:t>Right First Time (%)</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GB" sz="1600" b="0" kern="1200">
                          <a:solidFill>
                            <a:schemeClr val="tx1"/>
                          </a:solidFill>
                          <a:latin typeface="+mn-lt"/>
                          <a:ea typeface="+mn-ea"/>
                          <a:cs typeface="Arial"/>
                        </a:rPr>
                        <a:t>96%</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fontAlgn="ctr" latinLnBrk="0" hangingPunct="1"/>
                      <a:r>
                        <a:rPr lang="en-GB" sz="1600" b="0" kern="1200">
                          <a:solidFill>
                            <a:schemeClr val="tx1"/>
                          </a:solidFill>
                          <a:latin typeface="+mn-lt"/>
                          <a:ea typeface="+mn-ea"/>
                          <a:cs typeface="Arial" panose="020B0604020202020204" pitchFamily="34" charset="0"/>
                        </a:rPr>
                        <a:t>78.56%</a:t>
                      </a:r>
                    </a:p>
                  </a:txBody>
                  <a:tcPr marL="36000" marR="36000" marT="6350" marB="0"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0" kern="1200">
                          <a:solidFill>
                            <a:schemeClr val="tx1"/>
                          </a:solidFill>
                          <a:latin typeface="+mn-lt"/>
                          <a:ea typeface="+mn-ea"/>
                          <a:cs typeface="Arial"/>
                        </a:rPr>
                        <a:t>81.49%</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defTabSz="457200">
                        <a:buNone/>
                      </a:pPr>
                      <a:endParaRPr lang="en-GB" sz="16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tc>
                  <a:txBody>
                    <a:bodyPr/>
                    <a:lstStyle/>
                    <a:p>
                      <a:pPr marL="0" lvl="0" algn="ctr" defTabSz="457200">
                        <a:buNone/>
                      </a:pPr>
                      <a:r>
                        <a:rPr lang="en-GB" sz="1600" b="1" kern="1200">
                          <a:solidFill>
                            <a:schemeClr val="tx1"/>
                          </a:solidFill>
                          <a:latin typeface="+mn-lt"/>
                          <a:ea typeface="+mn-ea"/>
                          <a:cs typeface="Arial"/>
                          <a:sym typeface="Wingdings" panose="05000000000000000000" pitchFamily="2" charset="2"/>
                        </a:rPr>
                        <a:t></a:t>
                      </a:r>
                      <a:endParaRPr lang="en-GB" sz="16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FFC000"/>
                    </a:solidFill>
                  </a:tcPr>
                </a:tc>
                <a:tc>
                  <a:txBody>
                    <a:bodyPr/>
                    <a:lstStyle/>
                    <a:p>
                      <a:pPr marL="0" lvl="0" algn="ctr" defTabSz="457200">
                        <a:buNone/>
                      </a:pPr>
                      <a:r>
                        <a:rPr lang="en-GB" sz="1600" b="1" kern="1200">
                          <a:solidFill>
                            <a:schemeClr val="tx1"/>
                          </a:solidFill>
                          <a:latin typeface="+mn-lt"/>
                          <a:ea typeface="+mn-ea"/>
                          <a:cs typeface="Arial"/>
                        </a:rPr>
                        <a:t>4%</a:t>
                      </a: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FFC000"/>
                    </a:solidFill>
                  </a:tcPr>
                </a:tc>
                <a:extLst>
                  <a:ext uri="{0D108BD9-81ED-4DB2-BD59-A6C34878D82A}">
                    <a16:rowId xmlns:a16="http://schemas.microsoft.com/office/drawing/2014/main" val="2270958966"/>
                  </a:ext>
                </a:extLst>
              </a:tr>
              <a:tr h="424360">
                <a:tc>
                  <a:txBody>
                    <a:bodyPr/>
                    <a:lstStyle/>
                    <a:p>
                      <a:pPr marL="0" algn="l" defTabSz="457200" rtl="0" eaLnBrk="1" fontAlgn="t" latinLnBrk="0" hangingPunct="1"/>
                      <a:r>
                        <a:rPr lang="en-GB" sz="1600" b="1" kern="1200">
                          <a:solidFill>
                            <a:schemeClr val="tx1"/>
                          </a:solidFill>
                          <a:latin typeface="+mn-lt"/>
                          <a:ea typeface="+mn-ea"/>
                          <a:cs typeface="Arial"/>
                        </a:rPr>
                        <a:t>Routine &amp; Major repairs completed on time (%)</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GB" sz="1600" b="0" kern="1200">
                          <a:solidFill>
                            <a:schemeClr val="tx1"/>
                          </a:solidFill>
                          <a:latin typeface="+mn-lt"/>
                          <a:ea typeface="+mn-ea"/>
                          <a:cs typeface="Arial"/>
                        </a:rPr>
                        <a:t>99%</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fontAlgn="ctr" latinLnBrk="0" hangingPunct="1"/>
                      <a:r>
                        <a:rPr lang="en-GB" sz="1600" b="0" kern="1200">
                          <a:solidFill>
                            <a:schemeClr val="tx1"/>
                          </a:solidFill>
                          <a:latin typeface="+mn-lt"/>
                          <a:ea typeface="+mn-ea"/>
                          <a:cs typeface="Arial" panose="020B0604020202020204" pitchFamily="34" charset="0"/>
                        </a:rPr>
                        <a:t>51.30%</a:t>
                      </a:r>
                    </a:p>
                  </a:txBody>
                  <a:tcPr marL="36000" marR="36000" marT="6350" marB="0"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0" kern="1200">
                          <a:solidFill>
                            <a:schemeClr val="tx1"/>
                          </a:solidFill>
                          <a:latin typeface="+mn-lt"/>
                          <a:ea typeface="+mn-ea"/>
                          <a:cs typeface="Arial"/>
                        </a:rPr>
                        <a:t>86.05%</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defTabSz="457200">
                        <a:buNone/>
                      </a:pPr>
                      <a:endParaRPr lang="en-GB" sz="16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tc>
                  <a:txBody>
                    <a:bodyPr/>
                    <a:lstStyle/>
                    <a:p>
                      <a:pPr marL="0" lvl="0" algn="ctr" defTabSz="457200">
                        <a:buNone/>
                      </a:pPr>
                      <a:r>
                        <a:rPr lang="en-GB" sz="1600" b="1" kern="1200">
                          <a:solidFill>
                            <a:schemeClr val="tx1"/>
                          </a:solidFill>
                          <a:latin typeface="+mn-lt"/>
                          <a:ea typeface="+mn-ea"/>
                          <a:cs typeface="Arial"/>
                          <a:sym typeface="Wingdings" panose="05000000000000000000" pitchFamily="2" charset="2"/>
                        </a:rPr>
                        <a:t></a:t>
                      </a:r>
                      <a:endParaRPr lang="en-GB" sz="16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00B050"/>
                    </a:solidFill>
                  </a:tcPr>
                </a:tc>
                <a:tc>
                  <a:txBody>
                    <a:bodyPr/>
                    <a:lstStyle/>
                    <a:p>
                      <a:pPr marL="0" lvl="0" algn="ctr" defTabSz="457200">
                        <a:buNone/>
                      </a:pPr>
                      <a:r>
                        <a:rPr lang="en-GB" sz="1600" b="1" kern="1200">
                          <a:solidFill>
                            <a:schemeClr val="tx1"/>
                          </a:solidFill>
                          <a:latin typeface="+mn-lt"/>
                          <a:ea typeface="+mn-ea"/>
                          <a:cs typeface="Arial"/>
                        </a:rPr>
                        <a:t>68%</a:t>
                      </a: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00B050"/>
                    </a:solidFill>
                  </a:tcPr>
                </a:tc>
                <a:extLst>
                  <a:ext uri="{0D108BD9-81ED-4DB2-BD59-A6C34878D82A}">
                    <a16:rowId xmlns:a16="http://schemas.microsoft.com/office/drawing/2014/main" val="828768507"/>
                  </a:ext>
                </a:extLst>
              </a:tr>
              <a:tr h="424360">
                <a:tc>
                  <a:txBody>
                    <a:bodyPr/>
                    <a:lstStyle/>
                    <a:p>
                      <a:pPr marL="0" algn="l" defTabSz="457200" rtl="0" eaLnBrk="1" fontAlgn="t" latinLnBrk="0" hangingPunct="1"/>
                      <a:r>
                        <a:rPr lang="en-GB" sz="1600" b="1" kern="1200">
                          <a:solidFill>
                            <a:schemeClr val="tx1"/>
                          </a:solidFill>
                          <a:latin typeface="+mn-lt"/>
                          <a:ea typeface="+mn-ea"/>
                          <a:cs typeface="Arial"/>
                        </a:rPr>
                        <a:t>Emergency completed on time (%)</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GB" sz="1600" b="0" kern="1200">
                          <a:solidFill>
                            <a:schemeClr val="tx1"/>
                          </a:solidFill>
                          <a:latin typeface="+mn-lt"/>
                          <a:ea typeface="+mn-ea"/>
                          <a:cs typeface="Arial"/>
                        </a:rPr>
                        <a:t>100%</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fontAlgn="ctr" latinLnBrk="0" hangingPunct="1"/>
                      <a:r>
                        <a:rPr lang="en-GB" sz="1600" b="0" kern="1200">
                          <a:solidFill>
                            <a:schemeClr val="tx1"/>
                          </a:solidFill>
                          <a:latin typeface="+mn-lt"/>
                          <a:ea typeface="+mn-ea"/>
                          <a:cs typeface="Arial" panose="020B0604020202020204" pitchFamily="34" charset="0"/>
                        </a:rPr>
                        <a:t>94.89%</a:t>
                      </a:r>
                    </a:p>
                  </a:txBody>
                  <a:tcPr marL="36000" marR="36000" marT="6350" marB="0"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en-GB" sz="1600" b="0" kern="1200">
                          <a:solidFill>
                            <a:schemeClr val="tx1"/>
                          </a:solidFill>
                          <a:latin typeface="+mn-lt"/>
                          <a:ea typeface="+mn-ea"/>
                          <a:cs typeface="Arial" panose="020B0604020202020204" pitchFamily="34" charset="0"/>
                        </a:rPr>
                        <a:t>85.77</a:t>
                      </a:r>
                      <a:r>
                        <a:rPr lang="en-GB" sz="1600" b="0" kern="1200">
                          <a:solidFill>
                            <a:schemeClr val="tx1"/>
                          </a:solidFill>
                          <a:latin typeface="+mn-lt"/>
                          <a:ea typeface="+mn-ea"/>
                          <a:cs typeface="Arial"/>
                        </a:rPr>
                        <a:t>%</a:t>
                      </a:r>
                      <a:endParaRPr lang="en-GB" sz="1600" b="0" kern="1200">
                        <a:solidFill>
                          <a:schemeClr val="tx1"/>
                        </a:solidFill>
                        <a:latin typeface="+mn-lt"/>
                        <a:ea typeface="+mn-ea"/>
                        <a:cs typeface="Arial" panose="020B0604020202020204" pitchFamily="34" charset="0"/>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defTabSz="457200">
                        <a:buNone/>
                      </a:pPr>
                      <a:endParaRPr lang="en-GB" sz="16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tc>
                  <a:txBody>
                    <a:bodyPr/>
                    <a:lstStyle/>
                    <a:p>
                      <a:pPr marL="0" lvl="0" algn="ctr" defTabSz="457200">
                        <a:buNone/>
                      </a:pPr>
                      <a:r>
                        <a:rPr lang="en-GB" sz="1600" b="1" kern="1200">
                          <a:solidFill>
                            <a:schemeClr val="tx1"/>
                          </a:solidFill>
                          <a:latin typeface="+mn-lt"/>
                          <a:ea typeface="+mn-ea"/>
                          <a:cs typeface="Arial"/>
                          <a:sym typeface="Wingdings" panose="05000000000000000000" pitchFamily="2" charset="2"/>
                        </a:rPr>
                        <a:t></a:t>
                      </a:r>
                      <a:endParaRPr lang="en-GB" sz="16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FFC000"/>
                    </a:solidFill>
                  </a:tcPr>
                </a:tc>
                <a:tc>
                  <a:txBody>
                    <a:bodyPr/>
                    <a:lstStyle/>
                    <a:p>
                      <a:pPr marL="0" lvl="0" algn="ctr" defTabSz="457200">
                        <a:buNone/>
                      </a:pPr>
                      <a:r>
                        <a:rPr lang="en-GB" sz="1600" b="1" kern="1200">
                          <a:solidFill>
                            <a:schemeClr val="tx1"/>
                          </a:solidFill>
                          <a:latin typeface="+mn-lt"/>
                          <a:ea typeface="+mn-ea"/>
                          <a:cs typeface="Arial"/>
                        </a:rPr>
                        <a:t>9%</a:t>
                      </a: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cap="flat" cmpd="sng" algn="ctr">
                      <a:solidFill>
                        <a:srgbClr val="6D8FB8"/>
                      </a:solidFill>
                      <a:prstDash val="solid"/>
                      <a:round/>
                      <a:headEnd type="none" w="med" len="med"/>
                      <a:tailEnd type="none" w="med" len="med"/>
                    </a:lnT>
                    <a:lnB w="12700">
                      <a:solidFill>
                        <a:srgbClr val="6D8FB8"/>
                      </a:solidFill>
                    </a:lnB>
                    <a:lnTlToBr w="0">
                      <a:noFill/>
                    </a:lnTlToBr>
                    <a:lnBlToTr w="0">
                      <a:noFill/>
                    </a:lnBlToTr>
                    <a:solidFill>
                      <a:srgbClr val="FFC000"/>
                    </a:solidFill>
                  </a:tcPr>
                </a:tc>
                <a:extLst>
                  <a:ext uri="{0D108BD9-81ED-4DB2-BD59-A6C34878D82A}">
                    <a16:rowId xmlns:a16="http://schemas.microsoft.com/office/drawing/2014/main" val="3693546199"/>
                  </a:ext>
                </a:extLst>
              </a:tr>
              <a:tr h="478972">
                <a:tc>
                  <a:txBody>
                    <a:bodyPr/>
                    <a:lstStyle/>
                    <a:p>
                      <a:pPr marL="0" algn="l" defTabSz="457200" rtl="0" eaLnBrk="1" fontAlgn="t" latinLnBrk="0" hangingPunct="1"/>
                      <a:r>
                        <a:rPr lang="en-GB" sz="1600" b="1" kern="1200">
                          <a:solidFill>
                            <a:schemeClr val="tx1"/>
                          </a:solidFill>
                          <a:latin typeface="+mn-lt"/>
                          <a:ea typeface="+mn-ea"/>
                          <a:cs typeface="Arial"/>
                        </a:rPr>
                        <a:t>Average Calendar days to complete (Routine) repairs</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GB" sz="1600" b="0" kern="1200">
                          <a:solidFill>
                            <a:schemeClr val="tx1"/>
                          </a:solidFill>
                          <a:latin typeface="+mn-lt"/>
                          <a:ea typeface="+mn-ea"/>
                          <a:cs typeface="Arial"/>
                        </a:rPr>
                        <a:t>25</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fontAlgn="ctr" latinLnBrk="0" hangingPunct="1"/>
                      <a:r>
                        <a:rPr lang="en-GB" sz="1600" b="0" kern="1200">
                          <a:solidFill>
                            <a:schemeClr val="tx1"/>
                          </a:solidFill>
                          <a:latin typeface="+mn-lt"/>
                          <a:ea typeface="+mn-ea"/>
                          <a:cs typeface="Arial" panose="020B0604020202020204" pitchFamily="34" charset="0"/>
                        </a:rPr>
                        <a:t>30</a:t>
                      </a:r>
                    </a:p>
                  </a:txBody>
                  <a:tcPr marL="36000" marR="36000" marT="6350" marB="0"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en-GB" sz="1600" b="0" kern="1200">
                          <a:solidFill>
                            <a:schemeClr val="tx1"/>
                          </a:solidFill>
                          <a:latin typeface="+mn-lt"/>
                          <a:ea typeface="+mn-ea"/>
                          <a:cs typeface="Arial" panose="020B0604020202020204" pitchFamily="34" charset="0"/>
                        </a:rPr>
                        <a:t>21.21</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defTabSz="457200">
                        <a:buNone/>
                      </a:pPr>
                      <a:endParaRPr lang="en-GB" sz="16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00B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kern="1200">
                          <a:solidFill>
                            <a:schemeClr val="tx1"/>
                          </a:solidFill>
                          <a:latin typeface="+mn-lt"/>
                          <a:ea typeface="+mn-ea"/>
                          <a:cs typeface="Arial"/>
                          <a:sym typeface="Wingdings" panose="05000000000000000000" pitchFamily="2" charset="2"/>
                        </a:rPr>
                        <a:t></a:t>
                      </a:r>
                      <a:endParaRPr lang="en-GB" sz="16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00B050"/>
                    </a:solidFill>
                  </a:tcPr>
                </a:tc>
                <a:tc>
                  <a:txBody>
                    <a:bodyPr/>
                    <a:lstStyle/>
                    <a:p>
                      <a:pPr marL="0" lvl="0" algn="ctr" defTabSz="457200">
                        <a:buNone/>
                      </a:pPr>
                      <a:r>
                        <a:rPr lang="en-GB" sz="1600" b="1" kern="1200">
                          <a:solidFill>
                            <a:schemeClr val="tx1"/>
                          </a:solidFill>
                          <a:latin typeface="+mn-lt"/>
                          <a:ea typeface="+mn-ea"/>
                          <a:cs typeface="Arial"/>
                        </a:rPr>
                        <a:t>29%</a:t>
                      </a: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00B050"/>
                    </a:solidFill>
                  </a:tcPr>
                </a:tc>
                <a:extLst>
                  <a:ext uri="{0D108BD9-81ED-4DB2-BD59-A6C34878D82A}">
                    <a16:rowId xmlns:a16="http://schemas.microsoft.com/office/drawing/2014/main" val="3894282459"/>
                  </a:ext>
                </a:extLst>
              </a:tr>
              <a:tr h="468085">
                <a:tc>
                  <a:txBody>
                    <a:bodyPr/>
                    <a:lstStyle/>
                    <a:p>
                      <a:pPr marL="0" algn="l" defTabSz="457200" rtl="0" eaLnBrk="1" fontAlgn="t" latinLnBrk="0" hangingPunct="1"/>
                      <a:r>
                        <a:rPr lang="en-GB" sz="1600" b="1" kern="1200">
                          <a:solidFill>
                            <a:schemeClr val="tx1"/>
                          </a:solidFill>
                          <a:latin typeface="+mn-lt"/>
                          <a:ea typeface="+mn-ea"/>
                          <a:cs typeface="Arial"/>
                        </a:rPr>
                        <a:t>Average Calendar days to complete (Major) repairs</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GB" sz="1600" b="0" kern="1200">
                          <a:solidFill>
                            <a:schemeClr val="tx1"/>
                          </a:solidFill>
                          <a:latin typeface="+mn-lt"/>
                          <a:ea typeface="+mn-ea"/>
                          <a:cs typeface="Arial"/>
                        </a:rPr>
                        <a:t>60</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fontAlgn="ctr" latinLnBrk="0" hangingPunct="1"/>
                      <a:r>
                        <a:rPr lang="en-GB" sz="1600" b="0" kern="1200">
                          <a:solidFill>
                            <a:schemeClr val="tx1"/>
                          </a:solidFill>
                          <a:latin typeface="+mn-lt"/>
                          <a:ea typeface="+mn-ea"/>
                          <a:cs typeface="Arial" panose="020B0604020202020204" pitchFamily="34" charset="0"/>
                        </a:rPr>
                        <a:t>119</a:t>
                      </a:r>
                    </a:p>
                  </a:txBody>
                  <a:tcPr marL="36000" marR="36000" marT="6350" marB="0"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en-GB" sz="1600" b="0" kern="1200">
                          <a:solidFill>
                            <a:schemeClr val="tx1"/>
                          </a:solidFill>
                          <a:latin typeface="+mn-lt"/>
                          <a:ea typeface="+mn-ea"/>
                          <a:cs typeface="Arial" panose="020B0604020202020204" pitchFamily="34" charset="0"/>
                        </a:rPr>
                        <a:t>146</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defTabSz="457200">
                        <a:buNone/>
                      </a:pPr>
                      <a:endParaRPr lang="en-GB" sz="16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kern="1200">
                          <a:solidFill>
                            <a:schemeClr val="tx1"/>
                          </a:solidFill>
                          <a:latin typeface="+mn-lt"/>
                          <a:ea typeface="+mn-ea"/>
                          <a:cs typeface="Arial"/>
                          <a:sym typeface="Wingdings" panose="05000000000000000000" pitchFamily="2" charset="2"/>
                        </a:rPr>
                        <a:t></a:t>
                      </a:r>
                      <a:endParaRPr lang="en-GB" sz="16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tc>
                  <a:txBody>
                    <a:bodyPr/>
                    <a:lstStyle/>
                    <a:p>
                      <a:pPr marL="0" lvl="0" algn="ctr" defTabSz="457200">
                        <a:buNone/>
                      </a:pPr>
                      <a:r>
                        <a:rPr lang="en-GB" sz="1600" b="1" kern="1200">
                          <a:solidFill>
                            <a:schemeClr val="tx1"/>
                          </a:solidFill>
                          <a:latin typeface="+mn-lt"/>
                          <a:ea typeface="+mn-ea"/>
                          <a:cs typeface="Arial"/>
                        </a:rPr>
                        <a:t>22%</a:t>
                      </a: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extLst>
                  <a:ext uri="{0D108BD9-81ED-4DB2-BD59-A6C34878D82A}">
                    <a16:rowId xmlns:a16="http://schemas.microsoft.com/office/drawing/2014/main" val="3638847686"/>
                  </a:ext>
                </a:extLst>
              </a:tr>
              <a:tr h="496701">
                <a:tc>
                  <a:txBody>
                    <a:bodyPr/>
                    <a:lstStyle/>
                    <a:p>
                      <a:pPr marL="0" algn="l" defTabSz="457200" rtl="0" eaLnBrk="1" fontAlgn="t" latinLnBrk="0" hangingPunct="1"/>
                      <a:r>
                        <a:rPr lang="en-GB" sz="1600" b="1" kern="1200">
                          <a:solidFill>
                            <a:schemeClr val="tx1"/>
                          </a:solidFill>
                          <a:latin typeface="+mn-lt"/>
                          <a:ea typeface="+mn-ea"/>
                          <a:cs typeface="Arial"/>
                        </a:rPr>
                        <a:t>Gas Servicing and Safety compliance</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GB" sz="1600" b="0" kern="1200">
                          <a:solidFill>
                            <a:schemeClr val="tx1"/>
                          </a:solidFill>
                          <a:latin typeface="+mn-lt"/>
                          <a:ea typeface="+mn-ea"/>
                          <a:cs typeface="Arial"/>
                        </a:rPr>
                        <a:t>100%</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fontAlgn="ctr" latinLnBrk="0" hangingPunct="1"/>
                      <a:r>
                        <a:rPr lang="en-GB" sz="1600" b="0" kern="1200">
                          <a:solidFill>
                            <a:schemeClr val="tx1"/>
                          </a:solidFill>
                          <a:latin typeface="+mn-lt"/>
                          <a:ea typeface="+mn-ea"/>
                          <a:cs typeface="Arial" panose="020B0604020202020204" pitchFamily="34" charset="0"/>
                        </a:rPr>
                        <a:t>99.84%</a:t>
                      </a:r>
                    </a:p>
                  </a:txBody>
                  <a:tcPr marL="36000" marR="36000" marT="6350" marB="0"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en-GB" sz="1600" b="0" kern="1200">
                          <a:solidFill>
                            <a:schemeClr val="tx1"/>
                          </a:solidFill>
                          <a:latin typeface="+mn-lt"/>
                          <a:ea typeface="+mn-ea"/>
                          <a:cs typeface="Arial" panose="020B0604020202020204" pitchFamily="34" charset="0"/>
                        </a:rPr>
                        <a:t>99.78%</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defTabSz="457200">
                        <a:buNone/>
                      </a:pPr>
                      <a:endParaRPr lang="en-GB" sz="16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a:solidFill>
                        <a:srgbClr val="6D8FB8"/>
                      </a:solidFill>
                    </a:lnB>
                    <a:lnTlToBr w="0">
                      <a:noFill/>
                    </a:lnTlToBr>
                    <a:lnBlToTr w="0">
                      <a:noFill/>
                    </a:lnBlToTr>
                    <a:solidFill>
                      <a:srgbClr val="00B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kern="1200">
                          <a:solidFill>
                            <a:schemeClr val="tx1"/>
                          </a:solidFill>
                          <a:latin typeface="+mn-lt"/>
                          <a:ea typeface="+mn-ea"/>
                          <a:cs typeface="Arial"/>
                          <a:sym typeface="Wingdings" panose="05000000000000000000" pitchFamily="2" charset="2"/>
                        </a:rPr>
                        <a:t></a:t>
                      </a:r>
                      <a:endParaRPr lang="en-GB" sz="16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a:solidFill>
                        <a:srgbClr val="6D8FB8"/>
                      </a:solidFill>
                    </a:lnB>
                    <a:lnTlToBr w="0">
                      <a:noFill/>
                    </a:lnTlToBr>
                    <a:lnBlToTr w="0">
                      <a:noFill/>
                    </a:lnBlToTr>
                    <a:solidFill>
                      <a:srgbClr val="00B050"/>
                    </a:solidFill>
                  </a:tcPr>
                </a:tc>
                <a:tc>
                  <a:txBody>
                    <a:bodyPr/>
                    <a:lstStyle/>
                    <a:p>
                      <a:pPr marL="0" lvl="0" algn="ctr" defTabSz="457200">
                        <a:buNone/>
                      </a:pPr>
                      <a:r>
                        <a:rPr lang="en-GB" sz="1600" b="1" kern="1200" dirty="0">
                          <a:solidFill>
                            <a:schemeClr val="tx1"/>
                          </a:solidFill>
                          <a:latin typeface="+mn-lt"/>
                          <a:ea typeface="+mn-ea"/>
                          <a:cs typeface="Arial"/>
                        </a:rPr>
                        <a:t>0.06%</a:t>
                      </a: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cap="flat" cmpd="sng" algn="ctr">
                      <a:solidFill>
                        <a:srgbClr val="6D8FB8"/>
                      </a:solidFill>
                      <a:prstDash val="solid"/>
                      <a:round/>
                      <a:headEnd type="none" w="med" len="med"/>
                      <a:tailEnd type="none" w="med" len="med"/>
                    </a:lnT>
                    <a:lnB w="12700">
                      <a:solidFill>
                        <a:srgbClr val="6D8FB8"/>
                      </a:solidFill>
                    </a:lnB>
                    <a:lnTlToBr w="0">
                      <a:noFill/>
                    </a:lnTlToBr>
                    <a:lnBlToTr w="0">
                      <a:noFill/>
                    </a:lnBlToTr>
                    <a:solidFill>
                      <a:srgbClr val="00B050"/>
                    </a:solidFill>
                  </a:tcPr>
                </a:tc>
                <a:extLst>
                  <a:ext uri="{0D108BD9-81ED-4DB2-BD59-A6C34878D82A}">
                    <a16:rowId xmlns:a16="http://schemas.microsoft.com/office/drawing/2014/main" val="2651940144"/>
                  </a:ext>
                </a:extLst>
              </a:tr>
            </a:tbl>
          </a:graphicData>
        </a:graphic>
      </p:graphicFrame>
    </p:spTree>
    <p:extLst>
      <p:ext uri="{BB962C8B-B14F-4D97-AF65-F5344CB8AC3E}">
        <p14:creationId xmlns:p14="http://schemas.microsoft.com/office/powerpoint/2010/main" val="1798724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6E9AC-BC79-50D0-3642-B93DFD905D1F}"/>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FBCFC7E9-6BF1-6E38-7265-BFE7F2114CF7}"/>
              </a:ext>
            </a:extLst>
          </p:cNvPr>
          <p:cNvSpPr>
            <a:spLocks noGrp="1"/>
          </p:cNvSpPr>
          <p:nvPr>
            <p:ph type="title"/>
          </p:nvPr>
        </p:nvSpPr>
        <p:spPr>
          <a:xfrm>
            <a:off x="1981200" y="33998"/>
            <a:ext cx="8229600" cy="779288"/>
          </a:xfrm>
        </p:spPr>
        <p:txBody>
          <a:bodyPr/>
          <a:lstStyle/>
          <a:p>
            <a:pPr algn="ctr" eaLnBrk="1" hangingPunct="1"/>
            <a:r>
              <a:rPr lang="en-US" altLang="en-US"/>
              <a:t>Current Void Maintenance Performance</a:t>
            </a:r>
          </a:p>
        </p:txBody>
      </p:sp>
      <p:graphicFrame>
        <p:nvGraphicFramePr>
          <p:cNvPr id="2" name="Table 1">
            <a:extLst>
              <a:ext uri="{FF2B5EF4-FFF2-40B4-BE49-F238E27FC236}">
                <a16:creationId xmlns:a16="http://schemas.microsoft.com/office/drawing/2014/main" id="{D18DE041-40BA-288A-87FE-B3FEBC801DAF}"/>
              </a:ext>
            </a:extLst>
          </p:cNvPr>
          <p:cNvGraphicFramePr>
            <a:graphicFrameLocks noGrp="1"/>
          </p:cNvGraphicFramePr>
          <p:nvPr/>
        </p:nvGraphicFramePr>
        <p:xfrm>
          <a:off x="457199" y="1036343"/>
          <a:ext cx="11234057" cy="4725110"/>
        </p:xfrm>
        <a:graphic>
          <a:graphicData uri="http://schemas.openxmlformats.org/drawingml/2006/table">
            <a:tbl>
              <a:tblPr firstRow="1" bandRow="1"/>
              <a:tblGrid>
                <a:gridCol w="5339783">
                  <a:extLst>
                    <a:ext uri="{9D8B030D-6E8A-4147-A177-3AD203B41FA5}">
                      <a16:colId xmlns:a16="http://schemas.microsoft.com/office/drawing/2014/main" val="1683820881"/>
                    </a:ext>
                  </a:extLst>
                </a:gridCol>
                <a:gridCol w="1112948">
                  <a:extLst>
                    <a:ext uri="{9D8B030D-6E8A-4147-A177-3AD203B41FA5}">
                      <a16:colId xmlns:a16="http://schemas.microsoft.com/office/drawing/2014/main" val="277280638"/>
                    </a:ext>
                  </a:extLst>
                </a:gridCol>
                <a:gridCol w="1102922">
                  <a:extLst>
                    <a:ext uri="{9D8B030D-6E8A-4147-A177-3AD203B41FA5}">
                      <a16:colId xmlns:a16="http://schemas.microsoft.com/office/drawing/2014/main" val="1942477618"/>
                    </a:ext>
                  </a:extLst>
                </a:gridCol>
                <a:gridCol w="1052876">
                  <a:extLst>
                    <a:ext uri="{9D8B030D-6E8A-4147-A177-3AD203B41FA5}">
                      <a16:colId xmlns:a16="http://schemas.microsoft.com/office/drawing/2014/main" val="222021989"/>
                    </a:ext>
                  </a:extLst>
                </a:gridCol>
                <a:gridCol w="811594">
                  <a:extLst>
                    <a:ext uri="{9D8B030D-6E8A-4147-A177-3AD203B41FA5}">
                      <a16:colId xmlns:a16="http://schemas.microsoft.com/office/drawing/2014/main" val="3186122754"/>
                    </a:ext>
                  </a:extLst>
                </a:gridCol>
                <a:gridCol w="906967">
                  <a:extLst>
                    <a:ext uri="{9D8B030D-6E8A-4147-A177-3AD203B41FA5}">
                      <a16:colId xmlns:a16="http://schemas.microsoft.com/office/drawing/2014/main" val="3183966647"/>
                    </a:ext>
                  </a:extLst>
                </a:gridCol>
                <a:gridCol w="906967">
                  <a:extLst>
                    <a:ext uri="{9D8B030D-6E8A-4147-A177-3AD203B41FA5}">
                      <a16:colId xmlns:a16="http://schemas.microsoft.com/office/drawing/2014/main" val="3054319871"/>
                    </a:ext>
                  </a:extLst>
                </a:gridCol>
              </a:tblGrid>
              <a:tr h="381757">
                <a:tc gridSpan="7">
                  <a:txBody>
                    <a:bodyPr/>
                    <a:lstStyle/>
                    <a:p>
                      <a:pPr algn="l"/>
                      <a:r>
                        <a:rPr lang="en-GB" sz="1400" b="1">
                          <a:solidFill>
                            <a:schemeClr val="bg1"/>
                          </a:solidFill>
                          <a:latin typeface="Arial"/>
                          <a:cs typeface="Arial"/>
                        </a:rPr>
                        <a:t>KPIs</a:t>
                      </a:r>
                    </a:p>
                  </a:txBody>
                  <a:tcPr marL="65314" marR="65314" marT="32657" marB="32657"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E6C"/>
                    </a:solidFill>
                  </a:tcPr>
                </a:tc>
                <a:tc hMerge="1">
                  <a:txBody>
                    <a:bodyPr/>
                    <a:lstStyle/>
                    <a:p>
                      <a:pPr marL="0" algn="ctr" defTabSz="457200" rtl="0" eaLnBrk="1" latinLnBrk="0" hangingPunct="1"/>
                      <a:endParaRPr lang="en-GB" sz="1050" b="1" kern="1200">
                        <a:solidFill>
                          <a:schemeClr val="lt1"/>
                        </a:solidFill>
                        <a:latin typeface="Calibri" panose="020F0502020204030204"/>
                        <a:ea typeface="+mn-ea"/>
                        <a:cs typeface="+mn-cs"/>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hMerge="1">
                  <a:txBody>
                    <a:bodyPr/>
                    <a:lstStyle/>
                    <a:p>
                      <a:endParaRPr lang="en-GB"/>
                    </a:p>
                  </a:txBody>
                  <a:tcPr/>
                </a:tc>
                <a:tc hMerge="1">
                  <a:txBody>
                    <a:bodyPr/>
                    <a:lstStyle/>
                    <a:p>
                      <a:pPr marL="0" algn="ctr" defTabSz="457200" rtl="0" eaLnBrk="1" latinLnBrk="0" hangingPunct="1"/>
                      <a:endParaRPr lang="en-GB" sz="1050" b="1" kern="1200">
                        <a:solidFill>
                          <a:schemeClr val="lt1"/>
                        </a:solidFill>
                        <a:latin typeface="Calibri" panose="020F0502020204030204"/>
                        <a:ea typeface="+mn-ea"/>
                        <a:cs typeface="+mn-cs"/>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US"/>
                    </a:p>
                  </a:txBody>
                  <a:tcPr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rgbClr val="002E6C"/>
                    </a:solidFill>
                  </a:tcPr>
                </a:tc>
                <a:extLst>
                  <a:ext uri="{0D108BD9-81ED-4DB2-BD59-A6C34878D82A}">
                    <a16:rowId xmlns:a16="http://schemas.microsoft.com/office/drawing/2014/main" val="34076464"/>
                  </a:ext>
                </a:extLst>
              </a:tr>
              <a:tr h="894335">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algn="ctr" defTabSz="457200" rtl="0" eaLnBrk="1" latinLnBrk="0" hangingPunct="1"/>
                      <a:r>
                        <a:rPr lang="en-GB" sz="1400" b="1" kern="1200">
                          <a:solidFill>
                            <a:schemeClr val="bg1"/>
                          </a:solidFill>
                          <a:latin typeface="+mn-lt"/>
                          <a:ea typeface="+mn-ea"/>
                          <a:cs typeface="Arial"/>
                        </a:rPr>
                        <a:t>KPI Description</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rgbClr val="002E6C"/>
                    </a:solidFill>
                  </a:tcPr>
                </a:tc>
                <a:tc>
                  <a:txBody>
                    <a:bodyPr/>
                    <a:lstStyle/>
                    <a:p>
                      <a:pPr marL="0" algn="ctr" defTabSz="457200" rtl="0" eaLnBrk="1" latinLnBrk="0" hangingPunct="1"/>
                      <a:r>
                        <a:rPr lang="en-GB" sz="1400" b="1" kern="1200">
                          <a:solidFill>
                            <a:schemeClr val="bg1"/>
                          </a:solidFill>
                          <a:latin typeface="+mn-lt"/>
                          <a:ea typeface="+mn-ea"/>
                          <a:cs typeface="Arial"/>
                        </a:rPr>
                        <a:t>Target</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rgbClr val="002E6C"/>
                    </a:solidFill>
                  </a:tcPr>
                </a:tc>
                <a:tc>
                  <a:txBody>
                    <a:bodyPr/>
                    <a:lstStyle/>
                    <a:p>
                      <a:pPr algn="ctr" fontAlgn="b"/>
                      <a:r>
                        <a:rPr lang="en-GB" sz="1400" b="1" i="0" u="none" strike="noStrike">
                          <a:solidFill>
                            <a:srgbClr val="FFFFFF"/>
                          </a:solidFill>
                          <a:effectLst/>
                          <a:latin typeface="Aptos Narrow"/>
                        </a:rPr>
                        <a:t>End 2023/24</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rgbClr val="002E6C"/>
                    </a:solidFill>
                  </a:tcPr>
                </a:tc>
                <a:tc>
                  <a:txBody>
                    <a:bodyPr/>
                    <a:lstStyle/>
                    <a:p>
                      <a:pPr algn="ctr" fontAlgn="b"/>
                      <a:r>
                        <a:rPr lang="en-GB" sz="1400" b="1" i="0" u="none" strike="noStrike">
                          <a:solidFill>
                            <a:srgbClr val="FFFFFF"/>
                          </a:solidFill>
                          <a:effectLst/>
                          <a:latin typeface="Aptos Narrow"/>
                        </a:rPr>
                        <a:t>Year to-date</a:t>
                      </a:r>
                    </a:p>
                    <a:p>
                      <a:pPr algn="ctr" fontAlgn="b"/>
                      <a:r>
                        <a:rPr lang="en-GB" sz="1400" b="1" i="0" u="none" strike="noStrike">
                          <a:solidFill>
                            <a:srgbClr val="FFFFFF"/>
                          </a:solidFill>
                          <a:effectLst/>
                          <a:latin typeface="Aptos Narrow"/>
                        </a:rPr>
                        <a:t>Jan 2025 </a:t>
                      </a:r>
                    </a:p>
                    <a:p>
                      <a:pPr algn="ctr" fontAlgn="b"/>
                      <a:r>
                        <a:rPr lang="en-GB" sz="1400" b="1" i="0" u="none" strike="noStrike">
                          <a:solidFill>
                            <a:srgbClr val="FFFFFF"/>
                          </a:solidFill>
                          <a:effectLst/>
                          <a:latin typeface="Aptos Narrow"/>
                        </a:rPr>
                        <a:t>(44 Weeks)</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rgbClr val="002E6C"/>
                    </a:solidFill>
                  </a:tcPr>
                </a:tc>
                <a:tc>
                  <a:txBody>
                    <a:bodyPr/>
                    <a:lstStyle/>
                    <a:p>
                      <a:pPr marL="0" lvl="0" algn="ctr" defTabSz="457200">
                        <a:buNone/>
                      </a:pPr>
                      <a:r>
                        <a:rPr lang="en-GB" sz="1400" b="1" kern="1200">
                          <a:solidFill>
                            <a:schemeClr val="bg1"/>
                          </a:solidFill>
                          <a:latin typeface="+mn-lt"/>
                          <a:ea typeface="+mn-ea"/>
                          <a:cs typeface="Arial"/>
                        </a:rPr>
                        <a:t>RAG against target</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B w="12700" cap="flat" cmpd="sng" algn="ctr">
                      <a:solidFill>
                        <a:srgbClr val="6D8FB8"/>
                      </a:solidFill>
                      <a:prstDash val="solid"/>
                      <a:round/>
                      <a:headEnd type="none" w="med" len="med"/>
                      <a:tailEnd type="none" w="med" len="med"/>
                    </a:lnB>
                    <a:lnTlToBr w="0">
                      <a:noFill/>
                    </a:lnTlToBr>
                    <a:lnBlToTr w="0">
                      <a:noFill/>
                    </a:lnBlToTr>
                    <a:solidFill>
                      <a:srgbClr val="002E6C"/>
                    </a:solidFill>
                  </a:tcPr>
                </a:tc>
                <a:tc gridSpan="2">
                  <a:txBody>
                    <a:bodyPr/>
                    <a:lstStyle/>
                    <a:p>
                      <a:pPr marL="0" lvl="0" algn="ctr" defTabSz="457200">
                        <a:buNone/>
                      </a:pPr>
                      <a:r>
                        <a:rPr lang="en-GB" sz="1400" b="1" kern="1200">
                          <a:solidFill>
                            <a:schemeClr val="bg1"/>
                          </a:solidFill>
                          <a:latin typeface="+mn-lt"/>
                          <a:ea typeface="+mn-ea"/>
                          <a:cs typeface="Arial"/>
                        </a:rPr>
                        <a:t>Improvement progress</a:t>
                      </a: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cap="flat" cmpd="sng" algn="ctr">
                      <a:solidFill>
                        <a:schemeClr val="bg1"/>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002E6C"/>
                    </a:solidFill>
                  </a:tcPr>
                </a:tc>
                <a:tc hMerge="1">
                  <a:txBody>
                    <a:bodyPr/>
                    <a:lstStyle/>
                    <a:p>
                      <a:endParaRP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a:solidFill>
                        <a:schemeClr val="bg1"/>
                      </a:solidFill>
                    </a:lnT>
                    <a:lnB w="12700" cap="flat" cmpd="sng" algn="ctr">
                      <a:solidFill>
                        <a:srgbClr val="6D8FB8"/>
                      </a:solidFill>
                      <a:prstDash val="solid"/>
                      <a:round/>
                      <a:headEnd type="none" w="med" len="med"/>
                      <a:tailEnd type="none" w="med" len="med"/>
                    </a:lnB>
                    <a:lnTlToBr w="0">
                      <a:noFill/>
                    </a:lnTlToBr>
                    <a:lnBlToTr w="0">
                      <a:noFill/>
                    </a:lnBlToTr>
                    <a:solidFill>
                      <a:srgbClr val="002E6C"/>
                    </a:solidFill>
                  </a:tcPr>
                </a:tc>
                <a:extLst>
                  <a:ext uri="{0D108BD9-81ED-4DB2-BD59-A6C34878D82A}">
                    <a16:rowId xmlns:a16="http://schemas.microsoft.com/office/drawing/2014/main" val="1855511964"/>
                  </a:ext>
                </a:extLst>
              </a:tr>
              <a:tr h="41283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kern="1200">
                          <a:solidFill>
                            <a:schemeClr val="tx1"/>
                          </a:solidFill>
                          <a:latin typeface="+mn-lt"/>
                          <a:ea typeface="+mn-ea"/>
                          <a:cs typeface="Arial"/>
                        </a:rPr>
                        <a:t>Net balance of voids</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GB" sz="1400" b="0" i="0" u="none" strike="noStrike" kern="1200">
                          <a:solidFill>
                            <a:srgbClr val="000000"/>
                          </a:solidFill>
                          <a:effectLst/>
                          <a:latin typeface="Aptos Narrow" panose="020B0004020202020204" pitchFamily="34" charset="0"/>
                          <a:ea typeface="+mn-ea"/>
                          <a:cs typeface="+mn-cs"/>
                        </a:rPr>
                        <a:t>60</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en-GB" sz="1400" b="0" kern="1200">
                          <a:solidFill>
                            <a:schemeClr val="tx1"/>
                          </a:solidFill>
                          <a:latin typeface="+mn-lt"/>
                          <a:ea typeface="+mn-ea"/>
                          <a:cs typeface="Arial"/>
                        </a:rPr>
                        <a:t>416</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GB" sz="1400" b="0" kern="1200">
                          <a:solidFill>
                            <a:schemeClr val="tx1"/>
                          </a:solidFill>
                          <a:latin typeface="+mn-lt"/>
                          <a:ea typeface="+mn-ea"/>
                          <a:cs typeface="Arial"/>
                        </a:rPr>
                        <a:t>395</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457200">
                        <a:buNone/>
                      </a:pPr>
                      <a:endParaRPr lang="en-GB" sz="14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tc>
                  <a:txBody>
                    <a:bodyPr/>
                    <a:lstStyle/>
                    <a:p>
                      <a:pPr marL="0" lvl="0" algn="ctr" defTabSz="457200">
                        <a:buNone/>
                      </a:pPr>
                      <a:r>
                        <a:rPr lang="en-GB" sz="1400" b="1" kern="1200">
                          <a:solidFill>
                            <a:schemeClr val="tx1"/>
                          </a:solidFill>
                          <a:latin typeface="+mn-lt"/>
                          <a:ea typeface="+mn-ea"/>
                          <a:cs typeface="Arial"/>
                          <a:sym typeface="Wingdings" panose="05000000000000000000" pitchFamily="2" charset="2"/>
                        </a:rPr>
                        <a:t></a:t>
                      </a:r>
                      <a:endParaRPr lang="en-GB" sz="14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FFC000"/>
                    </a:solidFill>
                  </a:tcPr>
                </a:tc>
                <a:tc>
                  <a:txBody>
                    <a:bodyPr/>
                    <a:lstStyle/>
                    <a:p>
                      <a:pPr marL="0" lvl="0" algn="ctr" defTabSz="457200">
                        <a:buNone/>
                      </a:pPr>
                      <a:r>
                        <a:rPr lang="en-GB" sz="1400" b="1" kern="1200">
                          <a:solidFill>
                            <a:schemeClr val="tx1"/>
                          </a:solidFill>
                          <a:latin typeface="+mn-lt"/>
                          <a:ea typeface="+mn-ea"/>
                          <a:cs typeface="Arial"/>
                        </a:rPr>
                        <a:t>7%</a:t>
                      </a: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a:solidFill>
                        <a:srgbClr val="6D8FB8"/>
                      </a:solidFill>
                    </a:lnT>
                    <a:lnB w="12700">
                      <a:solidFill>
                        <a:srgbClr val="6D8FB8"/>
                      </a:solidFill>
                    </a:lnB>
                    <a:lnTlToBr w="0">
                      <a:noFill/>
                    </a:lnTlToBr>
                    <a:lnBlToTr w="0">
                      <a:noFill/>
                    </a:lnBlToTr>
                    <a:solidFill>
                      <a:srgbClr val="FFC000"/>
                    </a:solidFill>
                  </a:tcPr>
                </a:tc>
                <a:extLst>
                  <a:ext uri="{0D108BD9-81ED-4DB2-BD59-A6C34878D82A}">
                    <a16:rowId xmlns:a16="http://schemas.microsoft.com/office/drawing/2014/main" val="1300056803"/>
                  </a:ext>
                </a:extLst>
              </a:tr>
              <a:tr h="695645">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kern="1200">
                          <a:solidFill>
                            <a:schemeClr val="tx1"/>
                          </a:solidFill>
                          <a:latin typeface="+mn-lt"/>
                          <a:ea typeface="+mn-ea"/>
                          <a:cs typeface="Arial"/>
                        </a:rPr>
                        <a:t>Average Turn Around Time for Routine Voids (days) </a:t>
                      </a:r>
                      <a:endParaRPr lang="en-GB" sz="1400" b="1" kern="1200">
                        <a:solidFill>
                          <a:srgbClr val="FF0000"/>
                        </a:solidFill>
                        <a:latin typeface="+mn-lt"/>
                        <a:ea typeface="+mn-ea"/>
                        <a:cs typeface="Arial"/>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GB" sz="1400" b="0" i="0" u="none" strike="noStrike">
                          <a:solidFill>
                            <a:srgbClr val="000000"/>
                          </a:solidFill>
                          <a:effectLst/>
                          <a:latin typeface="Aptos Narrow" panose="020B0004020202020204" pitchFamily="34" charset="0"/>
                        </a:rPr>
                        <a:t>10</a:t>
                      </a:r>
                      <a:endParaRPr lang="en-US" sz="1400">
                        <a:latin typeface="+mn-lt"/>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en-GB" sz="1400" b="0" kern="1200">
                          <a:solidFill>
                            <a:schemeClr val="tx1"/>
                          </a:solidFill>
                          <a:latin typeface="+mn-lt"/>
                          <a:ea typeface="+mn-ea"/>
                          <a:cs typeface="Arial"/>
                        </a:rPr>
                        <a:t>133</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GB" sz="1400" b="0" kern="1200">
                          <a:solidFill>
                            <a:schemeClr val="tx1"/>
                          </a:solidFill>
                          <a:latin typeface="+mn-lt"/>
                          <a:ea typeface="+mn-ea"/>
                          <a:cs typeface="Arial"/>
                        </a:rPr>
                        <a:t>118</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457200">
                        <a:buNone/>
                      </a:pPr>
                      <a:endParaRPr lang="en-GB" sz="14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tc>
                  <a:txBody>
                    <a:bodyPr/>
                    <a:lstStyle/>
                    <a:p>
                      <a:pPr marL="0" lvl="0" algn="ctr" defTabSz="457200">
                        <a:buNone/>
                      </a:pPr>
                      <a:r>
                        <a:rPr lang="en-GB" sz="1400" b="1" kern="1200">
                          <a:solidFill>
                            <a:schemeClr val="tx1"/>
                          </a:solidFill>
                          <a:latin typeface="+mn-lt"/>
                          <a:ea typeface="+mn-ea"/>
                          <a:cs typeface="Arial"/>
                          <a:sym typeface="Wingdings" panose="05000000000000000000" pitchFamily="2" charset="2"/>
                        </a:rPr>
                        <a:t></a:t>
                      </a:r>
                      <a:endParaRPr lang="en-GB" sz="14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FFC000"/>
                    </a:solidFill>
                  </a:tcPr>
                </a:tc>
                <a:tc>
                  <a:txBody>
                    <a:bodyPr/>
                    <a:lstStyle/>
                    <a:p>
                      <a:pPr marL="0" lvl="0" algn="ctr" defTabSz="457200">
                        <a:buNone/>
                      </a:pPr>
                      <a:r>
                        <a:rPr lang="en-GB" sz="1400" b="1" kern="1200">
                          <a:solidFill>
                            <a:schemeClr val="tx1"/>
                          </a:solidFill>
                          <a:latin typeface="+mn-lt"/>
                          <a:ea typeface="+mn-ea"/>
                          <a:cs typeface="Arial"/>
                        </a:rPr>
                        <a:t>11%</a:t>
                      </a: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a:solidFill>
                        <a:srgbClr val="6D8FB8"/>
                      </a:solidFill>
                    </a:lnT>
                    <a:lnB w="12700" cap="flat" cmpd="sng" algn="ctr">
                      <a:solidFill>
                        <a:srgbClr val="6D8FB8"/>
                      </a:solidFill>
                      <a:prstDash val="solid"/>
                      <a:round/>
                      <a:headEnd type="none" w="med" len="med"/>
                      <a:tailEnd type="none" w="med" len="med"/>
                    </a:lnB>
                    <a:lnTlToBr w="0">
                      <a:noFill/>
                    </a:lnTlToBr>
                    <a:lnBlToTr w="0">
                      <a:noFill/>
                    </a:lnBlToTr>
                    <a:solidFill>
                      <a:srgbClr val="FFC000"/>
                    </a:solidFill>
                  </a:tcPr>
                </a:tc>
                <a:extLst>
                  <a:ext uri="{0D108BD9-81ED-4DB2-BD59-A6C34878D82A}">
                    <a16:rowId xmlns:a16="http://schemas.microsoft.com/office/drawing/2014/main" val="182383120"/>
                  </a:ext>
                </a:extLst>
              </a:tr>
              <a:tr h="7067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kern="1200">
                          <a:solidFill>
                            <a:schemeClr val="tx1"/>
                          </a:solidFill>
                          <a:latin typeface="+mn-lt"/>
                          <a:ea typeface="+mn-ea"/>
                          <a:cs typeface="Arial"/>
                        </a:rPr>
                        <a:t>Average Turn Around Time for Non-Routine / Major Voids (days)</a:t>
                      </a:r>
                      <a:endParaRPr lang="en-GB" sz="1400" b="1" kern="1200">
                        <a:solidFill>
                          <a:srgbClr val="FF0000"/>
                        </a:solidFill>
                        <a:latin typeface="+mn-lt"/>
                        <a:ea typeface="+mn-ea"/>
                        <a:cs typeface="Arial"/>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US" sz="1400">
                          <a:latin typeface="+mn-lt"/>
                        </a:rPr>
                        <a:t>65</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en-GB" sz="1400" b="0" kern="1200">
                          <a:solidFill>
                            <a:schemeClr val="tx1"/>
                          </a:solidFill>
                          <a:latin typeface="+mn-lt"/>
                          <a:ea typeface="+mn-ea"/>
                          <a:cs typeface="Arial"/>
                        </a:rPr>
                        <a:t>278</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GB" sz="1400" b="0" kern="1200">
                          <a:solidFill>
                            <a:schemeClr val="tx1"/>
                          </a:solidFill>
                          <a:latin typeface="+mn-lt"/>
                          <a:ea typeface="+mn-ea"/>
                          <a:cs typeface="Arial"/>
                        </a:rPr>
                        <a:t>334</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457200">
                        <a:buNone/>
                      </a:pPr>
                      <a:endParaRPr lang="en-GB" sz="14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b="1" kern="1200">
                          <a:solidFill>
                            <a:schemeClr val="tx1"/>
                          </a:solidFill>
                          <a:latin typeface="+mn-lt"/>
                          <a:ea typeface="+mn-ea"/>
                          <a:cs typeface="Arial"/>
                          <a:sym typeface="Wingdings" panose="05000000000000000000" pitchFamily="2" charset="2"/>
                        </a:rPr>
                        <a:t></a:t>
                      </a:r>
                      <a:endParaRPr lang="en-GB" sz="14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tc>
                  <a:txBody>
                    <a:bodyPr/>
                    <a:lstStyle/>
                    <a:p>
                      <a:pPr marL="0" lvl="0" algn="ctr" defTabSz="457200">
                        <a:buNone/>
                      </a:pPr>
                      <a:r>
                        <a:rPr lang="en-GB" sz="1400" b="1" kern="1200">
                          <a:solidFill>
                            <a:schemeClr val="tx1"/>
                          </a:solidFill>
                          <a:latin typeface="+mn-lt"/>
                          <a:ea typeface="+mn-ea"/>
                          <a:cs typeface="Arial"/>
                        </a:rPr>
                        <a:t>20%</a:t>
                      </a: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extLst>
                  <a:ext uri="{0D108BD9-81ED-4DB2-BD59-A6C34878D82A}">
                    <a16:rowId xmlns:a16="http://schemas.microsoft.com/office/drawing/2014/main" val="609470796"/>
                  </a:ext>
                </a:extLst>
              </a:tr>
              <a:tr h="816878">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kern="1200">
                          <a:solidFill>
                            <a:srgbClr val="FF0000"/>
                          </a:solidFill>
                          <a:latin typeface="+mn-lt"/>
                          <a:ea typeface="+mn-ea"/>
                          <a:cs typeface="Arial"/>
                        </a:rPr>
                        <a:t>Voids IN compared to 12 months ago</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lvl="0">
                        <a:buNone/>
                      </a:pPr>
                      <a:endParaRPr lang="en-US" sz="800">
                        <a:latin typeface="+mn-lt"/>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algn="ctr" defTabSz="457200" rtl="0" eaLnBrk="1" latinLnBrk="0" hangingPunct="1"/>
                      <a:endParaRPr lang="en-GB" sz="1400" b="0"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GB" sz="1400" b="0" kern="1200">
                          <a:solidFill>
                            <a:schemeClr val="tx1"/>
                          </a:solidFill>
                          <a:latin typeface="+mn-lt"/>
                          <a:ea typeface="+mn-ea"/>
                          <a:cs typeface="Arial"/>
                        </a:rPr>
                        <a:t>671 </a:t>
                      </a:r>
                    </a:p>
                    <a:p>
                      <a:pPr marL="0" algn="ctr" defTabSz="457200" rtl="0" eaLnBrk="1" latinLnBrk="0" hangingPunct="1"/>
                      <a:r>
                        <a:rPr lang="en-GB" sz="1400" b="0" kern="1200">
                          <a:solidFill>
                            <a:schemeClr val="tx1"/>
                          </a:solidFill>
                          <a:latin typeface="+mn-lt"/>
                          <a:ea typeface="+mn-ea"/>
                          <a:cs typeface="Arial"/>
                        </a:rPr>
                        <a:t>(213 more)</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457200">
                        <a:buNone/>
                      </a:pPr>
                      <a:endParaRPr lang="en-GB" sz="14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tc>
                  <a:txBody>
                    <a:bodyPr/>
                    <a:lstStyle/>
                    <a:p>
                      <a:pPr marL="0" lvl="0" algn="ctr" defTabSz="457200">
                        <a:buNone/>
                      </a:pPr>
                      <a:r>
                        <a:rPr lang="en-GB" sz="1400" b="1" kern="1200">
                          <a:solidFill>
                            <a:schemeClr val="tx1"/>
                          </a:solidFill>
                          <a:latin typeface="+mn-lt"/>
                          <a:ea typeface="+mn-ea"/>
                          <a:cs typeface="Arial"/>
                          <a:sym typeface="Wingdings" panose="05000000000000000000" pitchFamily="2" charset="2"/>
                        </a:rPr>
                        <a:t></a:t>
                      </a:r>
                      <a:endParaRPr lang="en-GB" sz="14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tc>
                  <a:txBody>
                    <a:bodyPr/>
                    <a:lstStyle/>
                    <a:p>
                      <a:pPr marL="0" lvl="0" algn="ctr" defTabSz="457200">
                        <a:buNone/>
                      </a:pPr>
                      <a:r>
                        <a:rPr lang="en-GB" sz="1400" b="1" kern="1200">
                          <a:solidFill>
                            <a:schemeClr val="tx1"/>
                          </a:solidFill>
                          <a:latin typeface="+mn-lt"/>
                          <a:ea typeface="+mn-ea"/>
                          <a:cs typeface="Arial"/>
                        </a:rPr>
                        <a:t>31.74%</a:t>
                      </a: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a:solidFill>
                        <a:srgbClr val="6D8FB8"/>
                      </a:solidFill>
                    </a:lnT>
                    <a:lnB w="12700" cap="flat" cmpd="sng" algn="ctr">
                      <a:solidFill>
                        <a:srgbClr val="6D8FB8"/>
                      </a:solidFill>
                      <a:prstDash val="solid"/>
                      <a:round/>
                      <a:headEnd type="none" w="med" len="med"/>
                      <a:tailEnd type="none" w="med" len="med"/>
                    </a:lnB>
                    <a:lnTlToBr w="0">
                      <a:noFill/>
                    </a:lnTlToBr>
                    <a:lnBlToTr w="0">
                      <a:noFill/>
                    </a:lnBlToTr>
                    <a:solidFill>
                      <a:srgbClr val="C00000"/>
                    </a:solidFill>
                  </a:tcPr>
                </a:tc>
                <a:extLst>
                  <a:ext uri="{0D108BD9-81ED-4DB2-BD59-A6C34878D82A}">
                    <a16:rowId xmlns:a16="http://schemas.microsoft.com/office/drawing/2014/main" val="3824825186"/>
                  </a:ext>
                </a:extLst>
              </a:tr>
              <a:tr h="816878">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kern="1200">
                          <a:solidFill>
                            <a:srgbClr val="FF0000"/>
                          </a:solidFill>
                          <a:latin typeface="+mn-lt"/>
                          <a:ea typeface="+mn-ea"/>
                          <a:cs typeface="Arial"/>
                        </a:rPr>
                        <a:t>Voids OUT compared to 12 months ago</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lvl="0">
                        <a:buNone/>
                      </a:pPr>
                      <a:endParaRPr lang="en-US" sz="800">
                        <a:latin typeface="+mn-lt"/>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algn="ctr" defTabSz="457200" rtl="0" eaLnBrk="1" latinLnBrk="0" hangingPunct="1"/>
                      <a:endParaRPr lang="en-GB" sz="1400" b="0"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GB" sz="1400" b="0" kern="1200">
                          <a:solidFill>
                            <a:schemeClr val="tx1"/>
                          </a:solidFill>
                          <a:latin typeface="+mn-lt"/>
                          <a:ea typeface="+mn-ea"/>
                          <a:cs typeface="Arial"/>
                        </a:rPr>
                        <a:t>637</a:t>
                      </a:r>
                    </a:p>
                    <a:p>
                      <a:pPr marL="0" algn="ctr" defTabSz="457200" rtl="0" eaLnBrk="1" latinLnBrk="0" hangingPunct="1"/>
                      <a:r>
                        <a:rPr lang="en-GB" sz="1400" b="0" kern="1200">
                          <a:solidFill>
                            <a:schemeClr val="tx1"/>
                          </a:solidFill>
                          <a:latin typeface="+mn-lt"/>
                          <a:ea typeface="+mn-ea"/>
                          <a:cs typeface="Arial"/>
                        </a:rPr>
                        <a:t>(275 more)</a:t>
                      </a: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457200">
                        <a:buNone/>
                      </a:pPr>
                      <a:endParaRPr lang="en-GB" sz="14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FFC000"/>
                    </a:solidFill>
                  </a:tcPr>
                </a:tc>
                <a:tc>
                  <a:txBody>
                    <a:bodyPr/>
                    <a:lstStyle/>
                    <a:p>
                      <a:pPr marL="0" lvl="0" algn="ctr" defTabSz="457200">
                        <a:buNone/>
                      </a:pPr>
                      <a:r>
                        <a:rPr lang="en-GB" sz="1400" b="1" kern="1200">
                          <a:solidFill>
                            <a:schemeClr val="tx1"/>
                          </a:solidFill>
                          <a:latin typeface="+mn-lt"/>
                          <a:ea typeface="+mn-ea"/>
                          <a:cs typeface="Arial"/>
                          <a:sym typeface="Wingdings" panose="05000000000000000000" pitchFamily="2" charset="2"/>
                        </a:rPr>
                        <a:t></a:t>
                      </a:r>
                      <a:endParaRPr lang="en-GB" sz="1400" b="1" kern="1200">
                        <a:solidFill>
                          <a:schemeClr val="tx1"/>
                        </a:solidFill>
                        <a:latin typeface="+mn-lt"/>
                        <a:ea typeface="+mn-ea"/>
                        <a:cs typeface="Arial"/>
                      </a:endParaRPr>
                    </a:p>
                  </a:txBody>
                  <a:tcPr marL="65314" marR="65314" marT="32657" marB="32657" anchor="ctr">
                    <a:lnL w="12700" cap="flat" cmpd="sng" algn="ctr">
                      <a:solidFill>
                        <a:srgbClr val="6D8FB8"/>
                      </a:solidFill>
                      <a:prstDash val="solid"/>
                      <a:round/>
                      <a:headEnd type="none" w="med" len="med"/>
                      <a:tailEnd type="none" w="med" len="med"/>
                    </a:lnL>
                    <a:lnR w="12700" cap="flat" cmpd="sng" algn="ctr">
                      <a:solidFill>
                        <a:srgbClr val="6D8FB8"/>
                      </a:solidFill>
                      <a:prstDash val="solid"/>
                      <a:round/>
                      <a:headEnd type="none" w="med" len="med"/>
                      <a:tailEnd type="none" w="med" len="med"/>
                    </a:lnR>
                    <a:lnT w="12700" cap="flat" cmpd="sng" algn="ctr">
                      <a:solidFill>
                        <a:srgbClr val="6D8FB8"/>
                      </a:solidFill>
                      <a:prstDash val="solid"/>
                      <a:round/>
                      <a:headEnd type="none" w="med" len="med"/>
                      <a:tailEnd type="none" w="med" len="med"/>
                    </a:lnT>
                    <a:lnB w="12700" cap="flat" cmpd="sng" algn="ctr">
                      <a:solidFill>
                        <a:srgbClr val="6D8FB8"/>
                      </a:solidFill>
                      <a:prstDash val="solid"/>
                      <a:round/>
                      <a:headEnd type="none" w="med" len="med"/>
                      <a:tailEnd type="none" w="med" len="med"/>
                    </a:lnB>
                    <a:lnTlToBr w="0">
                      <a:noFill/>
                    </a:lnTlToBr>
                    <a:lnBlToTr w="0">
                      <a:noFill/>
                    </a:lnBlToTr>
                    <a:solidFill>
                      <a:srgbClr val="00B050"/>
                    </a:solidFill>
                  </a:tcPr>
                </a:tc>
                <a:tc>
                  <a:txBody>
                    <a:bodyPr/>
                    <a:lstStyle/>
                    <a:p>
                      <a:pPr marL="0" lvl="0" algn="ctr" defTabSz="457200">
                        <a:buNone/>
                      </a:pPr>
                      <a:r>
                        <a:rPr lang="en-GB" sz="1400" b="1" kern="1200" dirty="0">
                          <a:solidFill>
                            <a:schemeClr val="tx1"/>
                          </a:solidFill>
                          <a:latin typeface="+mn-lt"/>
                          <a:ea typeface="+mn-ea"/>
                          <a:cs typeface="Arial"/>
                        </a:rPr>
                        <a:t>43.17%</a:t>
                      </a:r>
                    </a:p>
                  </a:txBody>
                  <a:tcPr marL="65314" marR="65314" marT="32657" marB="32657" anchor="ctr">
                    <a:lnL w="12700" cap="flat" cmpd="sng" algn="ctr">
                      <a:solidFill>
                        <a:srgbClr val="6D8FB8"/>
                      </a:solidFill>
                      <a:prstDash val="solid"/>
                      <a:round/>
                      <a:headEnd type="none" w="med" len="med"/>
                      <a:tailEnd type="none" w="med" len="med"/>
                    </a:lnL>
                    <a:lnR w="12700">
                      <a:solidFill>
                        <a:schemeClr val="tx1"/>
                      </a:solidFill>
                    </a:lnR>
                    <a:lnT w="12700">
                      <a:solidFill>
                        <a:srgbClr val="6D8FB8"/>
                      </a:solidFill>
                    </a:lnT>
                    <a:lnB w="12700" cap="flat" cmpd="sng" algn="ctr">
                      <a:solidFill>
                        <a:srgbClr val="6D8FB8"/>
                      </a:solidFill>
                      <a:prstDash val="solid"/>
                      <a:round/>
                      <a:headEnd type="none" w="med" len="med"/>
                      <a:tailEnd type="none" w="med" len="med"/>
                    </a:lnB>
                    <a:lnTlToBr w="0">
                      <a:noFill/>
                    </a:lnTlToBr>
                    <a:lnBlToTr w="0">
                      <a:noFill/>
                    </a:lnBlToTr>
                    <a:solidFill>
                      <a:srgbClr val="00B050"/>
                    </a:solidFill>
                  </a:tcPr>
                </a:tc>
                <a:extLst>
                  <a:ext uri="{0D108BD9-81ED-4DB2-BD59-A6C34878D82A}">
                    <a16:rowId xmlns:a16="http://schemas.microsoft.com/office/drawing/2014/main" val="683332679"/>
                  </a:ext>
                </a:extLst>
              </a:tr>
            </a:tbl>
          </a:graphicData>
        </a:graphic>
      </p:graphicFrame>
    </p:spTree>
    <p:extLst>
      <p:ext uri="{BB962C8B-B14F-4D97-AF65-F5344CB8AC3E}">
        <p14:creationId xmlns:p14="http://schemas.microsoft.com/office/powerpoint/2010/main" val="2852753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81200" y="33998"/>
            <a:ext cx="8229600" cy="1143000"/>
          </a:xfrm>
        </p:spPr>
        <p:txBody>
          <a:bodyPr/>
          <a:lstStyle/>
          <a:p>
            <a:pPr algn="ctr" eaLnBrk="1" hangingPunct="1"/>
            <a:r>
              <a:rPr lang="en-US" altLang="en-US"/>
              <a:t>Improvements over last 12 months</a:t>
            </a:r>
          </a:p>
        </p:txBody>
      </p:sp>
      <p:sp>
        <p:nvSpPr>
          <p:cNvPr id="19459" name="Content Placeholder 2"/>
          <p:cNvSpPr>
            <a:spLocks noGrp="1"/>
          </p:cNvSpPr>
          <p:nvPr>
            <p:ph idx="1"/>
          </p:nvPr>
        </p:nvSpPr>
        <p:spPr>
          <a:xfrm>
            <a:off x="179612" y="1057054"/>
            <a:ext cx="5753105" cy="5169086"/>
          </a:xfrm>
        </p:spPr>
        <p:txBody>
          <a:bodyPr/>
          <a:lstStyle/>
          <a:p>
            <a:pPr marL="342900" indent="-342900">
              <a:buFont typeface="Arial" panose="020B0604020202020204" pitchFamily="34" charset="0"/>
              <a:buChar char="•"/>
            </a:pPr>
            <a:r>
              <a:rPr lang="en-GB"/>
              <a:t>Responsive Repairs &amp; Void Maintenance:</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z="1800" b="0">
                <a:solidFill>
                  <a:schemeClr val="tx1"/>
                </a:solidFill>
              </a:rPr>
              <a:t>Assess demand against capacity</a:t>
            </a:r>
          </a:p>
          <a:p>
            <a:pPr marL="342900" indent="-342900">
              <a:buFont typeface="Arial" panose="020B0604020202020204" pitchFamily="34" charset="0"/>
              <a:buChar char="•"/>
            </a:pPr>
            <a:endParaRPr lang="en-GB" sz="1800" b="0">
              <a:solidFill>
                <a:schemeClr val="tx1"/>
              </a:solidFill>
            </a:endParaRPr>
          </a:p>
          <a:p>
            <a:pPr marL="342900" indent="-342900">
              <a:buFont typeface="Arial" panose="020B0604020202020204" pitchFamily="34" charset="0"/>
              <a:buChar char="•"/>
            </a:pPr>
            <a:r>
              <a:rPr lang="en-GB" sz="1800" b="0">
                <a:solidFill>
                  <a:schemeClr val="tx1"/>
                </a:solidFill>
              </a:rPr>
              <a:t>Increase staff &amp; trades</a:t>
            </a:r>
          </a:p>
          <a:p>
            <a:pPr marL="342900" indent="-342900">
              <a:buFont typeface="Arial" panose="020B0604020202020204" pitchFamily="34" charset="0"/>
              <a:buChar char="•"/>
            </a:pPr>
            <a:endParaRPr lang="en-GB" sz="1800" b="0">
              <a:solidFill>
                <a:schemeClr val="tx1"/>
              </a:solidFill>
            </a:endParaRPr>
          </a:p>
          <a:p>
            <a:pPr marL="342900" indent="-342900">
              <a:buFont typeface="Arial" panose="020B0604020202020204" pitchFamily="34" charset="0"/>
              <a:buChar char="•"/>
            </a:pPr>
            <a:r>
              <a:rPr lang="en-GB" sz="1800" b="0">
                <a:solidFill>
                  <a:schemeClr val="tx1"/>
                </a:solidFill>
              </a:rPr>
              <a:t>Redeploy trades from other teams to clear backlogs</a:t>
            </a:r>
          </a:p>
          <a:p>
            <a:pPr marL="342900" indent="-342900">
              <a:buFont typeface="Arial" panose="020B0604020202020204" pitchFamily="34" charset="0"/>
              <a:buChar char="•"/>
            </a:pPr>
            <a:endParaRPr lang="en-GB" sz="1800" b="0">
              <a:solidFill>
                <a:schemeClr val="tx1"/>
              </a:solidFill>
            </a:endParaRPr>
          </a:p>
          <a:p>
            <a:pPr marL="342900" indent="-342900">
              <a:buFont typeface="Arial" panose="020B0604020202020204" pitchFamily="34" charset="0"/>
              <a:buChar char="•"/>
            </a:pPr>
            <a:r>
              <a:rPr lang="en-GB" sz="1800" b="0">
                <a:solidFill>
                  <a:schemeClr val="tx1"/>
                </a:solidFill>
              </a:rPr>
              <a:t>Adjust van stocks to improve right first time</a:t>
            </a:r>
          </a:p>
          <a:p>
            <a:pPr marL="342900" indent="-342900">
              <a:buFont typeface="Arial" panose="020B0604020202020204" pitchFamily="34" charset="0"/>
              <a:buChar char="•"/>
            </a:pPr>
            <a:endParaRPr lang="en-GB" sz="1800" b="0">
              <a:solidFill>
                <a:schemeClr val="tx1"/>
              </a:solidFill>
            </a:endParaRPr>
          </a:p>
          <a:p>
            <a:pPr marL="342900" indent="-342900">
              <a:buFont typeface="Arial" panose="020B0604020202020204" pitchFamily="34" charset="0"/>
              <a:buChar char="•"/>
            </a:pPr>
            <a:r>
              <a:rPr lang="en-GB" sz="1800" b="0">
                <a:solidFill>
                  <a:schemeClr val="tx1"/>
                </a:solidFill>
              </a:rPr>
              <a:t>Extra supply locations to increase materia</a:t>
            </a:r>
            <a:r>
              <a:rPr lang="en-GB" sz="1800" b="0"/>
              <a:t>l </a:t>
            </a:r>
            <a:r>
              <a:rPr lang="en-GB" sz="1800" b="0">
                <a:solidFill>
                  <a:schemeClr val="tx1"/>
                </a:solidFill>
              </a:rPr>
              <a:t>availability</a:t>
            </a:r>
          </a:p>
          <a:p>
            <a:pPr marL="342900" indent="-342900">
              <a:buFont typeface="Arial" panose="020B0604020202020204" pitchFamily="34" charset="0"/>
              <a:buChar char="•"/>
            </a:pPr>
            <a:endParaRPr lang="en-GB" sz="1800" b="0">
              <a:solidFill>
                <a:schemeClr val="tx1"/>
              </a:solidFill>
            </a:endParaRPr>
          </a:p>
          <a:p>
            <a:pPr marL="342900" indent="-342900">
              <a:buFont typeface="Arial" panose="020B0604020202020204" pitchFamily="34" charset="0"/>
              <a:buChar char="•"/>
            </a:pPr>
            <a:r>
              <a:rPr lang="en-GB" sz="1800" b="0">
                <a:solidFill>
                  <a:schemeClr val="tx1"/>
                </a:solidFill>
              </a:rPr>
              <a:t>Lock trades to specific work areas to reduce travel time</a:t>
            </a:r>
          </a:p>
          <a:p>
            <a:pPr marL="342900" indent="-342900">
              <a:buFont typeface="Arial" panose="020B0604020202020204" pitchFamily="34" charset="0"/>
              <a:buChar char="•"/>
            </a:pPr>
            <a:endParaRPr lang="en-GB" sz="1800" b="0">
              <a:solidFill>
                <a:schemeClr val="tx1"/>
              </a:solidFill>
            </a:endParaRPr>
          </a:p>
          <a:p>
            <a:pPr marL="342900" indent="-342900">
              <a:buFont typeface="Arial" panose="020B0604020202020204" pitchFamily="34" charset="0"/>
              <a:buChar char="•"/>
            </a:pPr>
            <a:r>
              <a:rPr lang="en-GB" sz="1800" b="0">
                <a:solidFill>
                  <a:schemeClr val="tx1"/>
                </a:solidFill>
              </a:rPr>
              <a:t>Review and manage trade productivity</a:t>
            </a:r>
          </a:p>
          <a:p>
            <a:pPr marL="1085850" lvl="1"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endParaRPr lang="en-GB" sz="2000">
              <a:solidFill>
                <a:schemeClr val="tx1"/>
              </a:solidFill>
            </a:endParaRPr>
          </a:p>
          <a:p>
            <a:pPr lvl="2" indent="0" eaLnBrk="1" hangingPunct="1">
              <a:buNone/>
            </a:pPr>
            <a:endParaRPr lang="en-US" altLang="en-US" sz="2000"/>
          </a:p>
        </p:txBody>
      </p:sp>
      <p:sp>
        <p:nvSpPr>
          <p:cNvPr id="4" name="TextBox 3">
            <a:extLst>
              <a:ext uri="{FF2B5EF4-FFF2-40B4-BE49-F238E27FC236}">
                <a16:creationId xmlns:a16="http://schemas.microsoft.com/office/drawing/2014/main" id="{1BB5DEF6-090E-4FC8-A471-C7BDC21AB469}"/>
              </a:ext>
            </a:extLst>
          </p:cNvPr>
          <p:cNvSpPr txBox="1"/>
          <p:nvPr/>
        </p:nvSpPr>
        <p:spPr>
          <a:xfrm>
            <a:off x="1981200" y="6226140"/>
            <a:ext cx="4669604" cy="646331"/>
          </a:xfrm>
          <a:prstGeom prst="rect">
            <a:avLst/>
          </a:prstGeom>
          <a:noFill/>
        </p:spPr>
        <p:txBody>
          <a:bodyPr wrap="square" rtlCol="0">
            <a:spAutoFit/>
          </a:body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Email: </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3"/>
              </a:rPr>
              <a:t>mark.mullen@southampton.gov.uk</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Tel: 023 8083 4127</a:t>
            </a: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 name="Content Placeholder 2">
            <a:extLst>
              <a:ext uri="{FF2B5EF4-FFF2-40B4-BE49-F238E27FC236}">
                <a16:creationId xmlns:a16="http://schemas.microsoft.com/office/drawing/2014/main" id="{2D14C6D6-FDA7-3F05-67BC-566E2714A346}"/>
              </a:ext>
            </a:extLst>
          </p:cNvPr>
          <p:cNvSpPr txBox="1">
            <a:spLocks/>
          </p:cNvSpPr>
          <p:nvPr/>
        </p:nvSpPr>
        <p:spPr bwMode="auto">
          <a:xfrm>
            <a:off x="5932717" y="1095152"/>
            <a:ext cx="6079671" cy="490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20000"/>
              </a:spcBef>
              <a:spcAft>
                <a:spcPct val="0"/>
              </a:spcAft>
              <a:buClr>
                <a:schemeClr val="bg2"/>
              </a:buClr>
              <a:defRPr sz="2000" b="1"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chemeClr val="bg2"/>
              </a:buClr>
              <a:buFont typeface="Arial" panose="020B0604020202020204" pitchFamily="34" charset="0"/>
              <a:buChar char="–"/>
              <a:defRPr sz="2800" kern="1200">
                <a:solidFill>
                  <a:srgbClr val="7F7F7F"/>
                </a:solidFill>
                <a:latin typeface="+mn-lt"/>
                <a:ea typeface="+mn-ea"/>
                <a:cs typeface="+mn-cs"/>
              </a:defRPr>
            </a:lvl2pPr>
            <a:lvl3pPr marL="1143000" indent="-228600" algn="l" defTabSz="457200" rtl="0" eaLnBrk="0" fontAlgn="base" hangingPunct="0">
              <a:spcBef>
                <a:spcPct val="20000"/>
              </a:spcBef>
              <a:spcAft>
                <a:spcPct val="0"/>
              </a:spcAft>
              <a:buClr>
                <a:schemeClr val="bg2"/>
              </a:buClr>
              <a:buFont typeface="Arial" panose="020B0604020202020204" pitchFamily="34" charset="0"/>
              <a:buChar char="•"/>
              <a:defRPr sz="2400" kern="1200">
                <a:solidFill>
                  <a:srgbClr val="7F7F7F"/>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r>
              <a:rPr kumimoji="0" lang="en-GB" sz="2000" b="1" i="0" u="none" strike="noStrike" kern="1200" cap="none" spc="0" normalizeH="0" baseline="0" noProof="0">
                <a:ln>
                  <a:noFill/>
                </a:ln>
                <a:solidFill>
                  <a:srgbClr val="000000"/>
                </a:solidFill>
                <a:effectLst/>
                <a:uLnTx/>
                <a:uFillTx/>
                <a:latin typeface="Calibri"/>
                <a:ea typeface="+mn-ea"/>
                <a:cs typeface="+mn-cs"/>
              </a:rPr>
              <a:t>Responsive Repairs &amp; Void Maintenance:</a:t>
            </a:r>
          </a:p>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endParaRPr kumimoji="0" lang="en-GB" sz="2000" b="1" i="0" u="none" strike="noStrike" kern="1200" cap="none" spc="0" normalizeH="0" baseline="0" noProof="0">
              <a:ln>
                <a:noFill/>
              </a:ln>
              <a:solidFill>
                <a:srgbClr val="000000"/>
              </a:solidFill>
              <a:effectLst/>
              <a:uLnTx/>
              <a:uFillTx/>
              <a:latin typeface="Calibri"/>
              <a:ea typeface="+mn-ea"/>
              <a:cs typeface="+mn-cs"/>
            </a:endParaRPr>
          </a:p>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a:ea typeface="+mn-ea"/>
                <a:cs typeface="+mn-cs"/>
              </a:rPr>
              <a:t>Trade briefings to identify factors causing delays</a:t>
            </a:r>
          </a:p>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a:ea typeface="+mn-ea"/>
                <a:cs typeface="+mn-cs"/>
              </a:rPr>
              <a:t>Daily &amp; weekly team catch-ups to speed-up problem solving</a:t>
            </a:r>
          </a:p>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a:ea typeface="+mn-ea"/>
                <a:cs typeface="+mn-cs"/>
              </a:rPr>
              <a:t>Involvement with Tenant Repair Groups</a:t>
            </a:r>
          </a:p>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a:ea typeface="+mn-ea"/>
                <a:cs typeface="+mn-cs"/>
              </a:rPr>
              <a:t>Lessons learnt from customer feedback and complaints</a:t>
            </a:r>
          </a:p>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a:ea typeface="+mn-ea"/>
                <a:cs typeface="+mn-cs"/>
              </a:rPr>
              <a:t>Pre-termination property inspectors to assist tenants completing repairs before vacating</a:t>
            </a:r>
          </a:p>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a:p>
            <a:pPr marL="342900" marR="0" lvl="0" indent="-342900" algn="l" defTabSz="457200" rtl="0" eaLnBrk="0" fontAlgn="base" latinLnBrk="0" hangingPunct="0">
              <a:lnSpc>
                <a:spcPct val="100000"/>
              </a:lnSpc>
              <a:spcBef>
                <a:spcPct val="20000"/>
              </a:spcBef>
              <a:spcAft>
                <a:spcPct val="0"/>
              </a:spcAft>
              <a:buClr>
                <a:srgbClr val="C50046"/>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a:ea typeface="+mn-ea"/>
                <a:cs typeface="+mn-cs"/>
              </a:rPr>
              <a:t>Drive down and reduce material delays</a:t>
            </a:r>
          </a:p>
          <a:p>
            <a:pPr marL="1143000" marR="0" lvl="2" indent="0" algn="l" defTabSz="457200" rtl="0" eaLnBrk="1" fontAlgn="base" latinLnBrk="0" hangingPunct="1">
              <a:lnSpc>
                <a:spcPct val="100000"/>
              </a:lnSpc>
              <a:spcBef>
                <a:spcPct val="20000"/>
              </a:spcBef>
              <a:spcAft>
                <a:spcPct val="0"/>
              </a:spcAft>
              <a:buClr>
                <a:srgbClr val="C50046"/>
              </a:buClr>
              <a:buSzTx/>
              <a:buFont typeface="Arial" panose="020B0604020202020204" pitchFamily="34" charset="0"/>
              <a:buNone/>
              <a:tabLst/>
              <a:defRPr/>
            </a:pPr>
            <a:endParaRPr kumimoji="0" lang="en-US" altLang="en-US" sz="2000" b="0" i="0" u="none" strike="noStrike" kern="1200" cap="none" spc="0" normalizeH="0" baseline="0" noProof="0">
              <a:ln>
                <a:noFill/>
              </a:ln>
              <a:solidFill>
                <a:srgbClr val="7F7F7F"/>
              </a:solidFill>
              <a:effectLst/>
              <a:uLnTx/>
              <a:uFillTx/>
              <a:latin typeface="Calibri"/>
              <a:ea typeface="+mn-ea"/>
              <a:cs typeface="+mn-cs"/>
            </a:endParaRPr>
          </a:p>
        </p:txBody>
      </p:sp>
    </p:spTree>
    <p:extLst>
      <p:ext uri="{BB962C8B-B14F-4D97-AF65-F5344CB8AC3E}">
        <p14:creationId xmlns:p14="http://schemas.microsoft.com/office/powerpoint/2010/main" val="1754984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F57A0-0997-1332-4BA1-5ACA92EB1501}"/>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4008BE54-81CD-1CC1-2331-DE9ACD56B763}"/>
              </a:ext>
            </a:extLst>
          </p:cNvPr>
          <p:cNvSpPr>
            <a:spLocks noGrp="1"/>
          </p:cNvSpPr>
          <p:nvPr>
            <p:ph type="title"/>
          </p:nvPr>
        </p:nvSpPr>
        <p:spPr>
          <a:xfrm>
            <a:off x="1981200" y="33998"/>
            <a:ext cx="8229600" cy="1143000"/>
          </a:xfrm>
        </p:spPr>
        <p:txBody>
          <a:bodyPr/>
          <a:lstStyle/>
          <a:p>
            <a:pPr algn="ctr" eaLnBrk="1" hangingPunct="1"/>
            <a:r>
              <a:rPr lang="en-US" altLang="en-US"/>
              <a:t>Improvements over last 12 months</a:t>
            </a:r>
          </a:p>
        </p:txBody>
      </p:sp>
      <p:sp>
        <p:nvSpPr>
          <p:cNvPr id="19459" name="Content Placeholder 2">
            <a:extLst>
              <a:ext uri="{FF2B5EF4-FFF2-40B4-BE49-F238E27FC236}">
                <a16:creationId xmlns:a16="http://schemas.microsoft.com/office/drawing/2014/main" id="{FA1167A0-29FF-8380-A896-D2C546F800B0}"/>
              </a:ext>
            </a:extLst>
          </p:cNvPr>
          <p:cNvSpPr>
            <a:spLocks noGrp="1"/>
          </p:cNvSpPr>
          <p:nvPr>
            <p:ph idx="1"/>
          </p:nvPr>
        </p:nvSpPr>
        <p:spPr>
          <a:xfrm>
            <a:off x="179612" y="1220339"/>
            <a:ext cx="11462659" cy="4625289"/>
          </a:xfrm>
        </p:spPr>
        <p:txBody>
          <a:bodyPr/>
          <a:lstStyle/>
          <a:p>
            <a:pPr marL="342900" indent="-342900">
              <a:buFont typeface="Arial" panose="020B0604020202020204" pitchFamily="34" charset="0"/>
              <a:buChar char="•"/>
            </a:pPr>
            <a:r>
              <a:rPr lang="en-GB"/>
              <a:t>Input and support from other departments and teams:</a:t>
            </a:r>
          </a:p>
          <a:p>
            <a:pPr marL="342900" indent="-342900">
              <a:buFont typeface="Arial" panose="020B0604020202020204" pitchFamily="34" charset="0"/>
              <a:buChar char="•"/>
            </a:pPr>
            <a:endParaRPr lang="en-GB"/>
          </a:p>
          <a:p>
            <a:pPr marL="1085850" lvl="1" indent="-342900">
              <a:buFont typeface="Arial" panose="020B0604020202020204" pitchFamily="34" charset="0"/>
              <a:buChar char="•"/>
            </a:pPr>
            <a:r>
              <a:rPr lang="en-GB" sz="2000">
                <a:solidFill>
                  <a:schemeClr val="tx1"/>
                </a:solidFill>
              </a:rPr>
              <a:t>Advance notice to allocations team of void properties two weeks before ready for letting</a:t>
            </a:r>
          </a:p>
          <a:p>
            <a:pPr marL="1085850" lvl="1"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r>
              <a:rPr lang="en-GB" sz="2000">
                <a:solidFill>
                  <a:schemeClr val="tx1"/>
                </a:solidFill>
              </a:rPr>
              <a:t>Review whole end-to-end void process to target and reduce delays at stage of the void process</a:t>
            </a:r>
          </a:p>
          <a:p>
            <a:pPr marL="1085850" lvl="1"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r>
              <a:rPr lang="en-GB" sz="2000">
                <a:solidFill>
                  <a:schemeClr val="tx1"/>
                </a:solidFill>
              </a:rPr>
              <a:t>Proactive interaction with other departments to speed-up the turnaround times of activities /tasks</a:t>
            </a:r>
          </a:p>
          <a:p>
            <a:pPr marL="1085850" lvl="1"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r>
              <a:rPr lang="en-GB" sz="2000">
                <a:solidFill>
                  <a:schemeClr val="tx1"/>
                </a:solidFill>
              </a:rPr>
              <a:t>Increased resources to reduce turnaround times and backlogs</a:t>
            </a:r>
          </a:p>
          <a:p>
            <a:pPr marL="1085850" lvl="1"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r>
              <a:rPr lang="en-GB" sz="2000">
                <a:solidFill>
                  <a:schemeClr val="tx1"/>
                </a:solidFill>
              </a:rPr>
              <a:t>Improve stock investment decisions to unlock properties with long-term high-cost maintenance needs</a:t>
            </a:r>
          </a:p>
          <a:p>
            <a:pPr lvl="2" indent="0" eaLnBrk="1" hangingPunct="1">
              <a:buNone/>
            </a:pPr>
            <a:endParaRPr lang="en-US" altLang="en-US" sz="2000"/>
          </a:p>
        </p:txBody>
      </p:sp>
      <p:sp>
        <p:nvSpPr>
          <p:cNvPr id="4" name="TextBox 3">
            <a:extLst>
              <a:ext uri="{FF2B5EF4-FFF2-40B4-BE49-F238E27FC236}">
                <a16:creationId xmlns:a16="http://schemas.microsoft.com/office/drawing/2014/main" id="{6A887820-BB8B-FABE-9BB7-2A7102F55F10}"/>
              </a:ext>
            </a:extLst>
          </p:cNvPr>
          <p:cNvSpPr txBox="1"/>
          <p:nvPr/>
        </p:nvSpPr>
        <p:spPr>
          <a:xfrm>
            <a:off x="1981200" y="6226140"/>
            <a:ext cx="4669604" cy="646331"/>
          </a:xfrm>
          <a:prstGeom prst="rect">
            <a:avLst/>
          </a:prstGeom>
          <a:noFill/>
        </p:spPr>
        <p:txBody>
          <a:bodyPr wrap="square" rtlCol="0">
            <a:spAutoFit/>
          </a:body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Email: </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3"/>
              </a:rPr>
              <a:t>mark.mullen@southampton.gov.uk</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Tel: 023 8083 4127</a:t>
            </a: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3296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079F1-33F6-4813-609E-12548A607ADD}"/>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8B62A84D-3541-1396-BB49-1E48137AC8BA}"/>
              </a:ext>
            </a:extLst>
          </p:cNvPr>
          <p:cNvSpPr>
            <a:spLocks noGrp="1"/>
          </p:cNvSpPr>
          <p:nvPr>
            <p:ph type="title"/>
          </p:nvPr>
        </p:nvSpPr>
        <p:spPr>
          <a:xfrm>
            <a:off x="1981200" y="33998"/>
            <a:ext cx="8229600" cy="1143000"/>
          </a:xfrm>
        </p:spPr>
        <p:txBody>
          <a:bodyPr/>
          <a:lstStyle/>
          <a:p>
            <a:pPr algn="ctr" eaLnBrk="1" hangingPunct="1"/>
            <a:r>
              <a:rPr lang="en-US" altLang="en-US"/>
              <a:t>Improvements over next 12 months</a:t>
            </a:r>
          </a:p>
        </p:txBody>
      </p:sp>
      <p:sp>
        <p:nvSpPr>
          <p:cNvPr id="19459" name="Content Placeholder 2">
            <a:extLst>
              <a:ext uri="{FF2B5EF4-FFF2-40B4-BE49-F238E27FC236}">
                <a16:creationId xmlns:a16="http://schemas.microsoft.com/office/drawing/2014/main" id="{C543CB9A-E324-6558-D43B-259369952C68}"/>
              </a:ext>
            </a:extLst>
          </p:cNvPr>
          <p:cNvSpPr>
            <a:spLocks noGrp="1"/>
          </p:cNvSpPr>
          <p:nvPr>
            <p:ph idx="1"/>
          </p:nvPr>
        </p:nvSpPr>
        <p:spPr>
          <a:xfrm>
            <a:off x="538843" y="1155024"/>
            <a:ext cx="11005457" cy="4902875"/>
          </a:xfrm>
        </p:spPr>
        <p:txBody>
          <a:bodyPr/>
          <a:lstStyle/>
          <a:p>
            <a:pPr marL="342900" indent="-342900">
              <a:buFont typeface="Arial" panose="020B0604020202020204" pitchFamily="34" charset="0"/>
              <a:buChar char="•"/>
            </a:pPr>
            <a:r>
              <a:rPr lang="en-GB"/>
              <a:t>Repairs and Void Maintenance:</a:t>
            </a:r>
          </a:p>
          <a:p>
            <a:pPr marL="342900" indent="-342900">
              <a:buFont typeface="Arial" panose="020B0604020202020204" pitchFamily="34" charset="0"/>
              <a:buChar char="•"/>
            </a:pPr>
            <a:endParaRPr lang="en-GB"/>
          </a:p>
          <a:p>
            <a:pPr marL="1085850" lvl="1" indent="-342900">
              <a:buFont typeface="Arial" panose="020B0604020202020204" pitchFamily="34" charset="0"/>
              <a:buChar char="•"/>
            </a:pPr>
            <a:r>
              <a:rPr lang="en-GB" sz="2000">
                <a:solidFill>
                  <a:schemeClr val="tx1"/>
                </a:solidFill>
              </a:rPr>
              <a:t>Increased property tenancy inspections – target 20% of Housing stock per annum</a:t>
            </a:r>
          </a:p>
          <a:p>
            <a:pPr marL="1085850" lvl="1"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r>
              <a:rPr lang="en-GB" sz="2000">
                <a:solidFill>
                  <a:schemeClr val="tx1"/>
                </a:solidFill>
              </a:rPr>
              <a:t>£25m increased capital investment over next five years</a:t>
            </a:r>
          </a:p>
          <a:p>
            <a:pPr marL="1085850" lvl="1"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r>
              <a:rPr lang="en-GB" sz="2000">
                <a:solidFill>
                  <a:schemeClr val="tx1"/>
                </a:solidFill>
              </a:rPr>
              <a:t>Procure an additional planned works contractor to clear backlogs sooner by 2026</a:t>
            </a:r>
          </a:p>
          <a:p>
            <a:pPr marL="1085850" lvl="1"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r>
              <a:rPr lang="en-GB" sz="2000">
                <a:solidFill>
                  <a:schemeClr val="tx1"/>
                </a:solidFill>
              </a:rPr>
              <a:t>Digital transformation across Housing Operations -&gt; increase efficiencies</a:t>
            </a:r>
          </a:p>
          <a:p>
            <a:pPr marL="1085850" lvl="1"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r>
              <a:rPr lang="en-GB" sz="2000">
                <a:solidFill>
                  <a:schemeClr val="tx1"/>
                </a:solidFill>
              </a:rPr>
              <a:t>Single reporting system to improve void management</a:t>
            </a:r>
          </a:p>
          <a:p>
            <a:pPr marL="1085850" lvl="1"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r>
              <a:rPr lang="en-GB" sz="2000">
                <a:solidFill>
                  <a:schemeClr val="tx1"/>
                </a:solidFill>
              </a:rPr>
              <a:t>Daily bidding of void properties from April 2025 to advertise properties earlier</a:t>
            </a:r>
          </a:p>
          <a:p>
            <a:pPr marL="1085850" lvl="1"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endParaRPr lang="en-GB" sz="2000">
              <a:solidFill>
                <a:schemeClr val="tx1"/>
              </a:solidFill>
            </a:endParaRPr>
          </a:p>
          <a:p>
            <a:pPr lvl="2" indent="0" eaLnBrk="1" hangingPunct="1">
              <a:buNone/>
            </a:pPr>
            <a:endParaRPr lang="en-US" altLang="en-US" sz="2000"/>
          </a:p>
        </p:txBody>
      </p:sp>
      <p:sp>
        <p:nvSpPr>
          <p:cNvPr id="4" name="TextBox 3">
            <a:extLst>
              <a:ext uri="{FF2B5EF4-FFF2-40B4-BE49-F238E27FC236}">
                <a16:creationId xmlns:a16="http://schemas.microsoft.com/office/drawing/2014/main" id="{10C0AA1B-4958-098C-2927-03016ABDCEA1}"/>
              </a:ext>
            </a:extLst>
          </p:cNvPr>
          <p:cNvSpPr txBox="1"/>
          <p:nvPr/>
        </p:nvSpPr>
        <p:spPr>
          <a:xfrm>
            <a:off x="1981200" y="6226140"/>
            <a:ext cx="4669604" cy="646331"/>
          </a:xfrm>
          <a:prstGeom prst="rect">
            <a:avLst/>
          </a:prstGeom>
          <a:noFill/>
        </p:spPr>
        <p:txBody>
          <a:bodyPr wrap="square" rtlCol="0">
            <a:spAutoFit/>
          </a:body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Email: </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3"/>
              </a:rPr>
              <a:t>mark.mullen@southampton.gov.uk</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Tel: 023 8083 4127</a:t>
            </a: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88582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scc powerpoint image 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43" y="-483789"/>
            <a:ext cx="12198343" cy="7466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a:xfrm>
            <a:off x="1524000" y="4667250"/>
            <a:ext cx="7772400" cy="560388"/>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48FB8"/>
                </a:solidFill>
                <a:effectLst/>
                <a:uLnTx/>
                <a:uFillTx/>
                <a:latin typeface="Calibri"/>
                <a:ea typeface="+mj-ea"/>
                <a:cs typeface="+mj-cs"/>
              </a:rPr>
              <a:t>Update 2022-23 </a:t>
            </a:r>
            <a:endParaRPr kumimoji="0" lang="en-US" sz="1400" b="0" i="0" u="none" strike="noStrike" kern="1200" cap="none" spc="0" normalizeH="0" baseline="0" noProof="0">
              <a:ln>
                <a:noFill/>
              </a:ln>
              <a:solidFill>
                <a:srgbClr val="648FB8"/>
              </a:solidFill>
              <a:effectLst/>
              <a:uLnTx/>
              <a:uFillTx/>
              <a:latin typeface="Calibri"/>
              <a:ea typeface="+mj-ea"/>
              <a:cs typeface="+mj-cs"/>
            </a:endParaRPr>
          </a:p>
        </p:txBody>
      </p:sp>
      <p:sp>
        <p:nvSpPr>
          <p:cNvPr id="8" name="Title 1">
            <a:extLst>
              <a:ext uri="{FF2B5EF4-FFF2-40B4-BE49-F238E27FC236}">
                <a16:creationId xmlns:a16="http://schemas.microsoft.com/office/drawing/2014/main" id="{A9EBA662-653F-4425-B7A8-5808482EB0FB}"/>
              </a:ext>
            </a:extLst>
          </p:cNvPr>
          <p:cNvSpPr txBox="1">
            <a:spLocks/>
          </p:cNvSpPr>
          <p:nvPr/>
        </p:nvSpPr>
        <p:spPr bwMode="auto">
          <a:xfrm>
            <a:off x="527385" y="245478"/>
            <a:ext cx="77724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bg2"/>
              </a:buClr>
              <a:defRPr sz="2000" b="1">
                <a:solidFill>
                  <a:schemeClr val="tx1"/>
                </a:solidFill>
                <a:latin typeface="Calibri" panose="020F0502020204030204" pitchFamily="34" charset="0"/>
              </a:defRPr>
            </a:lvl1pPr>
            <a:lvl2pPr marL="742950" indent="-285750">
              <a:spcBef>
                <a:spcPct val="20000"/>
              </a:spcBef>
              <a:buClr>
                <a:schemeClr val="bg2"/>
              </a:buClr>
              <a:buFont typeface="Arial" panose="020B0604020202020204" pitchFamily="34" charset="0"/>
              <a:buChar char="–"/>
              <a:defRPr sz="2800">
                <a:solidFill>
                  <a:srgbClr val="7F7F7F"/>
                </a:solidFill>
                <a:latin typeface="Calibri" panose="020F0502020204030204" pitchFamily="34" charset="0"/>
              </a:defRPr>
            </a:lvl2pPr>
            <a:lvl3pPr marL="1143000" indent="-228600">
              <a:spcBef>
                <a:spcPct val="20000"/>
              </a:spcBef>
              <a:buClr>
                <a:schemeClr val="bg2"/>
              </a:buClr>
              <a:buFont typeface="Arial" panose="020B0604020202020204" pitchFamily="34" charset="0"/>
              <a:buChar char="•"/>
              <a:defRPr sz="2400">
                <a:solidFill>
                  <a:srgbClr val="7F7F7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Damp &amp; Mould Update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12AC4CA0-0DA9-42CA-997B-B06E57A4C4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159481"/>
            <a:ext cx="12192000" cy="50749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198324-7C85-403C-A994-1253D08BCA52}"/>
              </a:ext>
            </a:extLst>
          </p:cNvPr>
          <p:cNvSpPr>
            <a:spLocks noGrp="1"/>
          </p:cNvSpPr>
          <p:nvPr>
            <p:ph type="title"/>
          </p:nvPr>
        </p:nvSpPr>
        <p:spPr>
          <a:xfrm>
            <a:off x="0" y="16480"/>
            <a:ext cx="12191998" cy="1143000"/>
          </a:xfrm>
          <a:solidFill>
            <a:schemeClr val="tx2">
              <a:lumMod val="50000"/>
            </a:schemeClr>
          </a:solidFill>
        </p:spPr>
        <p:txBody>
          <a:bodyPr/>
          <a:lstStyle/>
          <a:p>
            <a:r>
              <a:rPr lang="en-GB" b="0">
                <a:solidFill>
                  <a:schemeClr val="bg1"/>
                </a:solidFill>
              </a:rPr>
              <a:t>Primary Cause of Mould in SCC’s Housing Stock</a:t>
            </a:r>
            <a:endParaRPr lang="en-GB" sz="1800" b="0">
              <a:solidFill>
                <a:schemeClr val="bg1"/>
              </a:solidFill>
            </a:endParaRPr>
          </a:p>
        </p:txBody>
      </p:sp>
      <p:sp>
        <p:nvSpPr>
          <p:cNvPr id="4" name="Flowchart: Connector 3">
            <a:extLst>
              <a:ext uri="{FF2B5EF4-FFF2-40B4-BE49-F238E27FC236}">
                <a16:creationId xmlns:a16="http://schemas.microsoft.com/office/drawing/2014/main" id="{E9054641-5267-402A-A837-A19DF0004B54}"/>
              </a:ext>
            </a:extLst>
          </p:cNvPr>
          <p:cNvSpPr/>
          <p:nvPr/>
        </p:nvSpPr>
        <p:spPr>
          <a:xfrm>
            <a:off x="525516" y="1721069"/>
            <a:ext cx="3363311" cy="3415862"/>
          </a:xfrm>
          <a:prstGeom prst="flowChartConnector">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5DCF5FD5-9C83-4A41-8467-21C29421E7A6}"/>
              </a:ext>
            </a:extLst>
          </p:cNvPr>
          <p:cNvSpPr/>
          <p:nvPr/>
        </p:nvSpPr>
        <p:spPr>
          <a:xfrm>
            <a:off x="5330057" y="2292569"/>
            <a:ext cx="2532994" cy="2514600"/>
          </a:xfrm>
          <a:prstGeom prst="flowChartConnector">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Connector 6">
            <a:extLst>
              <a:ext uri="{FF2B5EF4-FFF2-40B4-BE49-F238E27FC236}">
                <a16:creationId xmlns:a16="http://schemas.microsoft.com/office/drawing/2014/main" id="{06E82C06-F0CD-4328-8FDB-B071CAD828E5}"/>
              </a:ext>
            </a:extLst>
          </p:cNvPr>
          <p:cNvSpPr/>
          <p:nvPr/>
        </p:nvSpPr>
        <p:spPr>
          <a:xfrm>
            <a:off x="9659007" y="2857500"/>
            <a:ext cx="1150884" cy="1143000"/>
          </a:xfrm>
          <a:prstGeom prst="flowChartConnector">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0FCF1F9B-066E-4968-A840-7346E83F5942}"/>
              </a:ext>
            </a:extLst>
          </p:cNvPr>
          <p:cNvSpPr/>
          <p:nvPr/>
        </p:nvSpPr>
        <p:spPr>
          <a:xfrm>
            <a:off x="698936" y="5320861"/>
            <a:ext cx="2806262" cy="57806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000000">
                    <a:lumMod val="95000"/>
                    <a:lumOff val="5000"/>
                  </a:srgbClr>
                </a:solidFill>
                <a:effectLst/>
                <a:uLnTx/>
                <a:uFillTx/>
                <a:latin typeface="Calibri"/>
                <a:ea typeface="+mn-ea"/>
                <a:cs typeface="+mn-cs"/>
              </a:rPr>
              <a:t>Condensation</a:t>
            </a:r>
            <a:r>
              <a:rPr kumimoji="0" lang="en-GB" sz="2800" b="0" i="0" u="none" strike="noStrike" kern="1200" cap="none" spc="0" normalizeH="0" baseline="0" noProof="0">
                <a:ln>
                  <a:noFill/>
                </a:ln>
                <a:solidFill>
                  <a:prstClr val="white"/>
                </a:solidFill>
                <a:effectLst/>
                <a:uLnTx/>
                <a:uFillTx/>
                <a:latin typeface="Calibri"/>
                <a:ea typeface="+mn-ea"/>
                <a:cs typeface="+mn-cs"/>
              </a:rPr>
              <a:t> </a:t>
            </a:r>
          </a:p>
        </p:txBody>
      </p:sp>
      <p:sp>
        <p:nvSpPr>
          <p:cNvPr id="9" name="TextBox 8">
            <a:extLst>
              <a:ext uri="{FF2B5EF4-FFF2-40B4-BE49-F238E27FC236}">
                <a16:creationId xmlns:a16="http://schemas.microsoft.com/office/drawing/2014/main" id="{29C2ED97-FEC8-4350-9D4D-84FDC3C63625}"/>
              </a:ext>
            </a:extLst>
          </p:cNvPr>
          <p:cNvSpPr txBox="1"/>
          <p:nvPr/>
        </p:nvSpPr>
        <p:spPr>
          <a:xfrm>
            <a:off x="1552901" y="2967335"/>
            <a:ext cx="1505610" cy="92333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54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60%</a:t>
            </a:r>
          </a:p>
        </p:txBody>
      </p:sp>
      <p:sp>
        <p:nvSpPr>
          <p:cNvPr id="10" name="TextBox 9">
            <a:extLst>
              <a:ext uri="{FF2B5EF4-FFF2-40B4-BE49-F238E27FC236}">
                <a16:creationId xmlns:a16="http://schemas.microsoft.com/office/drawing/2014/main" id="{A1AED88E-5788-4730-8B79-E4A6C34F64FF}"/>
              </a:ext>
            </a:extLst>
          </p:cNvPr>
          <p:cNvSpPr txBox="1"/>
          <p:nvPr/>
        </p:nvSpPr>
        <p:spPr>
          <a:xfrm>
            <a:off x="5843749" y="3077170"/>
            <a:ext cx="1505610" cy="92333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54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28%</a:t>
            </a:r>
          </a:p>
        </p:txBody>
      </p:sp>
      <p:sp>
        <p:nvSpPr>
          <p:cNvPr id="11" name="TextBox 10">
            <a:extLst>
              <a:ext uri="{FF2B5EF4-FFF2-40B4-BE49-F238E27FC236}">
                <a16:creationId xmlns:a16="http://schemas.microsoft.com/office/drawing/2014/main" id="{88CD5709-DC1F-40A1-A3F8-2BDA653FB87A}"/>
              </a:ext>
            </a:extLst>
          </p:cNvPr>
          <p:cNvSpPr txBox="1"/>
          <p:nvPr/>
        </p:nvSpPr>
        <p:spPr>
          <a:xfrm>
            <a:off x="9481644" y="2967335"/>
            <a:ext cx="1505610" cy="830997"/>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12%</a:t>
            </a:r>
          </a:p>
        </p:txBody>
      </p:sp>
      <p:sp>
        <p:nvSpPr>
          <p:cNvPr id="12" name="Rectangle: Rounded Corners 11">
            <a:extLst>
              <a:ext uri="{FF2B5EF4-FFF2-40B4-BE49-F238E27FC236}">
                <a16:creationId xmlns:a16="http://schemas.microsoft.com/office/drawing/2014/main" id="{F7F77460-B6EF-462A-8CB8-E7E18D4C5B10}"/>
              </a:ext>
            </a:extLst>
          </p:cNvPr>
          <p:cNvSpPr/>
          <p:nvPr/>
        </p:nvSpPr>
        <p:spPr>
          <a:xfrm>
            <a:off x="5056789" y="5261161"/>
            <a:ext cx="3057064" cy="57806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000000">
                    <a:lumMod val="95000"/>
                    <a:lumOff val="5000"/>
                  </a:srgbClr>
                </a:solidFill>
                <a:effectLst/>
                <a:uLnTx/>
                <a:uFillTx/>
                <a:latin typeface="Calibri"/>
                <a:ea typeface="+mn-ea"/>
                <a:cs typeface="+mn-cs"/>
              </a:rPr>
              <a:t>Penetrating Damp </a:t>
            </a:r>
          </a:p>
        </p:txBody>
      </p:sp>
      <p:sp>
        <p:nvSpPr>
          <p:cNvPr id="13" name="Rectangle: Rounded Corners 12">
            <a:extLst>
              <a:ext uri="{FF2B5EF4-FFF2-40B4-BE49-F238E27FC236}">
                <a16:creationId xmlns:a16="http://schemas.microsoft.com/office/drawing/2014/main" id="{84D23850-8087-446B-8C8B-A5299552EBBF}"/>
              </a:ext>
            </a:extLst>
          </p:cNvPr>
          <p:cNvSpPr/>
          <p:nvPr/>
        </p:nvSpPr>
        <p:spPr>
          <a:xfrm>
            <a:off x="9002110" y="5261162"/>
            <a:ext cx="2806262" cy="57806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000000">
                    <a:lumMod val="95000"/>
                    <a:lumOff val="5000"/>
                  </a:srgbClr>
                </a:solidFill>
                <a:effectLst/>
                <a:uLnTx/>
                <a:uFillTx/>
                <a:latin typeface="Calibri"/>
                <a:ea typeface="+mn-ea"/>
                <a:cs typeface="+mn-cs"/>
              </a:rPr>
              <a:t>Rising</a:t>
            </a:r>
            <a:r>
              <a:rPr kumimoji="0" lang="en-GB" sz="2800" b="0" i="0" u="none" strike="noStrike" kern="1200" cap="none" spc="0" normalizeH="0" baseline="0" noProof="0">
                <a:ln>
                  <a:noFill/>
                </a:ln>
                <a:solidFill>
                  <a:prstClr val="white"/>
                </a:solidFill>
                <a:effectLst/>
                <a:uLnTx/>
                <a:uFillTx/>
                <a:latin typeface="Calibri"/>
                <a:ea typeface="+mn-ea"/>
                <a:cs typeface="+mn-cs"/>
              </a:rPr>
              <a:t> </a:t>
            </a:r>
            <a:r>
              <a:rPr kumimoji="0" lang="en-GB" sz="2800" b="0" i="0" u="none" strike="noStrike" kern="1200" cap="none" spc="0" normalizeH="0" baseline="0" noProof="0">
                <a:ln>
                  <a:noFill/>
                </a:ln>
                <a:solidFill>
                  <a:srgbClr val="000000">
                    <a:lumMod val="95000"/>
                    <a:lumOff val="5000"/>
                  </a:srgbClr>
                </a:solidFill>
                <a:effectLst/>
                <a:uLnTx/>
                <a:uFillTx/>
                <a:latin typeface="Calibri"/>
                <a:ea typeface="+mn-ea"/>
                <a:cs typeface="+mn-cs"/>
              </a:rPr>
              <a:t>Damp</a:t>
            </a:r>
          </a:p>
        </p:txBody>
      </p:sp>
    </p:spTree>
    <p:extLst>
      <p:ext uri="{BB962C8B-B14F-4D97-AF65-F5344CB8AC3E}">
        <p14:creationId xmlns:p14="http://schemas.microsoft.com/office/powerpoint/2010/main" val="2756012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4ADA23-DA6E-4ED8-AADD-004B09E8C5DF}"/>
              </a:ext>
            </a:extLst>
          </p:cNvPr>
          <p:cNvSpPr/>
          <p:nvPr/>
        </p:nvSpPr>
        <p:spPr>
          <a:xfrm>
            <a:off x="717383" y="2273301"/>
            <a:ext cx="11474617" cy="3693319"/>
          </a:xfrm>
          <a:prstGeom prst="rect">
            <a:avLst/>
          </a:prstGeom>
        </p:spPr>
        <p:txBody>
          <a:bodyPr wrap="square">
            <a:spAutoFit/>
          </a:bodyPr>
          <a:lstStyle/>
          <a:p>
            <a:pPr algn="ctr"/>
            <a:r>
              <a:rPr lang="en-GB" sz="5400" b="1">
                <a:solidFill>
                  <a:srgbClr val="008080"/>
                </a:solidFill>
                <a:latin typeface="Calibri" panose="020F0502020204030204" pitchFamily="34" charset="0"/>
                <a:ea typeface="Calibri" panose="020F0502020204030204" pitchFamily="34" charset="0"/>
                <a:cs typeface="Times New Roman" panose="02020603050405020304" pitchFamily="18" charset="0"/>
              </a:rPr>
              <a:t>Improvement plan. Inspection results, tenant satisfaction measures &amp;  transformation</a:t>
            </a:r>
          </a:p>
          <a:p>
            <a:pPr algn="ctr"/>
            <a:endParaRPr lang="en-GB" sz="40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rPr>
              <a:t>Jamie Brenchley – </a:t>
            </a:r>
            <a:r>
              <a:rPr lang="en-GB" sz="3200" b="1" i="1">
                <a:solidFill>
                  <a:srgbClr val="008080"/>
                </a:solidFill>
                <a:latin typeface="Calibri" panose="020F0502020204030204" pitchFamily="34" charset="0"/>
                <a:ea typeface="Calibri" panose="020F0502020204030204" pitchFamily="34" charset="0"/>
                <a:cs typeface="Times New Roman" panose="02020603050405020304" pitchFamily="18" charset="0"/>
              </a:rPr>
              <a:t>Director, Housing</a:t>
            </a:r>
          </a:p>
        </p:txBody>
      </p:sp>
      <p:sp>
        <p:nvSpPr>
          <p:cNvPr id="11" name="Rectangle 10">
            <a:extLst>
              <a:ext uri="{FF2B5EF4-FFF2-40B4-BE49-F238E27FC236}">
                <a16:creationId xmlns:a16="http://schemas.microsoft.com/office/drawing/2014/main" id="{24050579-5DD7-4799-B169-A00263972670}"/>
              </a:ext>
            </a:extLst>
          </p:cNvPr>
          <p:cNvSpPr/>
          <p:nvPr/>
        </p:nvSpPr>
        <p:spPr>
          <a:xfrm>
            <a:off x="768607" y="1621301"/>
            <a:ext cx="11140308" cy="20749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12" name="Rectangle 11">
            <a:extLst>
              <a:ext uri="{FF2B5EF4-FFF2-40B4-BE49-F238E27FC236}">
                <a16:creationId xmlns:a16="http://schemas.microsoft.com/office/drawing/2014/main" id="{5CA21CAE-DDED-41BD-904C-0503EADBD714}"/>
              </a:ext>
            </a:extLst>
          </p:cNvPr>
          <p:cNvSpPr/>
          <p:nvPr/>
        </p:nvSpPr>
        <p:spPr>
          <a:xfrm>
            <a:off x="2196011"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Logo, company name&#10;&#10;Description automatically generated">
            <a:extLst>
              <a:ext uri="{FF2B5EF4-FFF2-40B4-BE49-F238E27FC236}">
                <a16:creationId xmlns:a16="http://schemas.microsoft.com/office/drawing/2014/main" id="{A837F708-676A-464E-AD01-391B631FB9F9}"/>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sp>
        <p:nvSpPr>
          <p:cNvPr id="10" name="Rectangle 9">
            <a:extLst>
              <a:ext uri="{FF2B5EF4-FFF2-40B4-BE49-F238E27FC236}">
                <a16:creationId xmlns:a16="http://schemas.microsoft.com/office/drawing/2014/main" id="{4EDFE1BD-C289-4D22-ABF3-444C1D17AA7F}"/>
              </a:ext>
            </a:extLst>
          </p:cNvPr>
          <p:cNvSpPr/>
          <p:nvPr/>
        </p:nvSpPr>
        <p:spPr>
          <a:xfrm>
            <a:off x="244000"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A66877B0-C68E-4362-B3EC-E4F6DF676E3A}"/>
              </a:ext>
            </a:extLst>
          </p:cNvPr>
          <p:cNvSpPr/>
          <p:nvPr/>
        </p:nvSpPr>
        <p:spPr>
          <a:xfrm>
            <a:off x="401794"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pic>
        <p:nvPicPr>
          <p:cNvPr id="3" name="Picture 2">
            <a:extLst>
              <a:ext uri="{FF2B5EF4-FFF2-40B4-BE49-F238E27FC236}">
                <a16:creationId xmlns:a16="http://schemas.microsoft.com/office/drawing/2014/main" id="{663E1CCF-8ECB-B16E-21E7-5513B0528B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8"/>
            <a:ext cx="1495812" cy="1309295"/>
          </a:xfrm>
          <a:prstGeom prst="rect">
            <a:avLst/>
          </a:prstGeom>
        </p:spPr>
      </p:pic>
      <p:pic>
        <p:nvPicPr>
          <p:cNvPr id="4" name="Picture 3">
            <a:extLst>
              <a:ext uri="{FF2B5EF4-FFF2-40B4-BE49-F238E27FC236}">
                <a16:creationId xmlns:a16="http://schemas.microsoft.com/office/drawing/2014/main" id="{362D06CD-B8AD-78B2-83DA-C98FEC52E5E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spTree>
    <p:extLst>
      <p:ext uri="{BB962C8B-B14F-4D97-AF65-F5344CB8AC3E}">
        <p14:creationId xmlns:p14="http://schemas.microsoft.com/office/powerpoint/2010/main" val="1050323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8324-7C85-403C-A994-1253D08BCA52}"/>
              </a:ext>
            </a:extLst>
          </p:cNvPr>
          <p:cNvSpPr>
            <a:spLocks noGrp="1"/>
          </p:cNvSpPr>
          <p:nvPr>
            <p:ph type="title"/>
          </p:nvPr>
        </p:nvSpPr>
        <p:spPr>
          <a:xfrm>
            <a:off x="609600" y="274638"/>
            <a:ext cx="10972800" cy="769792"/>
          </a:xfrm>
          <a:solidFill>
            <a:schemeClr val="tx2">
              <a:lumMod val="50000"/>
            </a:schemeClr>
          </a:solidFill>
        </p:spPr>
        <p:txBody>
          <a:bodyPr/>
          <a:lstStyle/>
          <a:p>
            <a:r>
              <a:rPr lang="en-GB" b="0">
                <a:solidFill>
                  <a:schemeClr val="bg1"/>
                </a:solidFill>
              </a:rPr>
              <a:t>DRI Survey Data</a:t>
            </a:r>
          </a:p>
        </p:txBody>
      </p:sp>
      <p:sp>
        <p:nvSpPr>
          <p:cNvPr id="9" name="TextBox 8">
            <a:extLst>
              <a:ext uri="{FF2B5EF4-FFF2-40B4-BE49-F238E27FC236}">
                <a16:creationId xmlns:a16="http://schemas.microsoft.com/office/drawing/2014/main" id="{29C2ED97-FEC8-4350-9D4D-84FDC3C63625}"/>
              </a:ext>
            </a:extLst>
          </p:cNvPr>
          <p:cNvSpPr txBox="1"/>
          <p:nvPr/>
        </p:nvSpPr>
        <p:spPr>
          <a:xfrm>
            <a:off x="1552901" y="2967335"/>
            <a:ext cx="1505610" cy="92333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54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60%</a:t>
            </a:r>
          </a:p>
        </p:txBody>
      </p:sp>
      <p:sp>
        <p:nvSpPr>
          <p:cNvPr id="10" name="TextBox 9">
            <a:extLst>
              <a:ext uri="{FF2B5EF4-FFF2-40B4-BE49-F238E27FC236}">
                <a16:creationId xmlns:a16="http://schemas.microsoft.com/office/drawing/2014/main" id="{A1AED88E-5788-4730-8B79-E4A6C34F64FF}"/>
              </a:ext>
            </a:extLst>
          </p:cNvPr>
          <p:cNvSpPr txBox="1"/>
          <p:nvPr/>
        </p:nvSpPr>
        <p:spPr>
          <a:xfrm>
            <a:off x="5843749" y="3077170"/>
            <a:ext cx="1505610" cy="92333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54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28%</a:t>
            </a:r>
          </a:p>
        </p:txBody>
      </p:sp>
      <p:sp>
        <p:nvSpPr>
          <p:cNvPr id="11" name="TextBox 10">
            <a:extLst>
              <a:ext uri="{FF2B5EF4-FFF2-40B4-BE49-F238E27FC236}">
                <a16:creationId xmlns:a16="http://schemas.microsoft.com/office/drawing/2014/main" id="{88CD5709-DC1F-40A1-A3F8-2BDA653FB87A}"/>
              </a:ext>
            </a:extLst>
          </p:cNvPr>
          <p:cNvSpPr txBox="1"/>
          <p:nvPr/>
        </p:nvSpPr>
        <p:spPr>
          <a:xfrm>
            <a:off x="9481644" y="2967335"/>
            <a:ext cx="1505610" cy="830997"/>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2%</a:t>
            </a:r>
          </a:p>
        </p:txBody>
      </p:sp>
      <p:pic>
        <p:nvPicPr>
          <p:cNvPr id="4" name="Picture 3">
            <a:extLst>
              <a:ext uri="{FF2B5EF4-FFF2-40B4-BE49-F238E27FC236}">
                <a16:creationId xmlns:a16="http://schemas.microsoft.com/office/drawing/2014/main" id="{D9040FAF-D318-1D5A-6DF0-B8ACE5CA1807}"/>
              </a:ext>
            </a:extLst>
          </p:cNvPr>
          <p:cNvPicPr>
            <a:picLocks noChangeAspect="1"/>
          </p:cNvPicPr>
          <p:nvPr/>
        </p:nvPicPr>
        <p:blipFill>
          <a:blip r:embed="rId3"/>
          <a:stretch>
            <a:fillRect/>
          </a:stretch>
        </p:blipFill>
        <p:spPr>
          <a:xfrm>
            <a:off x="609600" y="1268043"/>
            <a:ext cx="10972800" cy="4500503"/>
          </a:xfrm>
          <a:prstGeom prst="rect">
            <a:avLst/>
          </a:prstGeom>
        </p:spPr>
      </p:pic>
    </p:spTree>
    <p:extLst>
      <p:ext uri="{BB962C8B-B14F-4D97-AF65-F5344CB8AC3E}">
        <p14:creationId xmlns:p14="http://schemas.microsoft.com/office/powerpoint/2010/main" val="3042185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8324-7C85-403C-A994-1253D08BCA52}"/>
              </a:ext>
            </a:extLst>
          </p:cNvPr>
          <p:cNvSpPr>
            <a:spLocks noGrp="1"/>
          </p:cNvSpPr>
          <p:nvPr>
            <p:ph type="title"/>
          </p:nvPr>
        </p:nvSpPr>
        <p:spPr>
          <a:xfrm>
            <a:off x="649705" y="7496"/>
            <a:ext cx="11542296" cy="762525"/>
          </a:xfrm>
          <a:solidFill>
            <a:schemeClr val="tx2">
              <a:lumMod val="50000"/>
            </a:schemeClr>
          </a:solidFill>
        </p:spPr>
        <p:txBody>
          <a:bodyPr/>
          <a:lstStyle/>
          <a:p>
            <a:r>
              <a:rPr lang="en-GB" b="0">
                <a:solidFill>
                  <a:schemeClr val="bg1"/>
                </a:solidFill>
                <a:latin typeface="+mn-lt"/>
              </a:rPr>
              <a:t>Damp &amp; Mould Cost </a:t>
            </a:r>
          </a:p>
        </p:txBody>
      </p:sp>
      <p:sp>
        <p:nvSpPr>
          <p:cNvPr id="6" name="TextBox 5">
            <a:extLst>
              <a:ext uri="{FF2B5EF4-FFF2-40B4-BE49-F238E27FC236}">
                <a16:creationId xmlns:a16="http://schemas.microsoft.com/office/drawing/2014/main" id="{46ABB7AD-5BE8-48FD-BF1C-510186D57147}"/>
              </a:ext>
            </a:extLst>
          </p:cNvPr>
          <p:cNvSpPr txBox="1"/>
          <p:nvPr/>
        </p:nvSpPr>
        <p:spPr>
          <a:xfrm>
            <a:off x="462454" y="1674763"/>
            <a:ext cx="11414235" cy="523220"/>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AF69531D-E9B2-0E0B-8EA8-6DE1FF1A0738}"/>
              </a:ext>
            </a:extLst>
          </p:cNvPr>
          <p:cNvPicPr>
            <a:picLocks noChangeAspect="1"/>
          </p:cNvPicPr>
          <p:nvPr/>
        </p:nvPicPr>
        <p:blipFill>
          <a:blip r:embed="rId3"/>
          <a:stretch>
            <a:fillRect/>
          </a:stretch>
        </p:blipFill>
        <p:spPr>
          <a:xfrm>
            <a:off x="649705" y="1094873"/>
            <a:ext cx="11079841" cy="4958409"/>
          </a:xfrm>
          <a:prstGeom prst="rect">
            <a:avLst/>
          </a:prstGeom>
        </p:spPr>
      </p:pic>
    </p:spTree>
    <p:extLst>
      <p:ext uri="{BB962C8B-B14F-4D97-AF65-F5344CB8AC3E}">
        <p14:creationId xmlns:p14="http://schemas.microsoft.com/office/powerpoint/2010/main" val="1975467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ee the source image">
            <a:extLst>
              <a:ext uri="{FF2B5EF4-FFF2-40B4-BE49-F238E27FC236}">
                <a16:creationId xmlns:a16="http://schemas.microsoft.com/office/drawing/2014/main" id="{A270C9DB-72BA-479A-8DAE-F0820B9749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159481"/>
            <a:ext cx="12192000" cy="50749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198324-7C85-403C-A994-1253D08BCA52}"/>
              </a:ext>
            </a:extLst>
          </p:cNvPr>
          <p:cNvSpPr>
            <a:spLocks noGrp="1"/>
          </p:cNvSpPr>
          <p:nvPr>
            <p:ph type="title"/>
          </p:nvPr>
        </p:nvSpPr>
        <p:spPr>
          <a:xfrm>
            <a:off x="15077" y="16481"/>
            <a:ext cx="12191998" cy="1143000"/>
          </a:xfrm>
          <a:solidFill>
            <a:schemeClr val="tx2">
              <a:lumMod val="50000"/>
            </a:schemeClr>
          </a:solidFill>
        </p:spPr>
        <p:txBody>
          <a:bodyPr/>
          <a:lstStyle/>
          <a:p>
            <a:r>
              <a:rPr lang="en-GB" b="0">
                <a:solidFill>
                  <a:schemeClr val="bg1"/>
                </a:solidFill>
                <a:latin typeface="+mn-lt"/>
              </a:rPr>
              <a:t>Six Stage Process  </a:t>
            </a:r>
          </a:p>
        </p:txBody>
      </p:sp>
      <p:sp>
        <p:nvSpPr>
          <p:cNvPr id="6" name="TextBox 5">
            <a:extLst>
              <a:ext uri="{FF2B5EF4-FFF2-40B4-BE49-F238E27FC236}">
                <a16:creationId xmlns:a16="http://schemas.microsoft.com/office/drawing/2014/main" id="{46ABB7AD-5BE8-48FD-BF1C-510186D57147}"/>
              </a:ext>
            </a:extLst>
          </p:cNvPr>
          <p:cNvSpPr txBox="1"/>
          <p:nvPr/>
        </p:nvSpPr>
        <p:spPr>
          <a:xfrm>
            <a:off x="462454" y="1674763"/>
            <a:ext cx="11414235" cy="523220"/>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 </a:t>
            </a:r>
          </a:p>
        </p:txBody>
      </p:sp>
      <p:graphicFrame>
        <p:nvGraphicFramePr>
          <p:cNvPr id="3" name="Diagram 2">
            <a:extLst>
              <a:ext uri="{FF2B5EF4-FFF2-40B4-BE49-F238E27FC236}">
                <a16:creationId xmlns:a16="http://schemas.microsoft.com/office/drawing/2014/main" id="{44DDEDC9-A633-44EC-964E-2F55F58F2D1A}"/>
              </a:ext>
            </a:extLst>
          </p:cNvPr>
          <p:cNvGraphicFramePr/>
          <p:nvPr/>
        </p:nvGraphicFramePr>
        <p:xfrm>
          <a:off x="315311" y="1674763"/>
          <a:ext cx="11660789" cy="4559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3974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AFF54-56F3-9E7B-FE4D-D171BF92808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9F1C3CE-5D51-C344-5FCC-3F6BC7A91351}"/>
              </a:ext>
            </a:extLst>
          </p:cNvPr>
          <p:cNvSpPr txBox="1">
            <a:spLocks/>
          </p:cNvSpPr>
          <p:nvPr/>
        </p:nvSpPr>
        <p:spPr bwMode="auto">
          <a:xfrm>
            <a:off x="609600" y="274638"/>
            <a:ext cx="10972800" cy="722903"/>
          </a:xfrm>
          <a:prstGeom prst="rect">
            <a:avLst/>
          </a:prstGeom>
          <a:solidFill>
            <a:schemeClr val="tx2">
              <a:lumMod val="5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3600" b="1" kern="1200">
                <a:solidFill>
                  <a:schemeClr val="tx2"/>
                </a:solidFill>
                <a:latin typeface="+mj-lt"/>
                <a:ea typeface="+mj-ea"/>
                <a:cs typeface="+mj-cs"/>
              </a:defRPr>
            </a:lvl1pPr>
            <a:lvl2pPr algn="l" defTabSz="457200" rtl="0" eaLnBrk="0" fontAlgn="base" hangingPunct="0">
              <a:spcBef>
                <a:spcPct val="0"/>
              </a:spcBef>
              <a:spcAft>
                <a:spcPct val="0"/>
              </a:spcAft>
              <a:defRPr sz="3600" b="1">
                <a:solidFill>
                  <a:schemeClr val="tx2"/>
                </a:solidFill>
                <a:latin typeface="Calibri" panose="020F0502020204030204" pitchFamily="34" charset="0"/>
              </a:defRPr>
            </a:lvl2pPr>
            <a:lvl3pPr algn="l" defTabSz="457200" rtl="0" eaLnBrk="0" fontAlgn="base" hangingPunct="0">
              <a:spcBef>
                <a:spcPct val="0"/>
              </a:spcBef>
              <a:spcAft>
                <a:spcPct val="0"/>
              </a:spcAft>
              <a:defRPr sz="3600" b="1">
                <a:solidFill>
                  <a:schemeClr val="tx2"/>
                </a:solidFill>
                <a:latin typeface="Calibri" panose="020F0502020204030204" pitchFamily="34" charset="0"/>
              </a:defRPr>
            </a:lvl3pPr>
            <a:lvl4pPr algn="l" defTabSz="457200" rtl="0" eaLnBrk="0" fontAlgn="base" hangingPunct="0">
              <a:spcBef>
                <a:spcPct val="0"/>
              </a:spcBef>
              <a:spcAft>
                <a:spcPct val="0"/>
              </a:spcAft>
              <a:defRPr sz="3600" b="1">
                <a:solidFill>
                  <a:schemeClr val="tx2"/>
                </a:solidFill>
                <a:latin typeface="Calibri" panose="020F0502020204030204" pitchFamily="34" charset="0"/>
              </a:defRPr>
            </a:lvl4pPr>
            <a:lvl5pPr algn="l" defTabSz="457200" rtl="0" eaLnBrk="0" fontAlgn="base" hangingPunct="0">
              <a:spcBef>
                <a:spcPct val="0"/>
              </a:spcBef>
              <a:spcAft>
                <a:spcPct val="0"/>
              </a:spcAft>
              <a:defRPr sz="3600" b="1">
                <a:solidFill>
                  <a:schemeClr val="tx2"/>
                </a:solidFill>
                <a:latin typeface="Calibri" panose="020F0502020204030204" pitchFamily="34" charset="0"/>
              </a:defRPr>
            </a:lvl5pPr>
            <a:lvl6pPr marL="457200" algn="l" defTabSz="457200" rtl="0" fontAlgn="base">
              <a:spcBef>
                <a:spcPct val="0"/>
              </a:spcBef>
              <a:spcAft>
                <a:spcPct val="0"/>
              </a:spcAft>
              <a:defRPr sz="3600" b="1">
                <a:solidFill>
                  <a:schemeClr val="tx2"/>
                </a:solidFill>
                <a:latin typeface="Calibri" panose="020F0502020204030204" pitchFamily="34" charset="0"/>
              </a:defRPr>
            </a:lvl6pPr>
            <a:lvl7pPr marL="914400" algn="l" defTabSz="457200" rtl="0" fontAlgn="base">
              <a:spcBef>
                <a:spcPct val="0"/>
              </a:spcBef>
              <a:spcAft>
                <a:spcPct val="0"/>
              </a:spcAft>
              <a:defRPr sz="3600" b="1">
                <a:solidFill>
                  <a:schemeClr val="tx2"/>
                </a:solidFill>
                <a:latin typeface="Calibri" panose="020F0502020204030204" pitchFamily="34" charset="0"/>
              </a:defRPr>
            </a:lvl7pPr>
            <a:lvl8pPr marL="1371600" algn="l" defTabSz="457200" rtl="0" fontAlgn="base">
              <a:spcBef>
                <a:spcPct val="0"/>
              </a:spcBef>
              <a:spcAft>
                <a:spcPct val="0"/>
              </a:spcAft>
              <a:defRPr sz="3600" b="1">
                <a:solidFill>
                  <a:schemeClr val="tx2"/>
                </a:solidFill>
                <a:latin typeface="Calibri" panose="020F0502020204030204" pitchFamily="34" charset="0"/>
              </a:defRPr>
            </a:lvl8pPr>
            <a:lvl9pPr marL="1828800" algn="l" defTabSz="457200" rtl="0" fontAlgn="base">
              <a:spcBef>
                <a:spcPct val="0"/>
              </a:spcBef>
              <a:spcAft>
                <a:spcPct val="0"/>
              </a:spcAft>
              <a:defRPr sz="3600" b="1">
                <a:solidFill>
                  <a:schemeClr val="tx2"/>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ts val="60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Performance  </a:t>
            </a:r>
          </a:p>
        </p:txBody>
      </p:sp>
      <p:graphicFrame>
        <p:nvGraphicFramePr>
          <p:cNvPr id="6" name="Content Placeholder 5">
            <a:extLst>
              <a:ext uri="{FF2B5EF4-FFF2-40B4-BE49-F238E27FC236}">
                <a16:creationId xmlns:a16="http://schemas.microsoft.com/office/drawing/2014/main" id="{FF2B69D1-DB49-27C0-5DC1-EC6A5FC316F0}"/>
              </a:ext>
            </a:extLst>
          </p:cNvPr>
          <p:cNvGraphicFramePr>
            <a:graphicFrameLocks noGrp="1"/>
          </p:cNvGraphicFramePr>
          <p:nvPr>
            <p:ph idx="1"/>
          </p:nvPr>
        </p:nvGraphicFramePr>
        <p:xfrm>
          <a:off x="609600" y="1640483"/>
          <a:ext cx="10972801" cy="4219976"/>
        </p:xfrm>
        <a:graphic>
          <a:graphicData uri="http://schemas.openxmlformats.org/drawingml/2006/table">
            <a:tbl>
              <a:tblPr firstRow="1" firstCol="1" bandRow="1">
                <a:solidFill>
                  <a:schemeClr val="bg1"/>
                </a:solidFill>
                <a:tableStyleId>{5C22544A-7EE6-4342-B048-85BDC9FD1C3A}</a:tableStyleId>
              </a:tblPr>
              <a:tblGrid>
                <a:gridCol w="8183012">
                  <a:extLst>
                    <a:ext uri="{9D8B030D-6E8A-4147-A177-3AD203B41FA5}">
                      <a16:colId xmlns:a16="http://schemas.microsoft.com/office/drawing/2014/main" val="2049529228"/>
                    </a:ext>
                  </a:extLst>
                </a:gridCol>
                <a:gridCol w="2789789">
                  <a:extLst>
                    <a:ext uri="{9D8B030D-6E8A-4147-A177-3AD203B41FA5}">
                      <a16:colId xmlns:a16="http://schemas.microsoft.com/office/drawing/2014/main" val="4287694706"/>
                    </a:ext>
                  </a:extLst>
                </a:gridCol>
              </a:tblGrid>
              <a:tr h="696090">
                <a:tc>
                  <a:txBody>
                    <a:bodyPr/>
                    <a:lstStyle/>
                    <a:p>
                      <a:pPr>
                        <a:lnSpc>
                          <a:spcPct val="107000"/>
                        </a:lnSpc>
                        <a:spcAft>
                          <a:spcPts val="800"/>
                        </a:spcAft>
                      </a:pPr>
                      <a:r>
                        <a:rPr lang="en-GB" sz="2000" b="0" kern="100" cap="none" spc="0">
                          <a:solidFill>
                            <a:schemeClr val="bg1"/>
                          </a:solidFill>
                          <a:effectLst/>
                          <a:latin typeface="Arial" panose="020B0604020202020204" pitchFamily="34" charset="0"/>
                          <a:cs typeface="Arial" panose="020B0604020202020204" pitchFamily="34" charset="0"/>
                        </a:rPr>
                        <a:t>Number of damp &amp; mould DRI surveys </a:t>
                      </a:r>
                      <a:endParaRPr lang="en-GB" sz="2000" b="0" kern="100" cap="none" spc="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195910" marR="113025" marT="150700" marB="150700"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2">
                        <a:lumMod val="75000"/>
                      </a:schemeClr>
                    </a:solidFill>
                  </a:tcPr>
                </a:tc>
                <a:tc>
                  <a:txBody>
                    <a:bodyPr/>
                    <a:lstStyle/>
                    <a:p>
                      <a:pPr>
                        <a:lnSpc>
                          <a:spcPct val="107000"/>
                        </a:lnSpc>
                        <a:spcAft>
                          <a:spcPts val="800"/>
                        </a:spcAft>
                      </a:pPr>
                      <a:r>
                        <a:rPr lang="en-GB" sz="2000" b="0" kern="100" cap="none" spc="0">
                          <a:solidFill>
                            <a:schemeClr val="bg1"/>
                          </a:solidFill>
                          <a:effectLst/>
                          <a:latin typeface="Arial" panose="020B0604020202020204" pitchFamily="34" charset="0"/>
                          <a:cs typeface="Arial" panose="020B0604020202020204" pitchFamily="34" charset="0"/>
                        </a:rPr>
                        <a:t>134</a:t>
                      </a:r>
                      <a:endParaRPr lang="en-GB" sz="2000" b="0" kern="100" cap="none" spc="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195910" marR="113025" marT="150700" marB="150700" anchor="ctr">
                    <a:lnL w="12700" cmpd="sng">
                      <a:noFill/>
                    </a:lnL>
                    <a:lnR w="12700" cmpd="sng">
                      <a:noFill/>
                    </a:lnR>
                    <a:lnT w="19050" cap="flat" cmpd="sng" algn="ctr">
                      <a:solidFill>
                        <a:schemeClr val="tx1"/>
                      </a:solidFill>
                      <a:prstDash val="solid"/>
                    </a:lnT>
                    <a:lnB w="38100" cmpd="sng">
                      <a:noFill/>
                    </a:lnB>
                    <a:solidFill>
                      <a:schemeClr val="tx2">
                        <a:lumMod val="75000"/>
                      </a:schemeClr>
                    </a:solidFill>
                  </a:tcPr>
                </a:tc>
                <a:extLst>
                  <a:ext uri="{0D108BD9-81ED-4DB2-BD59-A6C34878D82A}">
                    <a16:rowId xmlns:a16="http://schemas.microsoft.com/office/drawing/2014/main" val="44254439"/>
                  </a:ext>
                </a:extLst>
              </a:tr>
              <a:tr h="1065853">
                <a:tc>
                  <a:txBody>
                    <a:bodyPr/>
                    <a:lstStyle/>
                    <a:p>
                      <a:pPr>
                        <a:lnSpc>
                          <a:spcPct val="107000"/>
                        </a:lnSpc>
                        <a:spcAft>
                          <a:spcPts val="800"/>
                        </a:spcAft>
                      </a:pPr>
                      <a:r>
                        <a:rPr lang="en-GB" sz="2000" b="0" kern="100" cap="none" spc="0">
                          <a:solidFill>
                            <a:srgbClr val="01225B"/>
                          </a:solidFill>
                          <a:effectLst/>
                          <a:latin typeface="Arial" panose="020B0604020202020204" pitchFamily="34" charset="0"/>
                          <a:cs typeface="Arial" panose="020B0604020202020204" pitchFamily="34" charset="0"/>
                        </a:rPr>
                        <a:t>Number of reports of damp and mould received by Call Centre </a:t>
                      </a:r>
                      <a:endParaRPr lang="en-GB" sz="2000" b="0" kern="100" cap="none" spc="0">
                        <a:solidFill>
                          <a:srgbClr val="01225B"/>
                        </a:solidFill>
                        <a:effectLst/>
                        <a:latin typeface="Arial" panose="020B0604020202020204" pitchFamily="34" charset="0"/>
                        <a:ea typeface="Aptos" panose="020B0004020202020204" pitchFamily="34" charset="0"/>
                        <a:cs typeface="Arial" panose="020B0604020202020204" pitchFamily="34" charset="0"/>
                      </a:endParaRPr>
                    </a:p>
                  </a:txBody>
                  <a:tcPr marL="195910" marR="113025" marT="150700" marB="15070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solidFill>
                      <a:schemeClr val="tx2">
                        <a:lumMod val="20000"/>
                        <a:lumOff val="80000"/>
                      </a:schemeClr>
                    </a:solidFill>
                  </a:tcPr>
                </a:tc>
                <a:tc>
                  <a:txBody>
                    <a:bodyPr/>
                    <a:lstStyle/>
                    <a:p>
                      <a:pPr>
                        <a:lnSpc>
                          <a:spcPct val="107000"/>
                        </a:lnSpc>
                        <a:spcAft>
                          <a:spcPts val="800"/>
                        </a:spcAft>
                      </a:pPr>
                      <a:r>
                        <a:rPr lang="en-GB" sz="2000" b="0" kern="100" cap="none" spc="0">
                          <a:solidFill>
                            <a:srgbClr val="01225B"/>
                          </a:solidFill>
                          <a:effectLst/>
                          <a:latin typeface="Arial" panose="020B0604020202020204" pitchFamily="34" charset="0"/>
                          <a:cs typeface="Arial" panose="020B0604020202020204" pitchFamily="34" charset="0"/>
                        </a:rPr>
                        <a:t>1713</a:t>
                      </a:r>
                      <a:endParaRPr lang="en-GB" sz="2000" b="0" kern="100" cap="none" spc="0">
                        <a:solidFill>
                          <a:srgbClr val="01225B"/>
                        </a:solidFill>
                        <a:effectLst/>
                        <a:latin typeface="Arial" panose="020B0604020202020204" pitchFamily="34" charset="0"/>
                        <a:ea typeface="Aptos" panose="020B0004020202020204" pitchFamily="34" charset="0"/>
                        <a:cs typeface="Arial" panose="020B0604020202020204" pitchFamily="34" charset="0"/>
                      </a:endParaRPr>
                    </a:p>
                  </a:txBody>
                  <a:tcPr marL="195910" marR="113025" marT="150700" marB="15070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solidFill>
                      <a:schemeClr val="tx2">
                        <a:lumMod val="20000"/>
                        <a:lumOff val="80000"/>
                      </a:schemeClr>
                    </a:solidFill>
                  </a:tcPr>
                </a:tc>
                <a:extLst>
                  <a:ext uri="{0D108BD9-81ED-4DB2-BD59-A6C34878D82A}">
                    <a16:rowId xmlns:a16="http://schemas.microsoft.com/office/drawing/2014/main" val="1753821454"/>
                  </a:ext>
                </a:extLst>
              </a:tr>
              <a:tr h="1065853">
                <a:tc>
                  <a:txBody>
                    <a:bodyPr/>
                    <a:lstStyle/>
                    <a:p>
                      <a:pPr>
                        <a:lnSpc>
                          <a:spcPct val="107000"/>
                        </a:lnSpc>
                        <a:spcAft>
                          <a:spcPts val="800"/>
                        </a:spcAft>
                      </a:pPr>
                      <a:r>
                        <a:rPr lang="en-GB" sz="2000" b="0" kern="100" cap="none" spc="0">
                          <a:solidFill>
                            <a:schemeClr val="bg1"/>
                          </a:solidFill>
                          <a:effectLst/>
                          <a:latin typeface="Arial" panose="020B0604020202020204" pitchFamily="34" charset="0"/>
                          <a:cs typeface="Arial" panose="020B0604020202020204" pitchFamily="34" charset="0"/>
                        </a:rPr>
                        <a:t>Properties with a very high risk of developing damp or mould (the total number of unique addresses)</a:t>
                      </a:r>
                      <a:endParaRPr lang="en-GB" sz="2000" b="0" kern="100" cap="none" spc="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195910" marR="113025" marT="150700" marB="15070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tx2">
                        <a:lumMod val="75000"/>
                      </a:schemeClr>
                    </a:solidFill>
                  </a:tcPr>
                </a:tc>
                <a:tc>
                  <a:txBody>
                    <a:bodyPr/>
                    <a:lstStyle/>
                    <a:p>
                      <a:pPr>
                        <a:lnSpc>
                          <a:spcPct val="107000"/>
                        </a:lnSpc>
                        <a:spcAft>
                          <a:spcPts val="800"/>
                        </a:spcAft>
                      </a:pPr>
                      <a:r>
                        <a:rPr lang="en-GB" sz="2000" b="0" kern="100" cap="none" spc="0">
                          <a:solidFill>
                            <a:schemeClr val="bg1"/>
                          </a:solidFill>
                          <a:effectLst/>
                          <a:latin typeface="Arial" panose="020B0604020202020204" pitchFamily="34" charset="0"/>
                          <a:cs typeface="Arial" panose="020B0604020202020204" pitchFamily="34" charset="0"/>
                        </a:rPr>
                        <a:t>590</a:t>
                      </a:r>
                      <a:endParaRPr lang="en-GB" sz="2000" b="0" kern="100" cap="none" spc="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195910" marR="113025" marT="150700" marB="150700">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tx2">
                        <a:lumMod val="75000"/>
                      </a:schemeClr>
                    </a:solidFill>
                  </a:tcPr>
                </a:tc>
                <a:extLst>
                  <a:ext uri="{0D108BD9-81ED-4DB2-BD59-A6C34878D82A}">
                    <a16:rowId xmlns:a16="http://schemas.microsoft.com/office/drawing/2014/main" val="1090555111"/>
                  </a:ext>
                </a:extLst>
              </a:tr>
              <a:tr h="696090">
                <a:tc>
                  <a:txBody>
                    <a:bodyPr/>
                    <a:lstStyle/>
                    <a:p>
                      <a:pPr>
                        <a:lnSpc>
                          <a:spcPct val="107000"/>
                        </a:lnSpc>
                        <a:spcAft>
                          <a:spcPts val="800"/>
                        </a:spcAft>
                      </a:pPr>
                      <a:r>
                        <a:rPr lang="en-GB" sz="2000" b="0" kern="100" cap="none" spc="0">
                          <a:solidFill>
                            <a:srgbClr val="01225B"/>
                          </a:solidFill>
                          <a:effectLst/>
                          <a:latin typeface="Arial" panose="020B0604020202020204" pitchFamily="34" charset="0"/>
                          <a:cs typeface="Arial" panose="020B0604020202020204" pitchFamily="34" charset="0"/>
                        </a:rPr>
                        <a:t>Number of open cases </a:t>
                      </a:r>
                      <a:endParaRPr lang="en-GB" sz="2000" b="0" kern="100" cap="none" spc="0">
                        <a:solidFill>
                          <a:srgbClr val="01225B"/>
                        </a:solidFill>
                        <a:effectLst/>
                        <a:latin typeface="Arial" panose="020B0604020202020204" pitchFamily="34" charset="0"/>
                        <a:ea typeface="Aptos" panose="020B0004020202020204" pitchFamily="34" charset="0"/>
                        <a:cs typeface="Arial" panose="020B0604020202020204" pitchFamily="34" charset="0"/>
                      </a:endParaRPr>
                    </a:p>
                  </a:txBody>
                  <a:tcPr marL="195910" marR="113025" marT="150700" marB="15070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solidFill>
                      <a:schemeClr val="tx2">
                        <a:lumMod val="20000"/>
                        <a:lumOff val="80000"/>
                      </a:schemeClr>
                    </a:solidFill>
                  </a:tcPr>
                </a:tc>
                <a:tc>
                  <a:txBody>
                    <a:bodyPr/>
                    <a:lstStyle/>
                    <a:p>
                      <a:pPr>
                        <a:lnSpc>
                          <a:spcPct val="107000"/>
                        </a:lnSpc>
                        <a:spcAft>
                          <a:spcPts val="800"/>
                        </a:spcAft>
                      </a:pPr>
                      <a:r>
                        <a:rPr lang="en-GB" sz="2000" b="0" kern="100" cap="none" spc="0">
                          <a:solidFill>
                            <a:srgbClr val="01225B"/>
                          </a:solidFill>
                          <a:effectLst/>
                          <a:latin typeface="Arial" panose="020B0604020202020204" pitchFamily="34" charset="0"/>
                          <a:cs typeface="Arial" panose="020B0604020202020204" pitchFamily="34" charset="0"/>
                        </a:rPr>
                        <a:t>514</a:t>
                      </a:r>
                      <a:endParaRPr lang="en-GB" sz="2000" b="0" kern="100" cap="none" spc="0">
                        <a:solidFill>
                          <a:srgbClr val="01225B"/>
                        </a:solidFill>
                        <a:effectLst/>
                        <a:latin typeface="Arial" panose="020B0604020202020204" pitchFamily="34" charset="0"/>
                        <a:ea typeface="Aptos" panose="020B0004020202020204" pitchFamily="34" charset="0"/>
                        <a:cs typeface="Arial" panose="020B0604020202020204" pitchFamily="34" charset="0"/>
                      </a:endParaRPr>
                    </a:p>
                  </a:txBody>
                  <a:tcPr marL="195910" marR="113025" marT="150700" marB="15070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solidFill>
                      <a:schemeClr val="tx2">
                        <a:lumMod val="20000"/>
                        <a:lumOff val="80000"/>
                      </a:schemeClr>
                    </a:solidFill>
                  </a:tcPr>
                </a:tc>
                <a:extLst>
                  <a:ext uri="{0D108BD9-81ED-4DB2-BD59-A6C34878D82A}">
                    <a16:rowId xmlns:a16="http://schemas.microsoft.com/office/drawing/2014/main" val="2780442942"/>
                  </a:ext>
                </a:extLst>
              </a:tr>
              <a:tr h="696090">
                <a:tc>
                  <a:txBody>
                    <a:bodyPr/>
                    <a:lstStyle/>
                    <a:p>
                      <a:pPr>
                        <a:lnSpc>
                          <a:spcPct val="107000"/>
                        </a:lnSpc>
                        <a:spcAft>
                          <a:spcPts val="800"/>
                        </a:spcAft>
                      </a:pPr>
                      <a:r>
                        <a:rPr lang="en-GB" sz="2000" b="0" kern="100" cap="none" spc="0">
                          <a:solidFill>
                            <a:schemeClr val="bg1"/>
                          </a:solidFill>
                          <a:effectLst/>
                          <a:latin typeface="Arial" panose="020B0604020202020204" pitchFamily="34" charset="0"/>
                          <a:cs typeface="Arial" panose="020B0604020202020204" pitchFamily="34" charset="0"/>
                        </a:rPr>
                        <a:t>Average number of days to fix the issue </a:t>
                      </a:r>
                      <a:endParaRPr lang="en-GB" sz="2000" b="0" kern="100" cap="none" spc="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195910" marR="113025" marT="150700" marB="15070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tx2">
                        <a:lumMod val="75000"/>
                      </a:schemeClr>
                    </a:solidFill>
                  </a:tcPr>
                </a:tc>
                <a:tc>
                  <a:txBody>
                    <a:bodyPr/>
                    <a:lstStyle/>
                    <a:p>
                      <a:pPr>
                        <a:lnSpc>
                          <a:spcPct val="107000"/>
                        </a:lnSpc>
                        <a:spcAft>
                          <a:spcPts val="800"/>
                        </a:spcAft>
                      </a:pPr>
                      <a:r>
                        <a:rPr lang="en-GB" sz="2000" b="0" kern="100" cap="none" spc="0" dirty="0">
                          <a:solidFill>
                            <a:schemeClr val="bg1"/>
                          </a:solidFill>
                          <a:effectLst/>
                          <a:latin typeface="Arial" panose="020B0604020202020204" pitchFamily="34" charset="0"/>
                          <a:cs typeface="Arial" panose="020B0604020202020204" pitchFamily="34" charset="0"/>
                        </a:rPr>
                        <a:t>46.83</a:t>
                      </a:r>
                      <a:endParaRPr lang="en-GB" sz="2000" b="0" kern="100" cap="none" spc="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195910" marR="113025" marT="150700" marB="150700">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tx2">
                        <a:lumMod val="75000"/>
                      </a:schemeClr>
                    </a:solidFill>
                  </a:tcPr>
                </a:tc>
                <a:extLst>
                  <a:ext uri="{0D108BD9-81ED-4DB2-BD59-A6C34878D82A}">
                    <a16:rowId xmlns:a16="http://schemas.microsoft.com/office/drawing/2014/main" val="3704151391"/>
                  </a:ext>
                </a:extLst>
              </a:tr>
            </a:tbl>
          </a:graphicData>
        </a:graphic>
      </p:graphicFrame>
    </p:spTree>
    <p:extLst>
      <p:ext uri="{BB962C8B-B14F-4D97-AF65-F5344CB8AC3E}">
        <p14:creationId xmlns:p14="http://schemas.microsoft.com/office/powerpoint/2010/main" val="2444439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5B3AA-F59F-4935-316C-D61D90E862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0538DD-1D0C-4297-BC68-25535DB510B0}"/>
              </a:ext>
            </a:extLst>
          </p:cNvPr>
          <p:cNvSpPr>
            <a:spLocks noGrp="1"/>
          </p:cNvSpPr>
          <p:nvPr>
            <p:ph idx="1"/>
          </p:nvPr>
        </p:nvSpPr>
        <p:spPr>
          <a:xfrm>
            <a:off x="609600" y="1420582"/>
            <a:ext cx="10972800" cy="4620985"/>
          </a:xfrm>
        </p:spPr>
        <p:txBody>
          <a:bodyPr/>
          <a:lstStyle/>
          <a:p>
            <a:pPr marL="457200" indent="-457200">
              <a:buFont typeface="+mj-lt"/>
              <a:buAutoNum type="arabicPeriod"/>
            </a:pPr>
            <a:r>
              <a:rPr lang="en-GB" sz="2400" b="0">
                <a:latin typeface="Arial" panose="020B0604020202020204" pitchFamily="34" charset="0"/>
                <a:cs typeface="Arial" panose="020B0604020202020204" pitchFamily="34" charset="0"/>
              </a:rPr>
              <a:t>Strengthen SCC response – six stage assessment in place.</a:t>
            </a:r>
          </a:p>
          <a:p>
            <a:pPr marL="457200" indent="-457200">
              <a:buFont typeface="+mj-lt"/>
              <a:buAutoNum type="arabicPeriod"/>
            </a:pPr>
            <a:r>
              <a:rPr lang="en-GB" sz="2400" b="0">
                <a:latin typeface="Arial" panose="020B0604020202020204" pitchFamily="34" charset="0"/>
                <a:cs typeface="Arial" panose="020B0604020202020204" pitchFamily="34" charset="0"/>
              </a:rPr>
              <a:t>Investment led approach – dedicated budget for damp and mould (£1,4M) and increase investment in property estate (extra £7m).</a:t>
            </a:r>
          </a:p>
          <a:p>
            <a:pPr marL="457200" indent="-457200">
              <a:buFont typeface="+mj-lt"/>
              <a:buAutoNum type="arabicPeriod"/>
            </a:pPr>
            <a:r>
              <a:rPr lang="en-GB" sz="2400" b="0">
                <a:latin typeface="Arial" panose="020B0604020202020204" pitchFamily="34" charset="0"/>
                <a:cs typeface="Arial" panose="020B0604020202020204" pitchFamily="34" charset="0"/>
              </a:rPr>
              <a:t>Identify opportunities – property estate has been full risk assessed and ranked. </a:t>
            </a:r>
          </a:p>
          <a:p>
            <a:pPr marL="457200" indent="-457200">
              <a:buFont typeface="+mj-lt"/>
              <a:buAutoNum type="arabicPeriod"/>
            </a:pPr>
            <a:r>
              <a:rPr lang="en-GB" sz="2400" b="0">
                <a:latin typeface="Arial" panose="020B0604020202020204" pitchFamily="34" charset="0"/>
                <a:cs typeface="Arial" panose="020B0604020202020204" pitchFamily="34" charset="0"/>
              </a:rPr>
              <a:t>Supporting resident - six stage assessment in place and briefing sessions held with colleagues and surveyors.</a:t>
            </a:r>
          </a:p>
          <a:p>
            <a:pPr marL="457200" indent="-457200">
              <a:buFont typeface="+mj-lt"/>
              <a:buAutoNum type="arabicPeriod"/>
            </a:pPr>
            <a:r>
              <a:rPr lang="en-GB" sz="2400" b="0">
                <a:latin typeface="Arial" panose="020B0604020202020204" pitchFamily="34" charset="0"/>
                <a:cs typeface="Arial" panose="020B0604020202020204" pitchFamily="34" charset="0"/>
              </a:rPr>
              <a:t>Reporting – damp and mould performance is reviewed monthly. </a:t>
            </a:r>
          </a:p>
          <a:p>
            <a:pPr marL="457200" indent="-457200">
              <a:buFont typeface="+mj-lt"/>
              <a:buAutoNum type="arabicPeriod"/>
            </a:pPr>
            <a:r>
              <a:rPr lang="en-GB" sz="2400" b="0">
                <a:latin typeface="Arial" panose="020B0604020202020204" pitchFamily="34" charset="0"/>
                <a:cs typeface="Arial" panose="020B0604020202020204" pitchFamily="34" charset="0"/>
              </a:rPr>
              <a:t>Increased resource investment – dedicated surveyor + more recruited</a:t>
            </a:r>
          </a:p>
          <a:p>
            <a:pPr marL="457200" indent="-457200">
              <a:buFont typeface="+mj-lt"/>
              <a:buAutoNum type="arabicPeriod" startAt="7"/>
            </a:pPr>
            <a:r>
              <a:rPr lang="en-GB" sz="2400" b="0">
                <a:latin typeface="Arial" panose="020B0604020202020204" pitchFamily="34" charset="0"/>
                <a:cs typeface="Arial" panose="020B0604020202020204" pitchFamily="34" charset="0"/>
              </a:rPr>
              <a:t>Policy development – planned for 2025/26</a:t>
            </a:r>
          </a:p>
          <a:p>
            <a:pPr marL="457200" indent="-457200">
              <a:buFont typeface="+mj-lt"/>
              <a:buAutoNum type="arabicPeriod" startAt="7"/>
            </a:pPr>
            <a:r>
              <a:rPr lang="en-GB" sz="2400" b="0">
                <a:latin typeface="Arial" panose="020B0604020202020204" pitchFamily="34" charset="0"/>
                <a:cs typeface="Arial" panose="020B0604020202020204" pitchFamily="34" charset="0"/>
              </a:rPr>
              <a:t>Education  - in progress</a:t>
            </a:r>
          </a:p>
          <a:p>
            <a:endParaRPr lang="en-GB" sz="2400" b="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01EEE0A-7CC4-2E95-EB45-8413265DEC66}"/>
              </a:ext>
            </a:extLst>
          </p:cNvPr>
          <p:cNvSpPr txBox="1">
            <a:spLocks/>
          </p:cNvSpPr>
          <p:nvPr/>
        </p:nvSpPr>
        <p:spPr bwMode="auto">
          <a:xfrm>
            <a:off x="2" y="0"/>
            <a:ext cx="12191998" cy="1143000"/>
          </a:xfrm>
          <a:prstGeom prst="rect">
            <a:avLst/>
          </a:prstGeom>
          <a:solidFill>
            <a:schemeClr val="tx2">
              <a:lumMod val="5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chemeClr val="tx2"/>
                </a:solidFill>
                <a:latin typeface="+mj-lt"/>
                <a:ea typeface="+mj-ea"/>
                <a:cs typeface="+mj-cs"/>
              </a:defRPr>
            </a:lvl1pPr>
            <a:lvl2pPr algn="l" defTabSz="457200" rtl="0" eaLnBrk="0" fontAlgn="base" hangingPunct="0">
              <a:spcBef>
                <a:spcPct val="0"/>
              </a:spcBef>
              <a:spcAft>
                <a:spcPct val="0"/>
              </a:spcAft>
              <a:defRPr sz="3600" b="1">
                <a:solidFill>
                  <a:schemeClr val="tx2"/>
                </a:solidFill>
                <a:latin typeface="Calibri" panose="020F0502020204030204" pitchFamily="34" charset="0"/>
              </a:defRPr>
            </a:lvl2pPr>
            <a:lvl3pPr algn="l" defTabSz="457200" rtl="0" eaLnBrk="0" fontAlgn="base" hangingPunct="0">
              <a:spcBef>
                <a:spcPct val="0"/>
              </a:spcBef>
              <a:spcAft>
                <a:spcPct val="0"/>
              </a:spcAft>
              <a:defRPr sz="3600" b="1">
                <a:solidFill>
                  <a:schemeClr val="tx2"/>
                </a:solidFill>
                <a:latin typeface="Calibri" panose="020F0502020204030204" pitchFamily="34" charset="0"/>
              </a:defRPr>
            </a:lvl3pPr>
            <a:lvl4pPr algn="l" defTabSz="457200" rtl="0" eaLnBrk="0" fontAlgn="base" hangingPunct="0">
              <a:spcBef>
                <a:spcPct val="0"/>
              </a:spcBef>
              <a:spcAft>
                <a:spcPct val="0"/>
              </a:spcAft>
              <a:defRPr sz="3600" b="1">
                <a:solidFill>
                  <a:schemeClr val="tx2"/>
                </a:solidFill>
                <a:latin typeface="Calibri" panose="020F0502020204030204" pitchFamily="34" charset="0"/>
              </a:defRPr>
            </a:lvl4pPr>
            <a:lvl5pPr algn="l" defTabSz="457200" rtl="0" eaLnBrk="0" fontAlgn="base" hangingPunct="0">
              <a:spcBef>
                <a:spcPct val="0"/>
              </a:spcBef>
              <a:spcAft>
                <a:spcPct val="0"/>
              </a:spcAft>
              <a:defRPr sz="3600" b="1">
                <a:solidFill>
                  <a:schemeClr val="tx2"/>
                </a:solidFill>
                <a:latin typeface="Calibri" panose="020F0502020204030204" pitchFamily="34" charset="0"/>
              </a:defRPr>
            </a:lvl5pPr>
            <a:lvl6pPr marL="457200" algn="l" defTabSz="457200" rtl="0" fontAlgn="base">
              <a:spcBef>
                <a:spcPct val="0"/>
              </a:spcBef>
              <a:spcAft>
                <a:spcPct val="0"/>
              </a:spcAft>
              <a:defRPr sz="3600" b="1">
                <a:solidFill>
                  <a:schemeClr val="tx2"/>
                </a:solidFill>
                <a:latin typeface="Calibri" panose="020F0502020204030204" pitchFamily="34" charset="0"/>
              </a:defRPr>
            </a:lvl6pPr>
            <a:lvl7pPr marL="914400" algn="l" defTabSz="457200" rtl="0" fontAlgn="base">
              <a:spcBef>
                <a:spcPct val="0"/>
              </a:spcBef>
              <a:spcAft>
                <a:spcPct val="0"/>
              </a:spcAft>
              <a:defRPr sz="3600" b="1">
                <a:solidFill>
                  <a:schemeClr val="tx2"/>
                </a:solidFill>
                <a:latin typeface="Calibri" panose="020F0502020204030204" pitchFamily="34" charset="0"/>
              </a:defRPr>
            </a:lvl7pPr>
            <a:lvl8pPr marL="1371600" algn="l" defTabSz="457200" rtl="0" fontAlgn="base">
              <a:spcBef>
                <a:spcPct val="0"/>
              </a:spcBef>
              <a:spcAft>
                <a:spcPct val="0"/>
              </a:spcAft>
              <a:defRPr sz="3600" b="1">
                <a:solidFill>
                  <a:schemeClr val="tx2"/>
                </a:solidFill>
                <a:latin typeface="Calibri" panose="020F0502020204030204" pitchFamily="34" charset="0"/>
              </a:defRPr>
            </a:lvl8pPr>
            <a:lvl9pPr marL="1828800" algn="l" defTabSz="457200" rtl="0" fontAlgn="base">
              <a:spcBef>
                <a:spcPct val="0"/>
              </a:spcBef>
              <a:spcAft>
                <a:spcPct val="0"/>
              </a:spcAft>
              <a:defRPr sz="3600" b="1">
                <a:solidFill>
                  <a:schemeClr val="tx2"/>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Improvement action plan</a:t>
            </a:r>
          </a:p>
        </p:txBody>
      </p:sp>
    </p:spTree>
    <p:extLst>
      <p:ext uri="{BB962C8B-B14F-4D97-AF65-F5344CB8AC3E}">
        <p14:creationId xmlns:p14="http://schemas.microsoft.com/office/powerpoint/2010/main" val="3888590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96EF5-16FD-B805-86AB-BF754F7F6C7D}"/>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2D3D81AA-DC01-C0FE-2239-9293DFADEF77}"/>
              </a:ext>
            </a:extLst>
          </p:cNvPr>
          <p:cNvSpPr>
            <a:spLocks noGrp="1"/>
          </p:cNvSpPr>
          <p:nvPr>
            <p:ph type="title"/>
          </p:nvPr>
        </p:nvSpPr>
        <p:spPr>
          <a:xfrm>
            <a:off x="1981200" y="33998"/>
            <a:ext cx="8229600" cy="1143000"/>
          </a:xfrm>
        </p:spPr>
        <p:txBody>
          <a:bodyPr/>
          <a:lstStyle/>
          <a:p>
            <a:pPr algn="ctr" eaLnBrk="1" hangingPunct="1"/>
            <a:r>
              <a:rPr lang="en-US" altLang="en-US"/>
              <a:t>Social Value in Housing Projects</a:t>
            </a:r>
          </a:p>
        </p:txBody>
      </p:sp>
      <p:sp>
        <p:nvSpPr>
          <p:cNvPr id="19459" name="Content Placeholder 2">
            <a:extLst>
              <a:ext uri="{FF2B5EF4-FFF2-40B4-BE49-F238E27FC236}">
                <a16:creationId xmlns:a16="http://schemas.microsoft.com/office/drawing/2014/main" id="{E1B80101-DE7B-69A0-71B1-640AED975313}"/>
              </a:ext>
            </a:extLst>
          </p:cNvPr>
          <p:cNvSpPr>
            <a:spLocks noGrp="1"/>
          </p:cNvSpPr>
          <p:nvPr>
            <p:ph idx="1"/>
          </p:nvPr>
        </p:nvSpPr>
        <p:spPr>
          <a:xfrm>
            <a:off x="538844" y="1008066"/>
            <a:ext cx="4446814" cy="5218074"/>
          </a:xfrm>
        </p:spPr>
        <p:txBody>
          <a:bodyPr/>
          <a:lstStyle/>
          <a:p>
            <a:pPr marL="342900" indent="-342900">
              <a:buFont typeface="Arial" panose="020B0604020202020204" pitchFamily="34" charset="0"/>
              <a:buChar char="•"/>
            </a:pPr>
            <a:r>
              <a:rPr lang="en-GB"/>
              <a:t>What is social Value?</a:t>
            </a:r>
          </a:p>
          <a:p>
            <a:pPr marL="1085850" lvl="1" indent="-342900">
              <a:buClr>
                <a:srgbClr val="00B050"/>
              </a:buClr>
              <a:buFont typeface="Wingdings" panose="05000000000000000000" pitchFamily="2" charset="2"/>
              <a:buChar char="ü"/>
            </a:pPr>
            <a:r>
              <a:rPr lang="en-GB" sz="2000">
                <a:solidFill>
                  <a:schemeClr val="tx1"/>
                </a:solidFill>
              </a:rPr>
              <a:t>Providing added benefits within the community</a:t>
            </a:r>
          </a:p>
          <a:p>
            <a:pPr marL="1085850" lvl="1" indent="-342900">
              <a:buClr>
                <a:srgbClr val="00B050"/>
              </a:buClr>
              <a:buFont typeface="Wingdings" panose="05000000000000000000" pitchFamily="2" charset="2"/>
              <a:buChar char="ü"/>
            </a:pPr>
            <a:r>
              <a:rPr lang="en-GB" sz="2000">
                <a:solidFill>
                  <a:schemeClr val="tx1"/>
                </a:solidFill>
              </a:rPr>
              <a:t>Supporting improved facilities,  aesthetics and accessibility</a:t>
            </a:r>
          </a:p>
          <a:p>
            <a:pPr marL="1085850" lvl="1" indent="-342900">
              <a:buClr>
                <a:srgbClr val="00B050"/>
              </a:buClr>
              <a:buFont typeface="Wingdings" panose="05000000000000000000" pitchFamily="2" charset="2"/>
              <a:buChar char="ü"/>
            </a:pPr>
            <a:r>
              <a:rPr lang="en-GB" sz="2000">
                <a:solidFill>
                  <a:schemeClr val="tx1"/>
                </a:solidFill>
              </a:rPr>
              <a:t>Help address environmental wellbeing concerns</a:t>
            </a:r>
          </a:p>
          <a:p>
            <a:pPr lvl="1" indent="0">
              <a:buNone/>
            </a:pPr>
            <a:endParaRPr lang="en-GB" sz="2000">
              <a:solidFill>
                <a:schemeClr val="tx1"/>
              </a:solidFill>
            </a:endParaRPr>
          </a:p>
          <a:p>
            <a:pPr marL="342900" indent="-342900">
              <a:buFont typeface="Arial" panose="020B0604020202020204" pitchFamily="34" charset="0"/>
              <a:buChar char="•"/>
            </a:pPr>
            <a:r>
              <a:rPr lang="en-GB">
                <a:solidFill>
                  <a:schemeClr val="tx1"/>
                </a:solidFill>
              </a:rPr>
              <a:t>How?</a:t>
            </a:r>
          </a:p>
          <a:p>
            <a:pPr marL="1085850" lvl="1" indent="-342900">
              <a:buClr>
                <a:srgbClr val="00B050"/>
              </a:buClr>
              <a:buFont typeface="Wingdings" panose="05000000000000000000" pitchFamily="2" charset="2"/>
              <a:buChar char="ü"/>
            </a:pPr>
            <a:r>
              <a:rPr lang="en-GB" sz="2000">
                <a:solidFill>
                  <a:schemeClr val="tx1"/>
                </a:solidFill>
              </a:rPr>
              <a:t>Funding through partners</a:t>
            </a:r>
          </a:p>
          <a:p>
            <a:pPr marL="1085850" lvl="1" indent="-342900">
              <a:buClr>
                <a:srgbClr val="00B050"/>
              </a:buClr>
              <a:buFont typeface="Wingdings" panose="05000000000000000000" pitchFamily="2" charset="2"/>
              <a:buChar char="ü"/>
            </a:pPr>
            <a:r>
              <a:rPr lang="en-GB" sz="2000">
                <a:solidFill>
                  <a:schemeClr val="tx1"/>
                </a:solidFill>
              </a:rPr>
              <a:t>0.5% of spend through primary material supplier Travis Perkins</a:t>
            </a:r>
          </a:p>
          <a:p>
            <a:pPr marL="1085850" lvl="1" indent="-342900">
              <a:buClr>
                <a:srgbClr val="00B050"/>
              </a:buClr>
              <a:buFont typeface="Wingdings" panose="05000000000000000000" pitchFamily="2" charset="2"/>
              <a:buChar char="ü"/>
            </a:pPr>
            <a:r>
              <a:rPr lang="en-GB" sz="2000">
                <a:solidFill>
                  <a:schemeClr val="tx1"/>
                </a:solidFill>
              </a:rPr>
              <a:t>Support funding of a range for community-based projects </a:t>
            </a:r>
          </a:p>
          <a:p>
            <a:pPr marL="1085850" lvl="1" indent="-342900">
              <a:buFont typeface="Arial" panose="020B0604020202020204" pitchFamily="34" charset="0"/>
              <a:buChar char="•"/>
            </a:pPr>
            <a:endParaRPr lang="en-GB" sz="2000">
              <a:solidFill>
                <a:schemeClr val="tx1"/>
              </a:solidFill>
            </a:endParaRPr>
          </a:p>
          <a:p>
            <a:pPr lvl="2" indent="0" eaLnBrk="1" hangingPunct="1">
              <a:buNone/>
            </a:pPr>
            <a:endParaRPr lang="en-US" altLang="en-US" sz="2000"/>
          </a:p>
        </p:txBody>
      </p:sp>
      <p:sp>
        <p:nvSpPr>
          <p:cNvPr id="4" name="TextBox 3">
            <a:extLst>
              <a:ext uri="{FF2B5EF4-FFF2-40B4-BE49-F238E27FC236}">
                <a16:creationId xmlns:a16="http://schemas.microsoft.com/office/drawing/2014/main" id="{B23ED6DB-4788-83FB-E848-714E74967208}"/>
              </a:ext>
            </a:extLst>
          </p:cNvPr>
          <p:cNvSpPr txBox="1"/>
          <p:nvPr/>
        </p:nvSpPr>
        <p:spPr>
          <a:xfrm>
            <a:off x="1981200" y="6226140"/>
            <a:ext cx="4669604" cy="646331"/>
          </a:xfrm>
          <a:prstGeom prst="rect">
            <a:avLst/>
          </a:prstGeom>
          <a:noFill/>
        </p:spPr>
        <p:txBody>
          <a:bodyPr wrap="square" rtlCol="0">
            <a:spAutoFit/>
          </a:body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Email: </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3"/>
              </a:rPr>
              <a:t>mark.mullen@southampton.gov.uk</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Tel: 023 8083 4127</a:t>
            </a: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B9B4F20F-FBB4-0E3B-66CB-EC68384A71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32120" y="1008066"/>
            <a:ext cx="6706819" cy="5049840"/>
          </a:xfrm>
          <a:prstGeom prst="rect">
            <a:avLst/>
          </a:prstGeom>
        </p:spPr>
      </p:pic>
    </p:spTree>
    <p:extLst>
      <p:ext uri="{BB962C8B-B14F-4D97-AF65-F5344CB8AC3E}">
        <p14:creationId xmlns:p14="http://schemas.microsoft.com/office/powerpoint/2010/main" val="3194939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A6C0C-F3B8-B039-0FD5-4C6E7B8116FC}"/>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6DF969BA-4EEE-3BED-871B-3617EE12BA56}"/>
              </a:ext>
            </a:extLst>
          </p:cNvPr>
          <p:cNvSpPr>
            <a:spLocks noGrp="1"/>
          </p:cNvSpPr>
          <p:nvPr>
            <p:ph type="title"/>
          </p:nvPr>
        </p:nvSpPr>
        <p:spPr>
          <a:xfrm>
            <a:off x="1981200" y="33998"/>
            <a:ext cx="8229600" cy="1143000"/>
          </a:xfrm>
        </p:spPr>
        <p:txBody>
          <a:bodyPr/>
          <a:lstStyle/>
          <a:p>
            <a:pPr algn="ctr" eaLnBrk="1" hangingPunct="1"/>
            <a:r>
              <a:rPr lang="en-US" altLang="en-US"/>
              <a:t>Social Value in Housing Projects</a:t>
            </a:r>
          </a:p>
        </p:txBody>
      </p:sp>
      <p:sp>
        <p:nvSpPr>
          <p:cNvPr id="19459" name="Content Placeholder 2">
            <a:extLst>
              <a:ext uri="{FF2B5EF4-FFF2-40B4-BE49-F238E27FC236}">
                <a16:creationId xmlns:a16="http://schemas.microsoft.com/office/drawing/2014/main" id="{B66B208E-B1EB-154A-6CA0-534036B7EE12}"/>
              </a:ext>
            </a:extLst>
          </p:cNvPr>
          <p:cNvSpPr>
            <a:spLocks noGrp="1"/>
          </p:cNvSpPr>
          <p:nvPr>
            <p:ph idx="1"/>
          </p:nvPr>
        </p:nvSpPr>
        <p:spPr>
          <a:xfrm>
            <a:off x="538844" y="1008066"/>
            <a:ext cx="5404756" cy="4821234"/>
          </a:xfrm>
        </p:spPr>
        <p:txBody>
          <a:bodyPr/>
          <a:lstStyle/>
          <a:p>
            <a:pPr marL="342900" indent="-342900">
              <a:buFont typeface="Arial" panose="020B0604020202020204" pitchFamily="34" charset="0"/>
              <a:buChar char="•"/>
            </a:pPr>
            <a:r>
              <a:rPr lang="en-GB"/>
              <a:t>Projects over the last 12months</a:t>
            </a:r>
          </a:p>
          <a:p>
            <a:pPr marL="1085850" lvl="1" indent="-342900">
              <a:buClr>
                <a:srgbClr val="00B050"/>
              </a:buClr>
              <a:buFont typeface="Wingdings" panose="05000000000000000000" pitchFamily="2" charset="2"/>
              <a:buChar char="ü"/>
            </a:pPr>
            <a:endParaRPr lang="en-GB" sz="2000">
              <a:solidFill>
                <a:schemeClr val="tx1"/>
              </a:solidFill>
            </a:endParaRPr>
          </a:p>
          <a:p>
            <a:pPr marL="1200150" lvl="1" indent="-457200">
              <a:buClr>
                <a:srgbClr val="C00000"/>
              </a:buClr>
              <a:buFont typeface="Wingdings" panose="05000000000000000000" pitchFamily="2" charset="2"/>
              <a:buChar char="v"/>
            </a:pPr>
            <a:r>
              <a:rPr lang="en-GB">
                <a:solidFill>
                  <a:schemeClr val="tx1"/>
                </a:solidFill>
              </a:rPr>
              <a:t>Cameron Court community garden </a:t>
            </a:r>
          </a:p>
          <a:p>
            <a:pPr marL="1085850" lvl="1" indent="-342900">
              <a:buClr>
                <a:srgbClr val="00B050"/>
              </a:buClr>
              <a:buFont typeface="Wingdings" panose="05000000000000000000" pitchFamily="2" charset="2"/>
              <a:buChar char="ü"/>
            </a:pPr>
            <a:endParaRPr lang="en-GB" sz="2000" b="1">
              <a:solidFill>
                <a:schemeClr val="tx1"/>
              </a:solidFill>
            </a:endParaRPr>
          </a:p>
          <a:p>
            <a:pPr marL="1085850" lvl="1" indent="-342900">
              <a:buClr>
                <a:srgbClr val="00B050"/>
              </a:buClr>
              <a:buFont typeface="Wingdings" panose="05000000000000000000" pitchFamily="2" charset="2"/>
              <a:buChar char="ü"/>
            </a:pPr>
            <a:endParaRPr lang="en-GB" sz="2000" b="1">
              <a:solidFill>
                <a:schemeClr val="tx1"/>
              </a:solidFill>
            </a:endParaRPr>
          </a:p>
          <a:p>
            <a:pPr marL="1085850" lvl="1" indent="-342900">
              <a:buClr>
                <a:srgbClr val="00B050"/>
              </a:buClr>
              <a:buFont typeface="Wingdings" panose="05000000000000000000" pitchFamily="2" charset="2"/>
              <a:buChar char="ü"/>
            </a:pPr>
            <a:r>
              <a:rPr lang="en-GB" sz="2000" b="1">
                <a:solidFill>
                  <a:schemeClr val="tx1"/>
                </a:solidFill>
              </a:rPr>
              <a:t>£10k grant</a:t>
            </a:r>
          </a:p>
          <a:p>
            <a:pPr marL="1085850" lvl="1" indent="-342900">
              <a:buClr>
                <a:srgbClr val="00B050"/>
              </a:buClr>
              <a:buFont typeface="Wingdings" panose="05000000000000000000" pitchFamily="2" charset="2"/>
              <a:buChar char="ü"/>
            </a:pPr>
            <a:endParaRPr lang="en-GB" sz="2000" b="1">
              <a:solidFill>
                <a:schemeClr val="tx1"/>
              </a:solidFill>
            </a:endParaRPr>
          </a:p>
          <a:p>
            <a:pPr marL="1085850" lvl="1" indent="-342900">
              <a:buClr>
                <a:srgbClr val="00B050"/>
              </a:buClr>
              <a:buFont typeface="Wingdings" panose="05000000000000000000" pitchFamily="2" charset="2"/>
              <a:buChar char="ü"/>
            </a:pPr>
            <a:r>
              <a:rPr lang="en-GB" sz="2000" b="1">
                <a:solidFill>
                  <a:schemeClr val="tx1"/>
                </a:solidFill>
              </a:rPr>
              <a:t>New raised beds</a:t>
            </a:r>
          </a:p>
          <a:p>
            <a:pPr marL="1085850" lvl="1" indent="-342900">
              <a:buClr>
                <a:srgbClr val="00B050"/>
              </a:buClr>
              <a:buFont typeface="Wingdings" panose="05000000000000000000" pitchFamily="2" charset="2"/>
              <a:buChar char="ü"/>
            </a:pPr>
            <a:r>
              <a:rPr lang="en-GB" sz="2000" b="1">
                <a:solidFill>
                  <a:schemeClr val="tx1"/>
                </a:solidFill>
              </a:rPr>
              <a:t>Footpaths</a:t>
            </a:r>
          </a:p>
          <a:p>
            <a:pPr marL="1085850" lvl="1" indent="-342900">
              <a:buClr>
                <a:srgbClr val="00B050"/>
              </a:buClr>
              <a:buFont typeface="Wingdings" panose="05000000000000000000" pitchFamily="2" charset="2"/>
              <a:buChar char="ü"/>
            </a:pPr>
            <a:r>
              <a:rPr lang="en-GB" sz="2000" b="1">
                <a:solidFill>
                  <a:schemeClr val="tx1"/>
                </a:solidFill>
              </a:rPr>
              <a:t>Shed</a:t>
            </a:r>
          </a:p>
          <a:p>
            <a:pPr marL="1085850" lvl="1" indent="-342900">
              <a:buClr>
                <a:srgbClr val="00B050"/>
              </a:buClr>
              <a:buFont typeface="Wingdings" panose="05000000000000000000" pitchFamily="2" charset="2"/>
              <a:buChar char="ü"/>
            </a:pPr>
            <a:r>
              <a:rPr lang="en-GB" sz="2000" b="1">
                <a:solidFill>
                  <a:schemeClr val="tx1"/>
                </a:solidFill>
              </a:rPr>
              <a:t>Improved bin area</a:t>
            </a:r>
          </a:p>
          <a:p>
            <a:pPr lvl="1" indent="0">
              <a:buNone/>
            </a:pPr>
            <a:endParaRPr lang="en-GB" sz="2000">
              <a:solidFill>
                <a:schemeClr val="tx1"/>
              </a:solidFill>
            </a:endParaRPr>
          </a:p>
          <a:p>
            <a:pPr marL="342900"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endParaRPr lang="en-GB" sz="2000">
              <a:solidFill>
                <a:schemeClr val="tx1"/>
              </a:solidFill>
            </a:endParaRPr>
          </a:p>
          <a:p>
            <a:pPr lvl="2" indent="0" eaLnBrk="1" hangingPunct="1">
              <a:buNone/>
            </a:pPr>
            <a:endParaRPr lang="en-US" altLang="en-US" sz="2000"/>
          </a:p>
        </p:txBody>
      </p:sp>
      <p:sp>
        <p:nvSpPr>
          <p:cNvPr id="4" name="TextBox 3">
            <a:extLst>
              <a:ext uri="{FF2B5EF4-FFF2-40B4-BE49-F238E27FC236}">
                <a16:creationId xmlns:a16="http://schemas.microsoft.com/office/drawing/2014/main" id="{BBCE3ACD-444B-5074-7712-3C64D839716C}"/>
              </a:ext>
            </a:extLst>
          </p:cNvPr>
          <p:cNvSpPr txBox="1"/>
          <p:nvPr/>
        </p:nvSpPr>
        <p:spPr>
          <a:xfrm>
            <a:off x="1981200" y="6226140"/>
            <a:ext cx="4669604" cy="646331"/>
          </a:xfrm>
          <a:prstGeom prst="rect">
            <a:avLst/>
          </a:prstGeom>
          <a:noFill/>
        </p:spPr>
        <p:txBody>
          <a:bodyPr wrap="square" rtlCol="0">
            <a:spAutoFit/>
          </a:body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Email: </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3"/>
              </a:rPr>
              <a:t>mark.mullen@southampton.gov.uk</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Tel: 023 8083 4127</a:t>
            </a: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5" name="Picture 4" descr="A bench in a garden&#10;&#10;AI-generated content may be incorrect.">
            <a:extLst>
              <a:ext uri="{FF2B5EF4-FFF2-40B4-BE49-F238E27FC236}">
                <a16:creationId xmlns:a16="http://schemas.microsoft.com/office/drawing/2014/main" id="{0E03EC2D-DFBA-5A16-2C22-7B936C30042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5650" y="1306285"/>
            <a:ext cx="6007127" cy="4523015"/>
          </a:xfrm>
          <a:prstGeom prst="rect">
            <a:avLst/>
          </a:prstGeom>
        </p:spPr>
      </p:pic>
    </p:spTree>
    <p:extLst>
      <p:ext uri="{BB962C8B-B14F-4D97-AF65-F5344CB8AC3E}">
        <p14:creationId xmlns:p14="http://schemas.microsoft.com/office/powerpoint/2010/main" val="3280612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5C5A-C1DA-4978-EC06-21978D39E352}"/>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FFDD37DB-5695-7468-3B77-591D629299F7}"/>
              </a:ext>
            </a:extLst>
          </p:cNvPr>
          <p:cNvSpPr>
            <a:spLocks noGrp="1"/>
          </p:cNvSpPr>
          <p:nvPr>
            <p:ph type="title"/>
          </p:nvPr>
        </p:nvSpPr>
        <p:spPr>
          <a:xfrm>
            <a:off x="1981200" y="33998"/>
            <a:ext cx="8229600" cy="1143000"/>
          </a:xfrm>
        </p:spPr>
        <p:txBody>
          <a:bodyPr/>
          <a:lstStyle/>
          <a:p>
            <a:pPr algn="ctr" eaLnBrk="1" hangingPunct="1"/>
            <a:r>
              <a:rPr lang="en-US" altLang="en-US"/>
              <a:t>Social Value in Housing Projects</a:t>
            </a:r>
          </a:p>
        </p:txBody>
      </p:sp>
      <p:sp>
        <p:nvSpPr>
          <p:cNvPr id="19459" name="Content Placeholder 2">
            <a:extLst>
              <a:ext uri="{FF2B5EF4-FFF2-40B4-BE49-F238E27FC236}">
                <a16:creationId xmlns:a16="http://schemas.microsoft.com/office/drawing/2014/main" id="{DE2E9E09-0CD0-2904-194F-A159F11DF083}"/>
              </a:ext>
            </a:extLst>
          </p:cNvPr>
          <p:cNvSpPr>
            <a:spLocks noGrp="1"/>
          </p:cNvSpPr>
          <p:nvPr>
            <p:ph idx="1"/>
          </p:nvPr>
        </p:nvSpPr>
        <p:spPr>
          <a:xfrm>
            <a:off x="538844" y="1008065"/>
            <a:ext cx="5404756" cy="5082491"/>
          </a:xfrm>
        </p:spPr>
        <p:txBody>
          <a:bodyPr/>
          <a:lstStyle/>
          <a:p>
            <a:pPr marL="342900" indent="-342900">
              <a:buFont typeface="Arial" panose="020B0604020202020204" pitchFamily="34" charset="0"/>
              <a:buChar char="•"/>
            </a:pPr>
            <a:r>
              <a:rPr lang="en-GB"/>
              <a:t>Projects over the last 12months</a:t>
            </a:r>
          </a:p>
          <a:p>
            <a:pPr marL="1085850" lvl="1" indent="-342900">
              <a:buClr>
                <a:srgbClr val="00B050"/>
              </a:buClr>
              <a:buFont typeface="Wingdings" panose="05000000000000000000" pitchFamily="2" charset="2"/>
              <a:buChar char="ü"/>
            </a:pPr>
            <a:endParaRPr lang="en-GB" sz="2000">
              <a:solidFill>
                <a:schemeClr val="tx1"/>
              </a:solidFill>
            </a:endParaRPr>
          </a:p>
          <a:p>
            <a:pPr marL="1200150" lvl="1" indent="-457200">
              <a:buClr>
                <a:srgbClr val="C00000"/>
              </a:buClr>
              <a:buFont typeface="Wingdings" panose="05000000000000000000" pitchFamily="2" charset="2"/>
              <a:buChar char="v"/>
            </a:pPr>
            <a:r>
              <a:rPr lang="en-GB">
                <a:solidFill>
                  <a:schemeClr val="tx1"/>
                </a:solidFill>
              </a:rPr>
              <a:t>Lower Mortimer Road community garden </a:t>
            </a:r>
          </a:p>
          <a:p>
            <a:pPr marL="1085850" lvl="1" indent="-342900">
              <a:buClr>
                <a:srgbClr val="00B050"/>
              </a:buClr>
              <a:buFont typeface="Wingdings" panose="05000000000000000000" pitchFamily="2" charset="2"/>
              <a:buChar char="ü"/>
            </a:pPr>
            <a:endParaRPr lang="en-GB" sz="2000" b="1">
              <a:solidFill>
                <a:schemeClr val="tx1"/>
              </a:solidFill>
            </a:endParaRPr>
          </a:p>
          <a:p>
            <a:pPr marL="1085850" lvl="1" indent="-342900">
              <a:buClr>
                <a:srgbClr val="00B050"/>
              </a:buClr>
              <a:buFont typeface="Wingdings" panose="05000000000000000000" pitchFamily="2" charset="2"/>
              <a:buChar char="ü"/>
            </a:pPr>
            <a:r>
              <a:rPr lang="en-GB" sz="2000" b="1">
                <a:solidFill>
                  <a:schemeClr val="tx1"/>
                </a:solidFill>
              </a:rPr>
              <a:t>£10k grant</a:t>
            </a:r>
          </a:p>
          <a:p>
            <a:pPr marL="1085850" lvl="1" indent="-342900">
              <a:buClr>
                <a:srgbClr val="00B050"/>
              </a:buClr>
              <a:buFont typeface="Wingdings" panose="05000000000000000000" pitchFamily="2" charset="2"/>
              <a:buChar char="ü"/>
            </a:pPr>
            <a:endParaRPr lang="en-GB" sz="2000" b="1">
              <a:solidFill>
                <a:schemeClr val="tx1"/>
              </a:solidFill>
            </a:endParaRPr>
          </a:p>
          <a:p>
            <a:pPr marL="1085850" lvl="1" indent="-342900">
              <a:buClr>
                <a:srgbClr val="00B050"/>
              </a:buClr>
              <a:buFont typeface="Wingdings" panose="05000000000000000000" pitchFamily="2" charset="2"/>
              <a:buChar char="ü"/>
            </a:pPr>
            <a:r>
              <a:rPr lang="en-GB" sz="2000" b="1">
                <a:solidFill>
                  <a:schemeClr val="tx1"/>
                </a:solidFill>
              </a:rPr>
              <a:t>New sloped footpath with handrail to improve accessibility for mobility users</a:t>
            </a:r>
          </a:p>
          <a:p>
            <a:pPr marL="1085850" lvl="1" indent="-342900">
              <a:buClr>
                <a:srgbClr val="00B050"/>
              </a:buClr>
              <a:buFont typeface="Wingdings" panose="05000000000000000000" pitchFamily="2" charset="2"/>
              <a:buChar char="ü"/>
            </a:pPr>
            <a:r>
              <a:rPr lang="en-GB" sz="2000" b="1">
                <a:solidFill>
                  <a:schemeClr val="tx1"/>
                </a:solidFill>
              </a:rPr>
              <a:t>New steps and handrail to enable residents participate in community gardening</a:t>
            </a:r>
          </a:p>
          <a:p>
            <a:pPr marL="1085850" lvl="1" indent="-342900">
              <a:buClr>
                <a:srgbClr val="00B050"/>
              </a:buClr>
              <a:buFont typeface="Wingdings" panose="05000000000000000000" pitchFamily="2" charset="2"/>
              <a:buChar char="ü"/>
            </a:pPr>
            <a:r>
              <a:rPr lang="en-GB" sz="2000" b="1">
                <a:solidFill>
                  <a:schemeClr val="tx1"/>
                </a:solidFill>
              </a:rPr>
              <a:t>Better access to seating areas</a:t>
            </a:r>
          </a:p>
          <a:p>
            <a:pPr lvl="1" indent="0">
              <a:buNone/>
            </a:pPr>
            <a:endParaRPr lang="en-GB" sz="2000">
              <a:solidFill>
                <a:schemeClr val="tx1"/>
              </a:solidFill>
            </a:endParaRPr>
          </a:p>
          <a:p>
            <a:pPr marL="342900"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endParaRPr lang="en-GB" sz="2000">
              <a:solidFill>
                <a:schemeClr val="tx1"/>
              </a:solidFill>
            </a:endParaRPr>
          </a:p>
          <a:p>
            <a:pPr lvl="2" indent="0" eaLnBrk="1" hangingPunct="1">
              <a:buNone/>
            </a:pPr>
            <a:endParaRPr lang="en-US" altLang="en-US" sz="2000"/>
          </a:p>
        </p:txBody>
      </p:sp>
      <p:sp>
        <p:nvSpPr>
          <p:cNvPr id="4" name="TextBox 3">
            <a:extLst>
              <a:ext uri="{FF2B5EF4-FFF2-40B4-BE49-F238E27FC236}">
                <a16:creationId xmlns:a16="http://schemas.microsoft.com/office/drawing/2014/main" id="{88EAA24E-1FB6-C377-E50B-1C17BBD0EFD1}"/>
              </a:ext>
            </a:extLst>
          </p:cNvPr>
          <p:cNvSpPr txBox="1"/>
          <p:nvPr/>
        </p:nvSpPr>
        <p:spPr>
          <a:xfrm>
            <a:off x="1981200" y="6226140"/>
            <a:ext cx="4669604" cy="646331"/>
          </a:xfrm>
          <a:prstGeom prst="rect">
            <a:avLst/>
          </a:prstGeom>
          <a:noFill/>
        </p:spPr>
        <p:txBody>
          <a:bodyPr wrap="square" rtlCol="0">
            <a:spAutoFit/>
          </a:body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Email: </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3"/>
              </a:rPr>
              <a:t>mark.mullen@southampton.gov.uk</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Tel: 023 8083 4127</a:t>
            </a: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3" name="Picture 2" descr="A backyard with a gazebo and trees&#10;&#10;AI-generated content may be incorrect.">
            <a:extLst>
              <a:ext uri="{FF2B5EF4-FFF2-40B4-BE49-F238E27FC236}">
                <a16:creationId xmlns:a16="http://schemas.microsoft.com/office/drawing/2014/main" id="{B3987E19-1564-A1C5-AC6E-7B78691C26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34248" y="920691"/>
            <a:ext cx="4936142" cy="3716623"/>
          </a:xfrm>
          <a:prstGeom prst="rect">
            <a:avLst/>
          </a:prstGeom>
        </p:spPr>
      </p:pic>
      <p:pic>
        <p:nvPicPr>
          <p:cNvPr id="6" name="Picture 5">
            <a:extLst>
              <a:ext uri="{FF2B5EF4-FFF2-40B4-BE49-F238E27FC236}">
                <a16:creationId xmlns:a16="http://schemas.microsoft.com/office/drawing/2014/main" id="{534387E7-D4D0-C077-49D0-ED2E5693F957}"/>
              </a:ext>
            </a:extLst>
          </p:cNvPr>
          <p:cNvPicPr>
            <a:picLocks noChangeAspect="1"/>
          </p:cNvPicPr>
          <p:nvPr/>
        </p:nvPicPr>
        <p:blipFill>
          <a:blip r:embed="rId5"/>
          <a:stretch>
            <a:fillRect/>
          </a:stretch>
        </p:blipFill>
        <p:spPr>
          <a:xfrm>
            <a:off x="7186548" y="3843488"/>
            <a:ext cx="4863938" cy="2368050"/>
          </a:xfrm>
          <a:prstGeom prst="rect">
            <a:avLst/>
          </a:prstGeom>
        </p:spPr>
      </p:pic>
    </p:spTree>
    <p:extLst>
      <p:ext uri="{BB962C8B-B14F-4D97-AF65-F5344CB8AC3E}">
        <p14:creationId xmlns:p14="http://schemas.microsoft.com/office/powerpoint/2010/main" val="1246205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B5C4C-C346-54C5-7783-E415AF7A8322}"/>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6BC4D31A-E04C-FDF4-92CA-359BE70D989C}"/>
              </a:ext>
            </a:extLst>
          </p:cNvPr>
          <p:cNvSpPr>
            <a:spLocks noGrp="1"/>
          </p:cNvSpPr>
          <p:nvPr>
            <p:ph type="title"/>
          </p:nvPr>
        </p:nvSpPr>
        <p:spPr>
          <a:xfrm>
            <a:off x="1981200" y="33998"/>
            <a:ext cx="8229600" cy="1143000"/>
          </a:xfrm>
        </p:spPr>
        <p:txBody>
          <a:bodyPr/>
          <a:lstStyle/>
          <a:p>
            <a:pPr algn="ctr" eaLnBrk="1" hangingPunct="1"/>
            <a:r>
              <a:rPr lang="en-US" altLang="en-US"/>
              <a:t>Social Value in Housing Projects</a:t>
            </a:r>
          </a:p>
        </p:txBody>
      </p:sp>
      <p:sp>
        <p:nvSpPr>
          <p:cNvPr id="19459" name="Content Placeholder 2">
            <a:extLst>
              <a:ext uri="{FF2B5EF4-FFF2-40B4-BE49-F238E27FC236}">
                <a16:creationId xmlns:a16="http://schemas.microsoft.com/office/drawing/2014/main" id="{07A340CB-21EE-2871-465B-48FB33C6E7A8}"/>
              </a:ext>
            </a:extLst>
          </p:cNvPr>
          <p:cNvSpPr>
            <a:spLocks noGrp="1"/>
          </p:cNvSpPr>
          <p:nvPr>
            <p:ph idx="1"/>
          </p:nvPr>
        </p:nvSpPr>
        <p:spPr>
          <a:xfrm>
            <a:off x="538844" y="1008065"/>
            <a:ext cx="5404756" cy="5082491"/>
          </a:xfrm>
        </p:spPr>
        <p:txBody>
          <a:bodyPr/>
          <a:lstStyle/>
          <a:p>
            <a:pPr marL="342900" indent="-342900">
              <a:buFont typeface="Arial" panose="020B0604020202020204" pitchFamily="34" charset="0"/>
              <a:buChar char="•"/>
            </a:pPr>
            <a:r>
              <a:rPr lang="en-GB"/>
              <a:t>Projects over the last 12months</a:t>
            </a:r>
          </a:p>
          <a:p>
            <a:pPr marL="1085850" lvl="1" indent="-342900">
              <a:buClr>
                <a:srgbClr val="00B050"/>
              </a:buClr>
              <a:buFont typeface="Wingdings" panose="05000000000000000000" pitchFamily="2" charset="2"/>
              <a:buChar char="ü"/>
            </a:pPr>
            <a:endParaRPr lang="en-GB" sz="2000">
              <a:solidFill>
                <a:schemeClr val="tx1"/>
              </a:solidFill>
            </a:endParaRPr>
          </a:p>
          <a:p>
            <a:pPr marL="1200150" lvl="1" indent="-457200">
              <a:buClr>
                <a:srgbClr val="C00000"/>
              </a:buClr>
              <a:buFont typeface="Wingdings" panose="05000000000000000000" pitchFamily="2" charset="2"/>
              <a:buChar char="v"/>
            </a:pPr>
            <a:r>
              <a:rPr lang="en-GB">
                <a:solidFill>
                  <a:schemeClr val="tx1"/>
                </a:solidFill>
              </a:rPr>
              <a:t>Drummond Court summerhouse </a:t>
            </a:r>
          </a:p>
          <a:p>
            <a:pPr marL="1085850" lvl="1" indent="-342900">
              <a:buClr>
                <a:srgbClr val="00B050"/>
              </a:buClr>
              <a:buFont typeface="Wingdings" panose="05000000000000000000" pitchFamily="2" charset="2"/>
              <a:buChar char="ü"/>
            </a:pPr>
            <a:endParaRPr lang="en-GB" sz="2000" b="1">
              <a:solidFill>
                <a:schemeClr val="tx1"/>
              </a:solidFill>
            </a:endParaRPr>
          </a:p>
          <a:p>
            <a:pPr marL="1085850" lvl="1" indent="-342900">
              <a:buClr>
                <a:srgbClr val="00B050"/>
              </a:buClr>
              <a:buFont typeface="Wingdings" panose="05000000000000000000" pitchFamily="2" charset="2"/>
              <a:buChar char="ü"/>
            </a:pPr>
            <a:r>
              <a:rPr lang="en-GB" sz="2000" b="1">
                <a:solidFill>
                  <a:schemeClr val="tx1"/>
                </a:solidFill>
              </a:rPr>
              <a:t>£9k grant</a:t>
            </a:r>
          </a:p>
          <a:p>
            <a:pPr marL="1085850" lvl="1" indent="-342900">
              <a:buClr>
                <a:srgbClr val="00B050"/>
              </a:buClr>
              <a:buFont typeface="Wingdings" panose="05000000000000000000" pitchFamily="2" charset="2"/>
              <a:buChar char="ü"/>
            </a:pPr>
            <a:endParaRPr lang="en-GB" sz="2000" b="1">
              <a:solidFill>
                <a:schemeClr val="tx1"/>
              </a:solidFill>
            </a:endParaRPr>
          </a:p>
          <a:p>
            <a:pPr marL="1085850" lvl="1" indent="-342900">
              <a:buClr>
                <a:srgbClr val="00B050"/>
              </a:buClr>
              <a:buFont typeface="Wingdings" panose="05000000000000000000" pitchFamily="2" charset="2"/>
              <a:buChar char="ü"/>
            </a:pPr>
            <a:r>
              <a:rPr lang="en-GB" sz="2000" b="1">
                <a:solidFill>
                  <a:schemeClr val="tx1"/>
                </a:solidFill>
              </a:rPr>
              <a:t>New sloped footpath with handrail to improve accessibility for mobility users</a:t>
            </a:r>
          </a:p>
          <a:p>
            <a:pPr marL="1085850" lvl="1" indent="-342900">
              <a:buClr>
                <a:srgbClr val="00B050"/>
              </a:buClr>
              <a:buFont typeface="Wingdings" panose="05000000000000000000" pitchFamily="2" charset="2"/>
              <a:buChar char="ü"/>
            </a:pPr>
            <a:r>
              <a:rPr lang="en-GB" sz="2000" b="1">
                <a:solidFill>
                  <a:schemeClr val="tx1"/>
                </a:solidFill>
              </a:rPr>
              <a:t>New steps and handrail to enable residents participate in community gardening</a:t>
            </a:r>
          </a:p>
          <a:p>
            <a:pPr marL="1085850" lvl="1" indent="-342900">
              <a:buClr>
                <a:srgbClr val="00B050"/>
              </a:buClr>
              <a:buFont typeface="Wingdings" panose="05000000000000000000" pitchFamily="2" charset="2"/>
              <a:buChar char="ü"/>
            </a:pPr>
            <a:r>
              <a:rPr lang="en-GB" sz="2000" b="1">
                <a:solidFill>
                  <a:schemeClr val="tx1"/>
                </a:solidFill>
              </a:rPr>
              <a:t>Better access to seating areas</a:t>
            </a:r>
          </a:p>
          <a:p>
            <a:pPr lvl="1" indent="0">
              <a:buNone/>
            </a:pPr>
            <a:endParaRPr lang="en-GB" sz="2000">
              <a:solidFill>
                <a:schemeClr val="tx1"/>
              </a:solidFill>
            </a:endParaRPr>
          </a:p>
          <a:p>
            <a:pPr marL="342900"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endParaRPr lang="en-GB" sz="2000">
              <a:solidFill>
                <a:schemeClr val="tx1"/>
              </a:solidFill>
            </a:endParaRPr>
          </a:p>
          <a:p>
            <a:pPr lvl="2" indent="0" eaLnBrk="1" hangingPunct="1">
              <a:buNone/>
            </a:pPr>
            <a:endParaRPr lang="en-US" altLang="en-US" sz="2000"/>
          </a:p>
        </p:txBody>
      </p:sp>
      <p:sp>
        <p:nvSpPr>
          <p:cNvPr id="4" name="TextBox 3">
            <a:extLst>
              <a:ext uri="{FF2B5EF4-FFF2-40B4-BE49-F238E27FC236}">
                <a16:creationId xmlns:a16="http://schemas.microsoft.com/office/drawing/2014/main" id="{8880EE8C-6621-BC6D-CB13-FB98AAA26975}"/>
              </a:ext>
            </a:extLst>
          </p:cNvPr>
          <p:cNvSpPr txBox="1"/>
          <p:nvPr/>
        </p:nvSpPr>
        <p:spPr>
          <a:xfrm>
            <a:off x="1981200" y="6226140"/>
            <a:ext cx="4669604" cy="646331"/>
          </a:xfrm>
          <a:prstGeom prst="rect">
            <a:avLst/>
          </a:prstGeom>
          <a:noFill/>
        </p:spPr>
        <p:txBody>
          <a:bodyPr wrap="square" rtlCol="0">
            <a:spAutoFit/>
          </a:body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Email: </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3"/>
              </a:rPr>
              <a:t>mark.mullen@southampton.gov.uk</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Tel: 023 8083 4127</a:t>
            </a: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FE3F4D4-DC64-2420-51E0-D2E5D58FCC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34422" y="1224648"/>
            <a:ext cx="6116064" cy="4605037"/>
          </a:xfrm>
          <a:prstGeom prst="rect">
            <a:avLst/>
          </a:prstGeom>
        </p:spPr>
      </p:pic>
    </p:spTree>
    <p:extLst>
      <p:ext uri="{BB962C8B-B14F-4D97-AF65-F5344CB8AC3E}">
        <p14:creationId xmlns:p14="http://schemas.microsoft.com/office/powerpoint/2010/main" val="630920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50F2C-1A4C-878B-40E8-E6DFE9BDA10A}"/>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126D2346-4203-3A6C-9246-3F46596AB21C}"/>
              </a:ext>
            </a:extLst>
          </p:cNvPr>
          <p:cNvSpPr>
            <a:spLocks noGrp="1"/>
          </p:cNvSpPr>
          <p:nvPr>
            <p:ph type="title"/>
          </p:nvPr>
        </p:nvSpPr>
        <p:spPr>
          <a:xfrm>
            <a:off x="1981200" y="33998"/>
            <a:ext cx="8229600" cy="1143000"/>
          </a:xfrm>
        </p:spPr>
        <p:txBody>
          <a:bodyPr/>
          <a:lstStyle/>
          <a:p>
            <a:pPr algn="ctr" eaLnBrk="1" hangingPunct="1"/>
            <a:r>
              <a:rPr lang="en-US" altLang="en-US"/>
              <a:t>Social Value in Housing Projects</a:t>
            </a:r>
          </a:p>
        </p:txBody>
      </p:sp>
      <p:sp>
        <p:nvSpPr>
          <p:cNvPr id="19459" name="Content Placeholder 2">
            <a:extLst>
              <a:ext uri="{FF2B5EF4-FFF2-40B4-BE49-F238E27FC236}">
                <a16:creationId xmlns:a16="http://schemas.microsoft.com/office/drawing/2014/main" id="{8DB28181-FB64-9B1E-6034-1ECA472C4990}"/>
              </a:ext>
            </a:extLst>
          </p:cNvPr>
          <p:cNvSpPr>
            <a:spLocks noGrp="1"/>
          </p:cNvSpPr>
          <p:nvPr>
            <p:ph idx="1"/>
          </p:nvPr>
        </p:nvSpPr>
        <p:spPr>
          <a:xfrm>
            <a:off x="538844" y="1008065"/>
            <a:ext cx="5404756" cy="5082491"/>
          </a:xfrm>
        </p:spPr>
        <p:txBody>
          <a:bodyPr/>
          <a:lstStyle/>
          <a:p>
            <a:pPr marL="342900" indent="-342900">
              <a:buFont typeface="Arial" panose="020B0604020202020204" pitchFamily="34" charset="0"/>
              <a:buChar char="•"/>
            </a:pPr>
            <a:r>
              <a:rPr lang="en-GB"/>
              <a:t>Projects over the last 12months</a:t>
            </a:r>
          </a:p>
          <a:p>
            <a:pPr marL="1085850" lvl="1" indent="-342900">
              <a:buClr>
                <a:srgbClr val="00B050"/>
              </a:buClr>
              <a:buFont typeface="Wingdings" panose="05000000000000000000" pitchFamily="2" charset="2"/>
              <a:buChar char="ü"/>
            </a:pPr>
            <a:endParaRPr lang="en-GB" sz="2000">
              <a:solidFill>
                <a:schemeClr val="tx1"/>
              </a:solidFill>
            </a:endParaRPr>
          </a:p>
          <a:p>
            <a:pPr marL="1200150" lvl="1" indent="-457200">
              <a:buClr>
                <a:srgbClr val="C00000"/>
              </a:buClr>
              <a:buFont typeface="Wingdings" panose="05000000000000000000" pitchFamily="2" charset="2"/>
              <a:buChar char="v"/>
            </a:pPr>
            <a:r>
              <a:rPr lang="en-GB">
                <a:solidFill>
                  <a:schemeClr val="tx1"/>
                </a:solidFill>
              </a:rPr>
              <a:t>Sunset Gardens (Wharncliffe Road) </a:t>
            </a:r>
          </a:p>
          <a:p>
            <a:pPr marL="1085850" lvl="1" indent="-342900">
              <a:buClr>
                <a:srgbClr val="00B050"/>
              </a:buClr>
              <a:buFont typeface="Wingdings" panose="05000000000000000000" pitchFamily="2" charset="2"/>
              <a:buChar char="ü"/>
            </a:pPr>
            <a:endParaRPr lang="en-GB" sz="2000" b="1">
              <a:solidFill>
                <a:schemeClr val="tx1"/>
              </a:solidFill>
            </a:endParaRPr>
          </a:p>
          <a:p>
            <a:pPr marL="1085850" lvl="1" indent="-342900">
              <a:buClr>
                <a:srgbClr val="00B050"/>
              </a:buClr>
              <a:buFont typeface="Wingdings" panose="05000000000000000000" pitchFamily="2" charset="2"/>
              <a:buChar char="ü"/>
            </a:pPr>
            <a:r>
              <a:rPr lang="en-GB" sz="2000" b="1">
                <a:solidFill>
                  <a:schemeClr val="tx1"/>
                </a:solidFill>
              </a:rPr>
              <a:t>£10k grant</a:t>
            </a:r>
          </a:p>
          <a:p>
            <a:pPr marL="1085850" lvl="1" indent="-342900">
              <a:buClr>
                <a:srgbClr val="00B050"/>
              </a:buClr>
              <a:buFont typeface="Wingdings" panose="05000000000000000000" pitchFamily="2" charset="2"/>
              <a:buChar char="ü"/>
            </a:pPr>
            <a:endParaRPr lang="en-GB" sz="2000" b="1">
              <a:solidFill>
                <a:schemeClr val="tx1"/>
              </a:solidFill>
            </a:endParaRPr>
          </a:p>
          <a:p>
            <a:pPr marL="1085850" lvl="1" indent="-342900">
              <a:buClr>
                <a:srgbClr val="00B050"/>
              </a:buClr>
              <a:buFont typeface="Wingdings" panose="05000000000000000000" pitchFamily="2" charset="2"/>
              <a:buChar char="ü"/>
            </a:pPr>
            <a:r>
              <a:rPr lang="en-GB" sz="2000" b="1">
                <a:solidFill>
                  <a:schemeClr val="tx1"/>
                </a:solidFill>
              </a:rPr>
              <a:t>Outdoor seating for residents</a:t>
            </a:r>
          </a:p>
          <a:p>
            <a:pPr marL="1085850" lvl="1" indent="-342900">
              <a:buClr>
                <a:srgbClr val="00B050"/>
              </a:buClr>
              <a:buFont typeface="Wingdings" panose="05000000000000000000" pitchFamily="2" charset="2"/>
              <a:buChar char="ü"/>
            </a:pPr>
            <a:endParaRPr lang="en-GB" sz="2000" b="1">
              <a:solidFill>
                <a:schemeClr val="tx1"/>
              </a:solidFill>
            </a:endParaRPr>
          </a:p>
          <a:p>
            <a:pPr marL="1085850" lvl="1" indent="-342900">
              <a:buClr>
                <a:srgbClr val="00B050"/>
              </a:buClr>
              <a:buFont typeface="Wingdings" panose="05000000000000000000" pitchFamily="2" charset="2"/>
              <a:buChar char="ü"/>
            </a:pPr>
            <a:r>
              <a:rPr lang="en-GB" sz="2000" b="1">
                <a:solidFill>
                  <a:schemeClr val="tx1"/>
                </a:solidFill>
              </a:rPr>
              <a:t>Picnic &amp; park benches</a:t>
            </a:r>
          </a:p>
          <a:p>
            <a:pPr marL="1085850" lvl="1" indent="-342900">
              <a:buClr>
                <a:srgbClr val="00B050"/>
              </a:buClr>
              <a:buFont typeface="Wingdings" panose="05000000000000000000" pitchFamily="2" charset="2"/>
              <a:buChar char="ü"/>
            </a:pPr>
            <a:endParaRPr lang="en-GB" sz="2000" b="1">
              <a:solidFill>
                <a:schemeClr val="tx1"/>
              </a:solidFill>
            </a:endParaRPr>
          </a:p>
          <a:p>
            <a:pPr lvl="1" indent="0">
              <a:buNone/>
            </a:pPr>
            <a:endParaRPr lang="en-GB" sz="2000">
              <a:solidFill>
                <a:schemeClr val="tx1"/>
              </a:solidFill>
            </a:endParaRPr>
          </a:p>
          <a:p>
            <a:pPr marL="342900" indent="-342900">
              <a:buFont typeface="Arial" panose="020B0604020202020204" pitchFamily="34" charset="0"/>
              <a:buChar char="•"/>
            </a:pPr>
            <a:endParaRPr lang="en-GB" sz="2000">
              <a:solidFill>
                <a:schemeClr val="tx1"/>
              </a:solidFill>
            </a:endParaRPr>
          </a:p>
          <a:p>
            <a:pPr marL="1085850" lvl="1" indent="-342900">
              <a:buFont typeface="Arial" panose="020B0604020202020204" pitchFamily="34" charset="0"/>
              <a:buChar char="•"/>
            </a:pPr>
            <a:endParaRPr lang="en-GB" sz="2000">
              <a:solidFill>
                <a:schemeClr val="tx1"/>
              </a:solidFill>
            </a:endParaRPr>
          </a:p>
          <a:p>
            <a:pPr lvl="2" indent="0" eaLnBrk="1" hangingPunct="1">
              <a:buNone/>
            </a:pPr>
            <a:endParaRPr lang="en-US" altLang="en-US" sz="2000"/>
          </a:p>
        </p:txBody>
      </p:sp>
      <p:sp>
        <p:nvSpPr>
          <p:cNvPr id="4" name="TextBox 3">
            <a:extLst>
              <a:ext uri="{FF2B5EF4-FFF2-40B4-BE49-F238E27FC236}">
                <a16:creationId xmlns:a16="http://schemas.microsoft.com/office/drawing/2014/main" id="{8F09F0C2-671A-466C-3691-A36713B495B1}"/>
              </a:ext>
            </a:extLst>
          </p:cNvPr>
          <p:cNvSpPr txBox="1"/>
          <p:nvPr/>
        </p:nvSpPr>
        <p:spPr>
          <a:xfrm>
            <a:off x="1981200" y="6226140"/>
            <a:ext cx="4669604" cy="646331"/>
          </a:xfrm>
          <a:prstGeom prst="rect">
            <a:avLst/>
          </a:prstGeom>
          <a:noFill/>
        </p:spPr>
        <p:txBody>
          <a:bodyPr wrap="square" rtlCol="0">
            <a:spAutoFit/>
          </a:body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Email: </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3"/>
              </a:rPr>
              <a:t>mark.mullen@southampton.gov.uk</a:t>
            </a: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Tel: 023 8083 4127</a:t>
            </a: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EE9F89D7-2EF0-5CF7-5DCE-6F0324F9AA70}"/>
              </a:ext>
            </a:extLst>
          </p:cNvPr>
          <p:cNvPicPr>
            <a:picLocks noChangeAspect="1"/>
          </p:cNvPicPr>
          <p:nvPr/>
        </p:nvPicPr>
        <p:blipFill>
          <a:blip r:embed="rId4"/>
          <a:stretch>
            <a:fillRect/>
          </a:stretch>
        </p:blipFill>
        <p:spPr>
          <a:xfrm>
            <a:off x="8528054" y="2584694"/>
            <a:ext cx="3607482" cy="3587524"/>
          </a:xfrm>
          <a:prstGeom prst="rect">
            <a:avLst/>
          </a:prstGeom>
        </p:spPr>
      </p:pic>
      <p:pic>
        <p:nvPicPr>
          <p:cNvPr id="5" name="Picture 4" descr="A picnic table in a park&#10;&#10;AI-generated content may be incorrect.">
            <a:extLst>
              <a:ext uri="{FF2B5EF4-FFF2-40B4-BE49-F238E27FC236}">
                <a16:creationId xmlns:a16="http://schemas.microsoft.com/office/drawing/2014/main" id="{786E410E-F70B-A134-3066-8DFAAD2390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74060" y="1355274"/>
            <a:ext cx="3886369" cy="2926207"/>
          </a:xfrm>
          <a:prstGeom prst="rect">
            <a:avLst/>
          </a:prstGeom>
        </p:spPr>
      </p:pic>
    </p:spTree>
    <p:extLst>
      <p:ext uri="{BB962C8B-B14F-4D97-AF65-F5344CB8AC3E}">
        <p14:creationId xmlns:p14="http://schemas.microsoft.com/office/powerpoint/2010/main" val="183126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erial view of housing community">
            <a:extLst>
              <a:ext uri="{FF2B5EF4-FFF2-40B4-BE49-F238E27FC236}">
                <a16:creationId xmlns:a16="http://schemas.microsoft.com/office/drawing/2014/main" id="{4416F35C-B5CF-44E5-98F7-D9B18745D45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10"/>
            <a:ext cx="12191979" cy="6857990"/>
          </a:xfrm>
          <a:prstGeom prst="rect">
            <a:avLst/>
          </a:prstGeom>
        </p:spPr>
      </p:pic>
      <p:sp>
        <p:nvSpPr>
          <p:cNvPr id="13" name="Rectangle 12">
            <a:extLst>
              <a:ext uri="{FF2B5EF4-FFF2-40B4-BE49-F238E27FC236}">
                <a16:creationId xmlns:a16="http://schemas.microsoft.com/office/drawing/2014/main" id="{D21F66AB-6D67-4C86-A415-0B6E4EEC5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3811" y="423809"/>
            <a:ext cx="6858002" cy="6010383"/>
          </a:xfrm>
          <a:prstGeom prst="rect">
            <a:avLst/>
          </a:prstGeom>
          <a:gradFill>
            <a:gsLst>
              <a:gs pos="0">
                <a:schemeClr val="bg1">
                  <a:alpha val="0"/>
                </a:schemeClr>
              </a:gs>
              <a:gs pos="46000">
                <a:schemeClr val="bg1">
                  <a:alpha val="31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3EAD7073-C0BD-C0AB-9AFE-C68764A4F0A3}"/>
              </a:ext>
            </a:extLst>
          </p:cNvPr>
          <p:cNvSpPr>
            <a:spLocks noGrp="1"/>
          </p:cNvSpPr>
          <p:nvPr>
            <p:ph type="ctrTitle"/>
          </p:nvPr>
        </p:nvSpPr>
        <p:spPr>
          <a:xfrm>
            <a:off x="313786" y="908651"/>
            <a:ext cx="5230366" cy="4005454"/>
          </a:xfrm>
        </p:spPr>
        <p:txBody>
          <a:bodyPr anchor="t">
            <a:normAutofit/>
          </a:bodyPr>
          <a:lstStyle/>
          <a:p>
            <a:pPr>
              <a:lnSpc>
                <a:spcPct val="90000"/>
              </a:lnSpc>
            </a:pPr>
            <a:r>
              <a:rPr lang="en-GB" sz="4800"/>
              <a:t>Acknowledging OUR Challenges as a Social Landlord</a:t>
            </a:r>
          </a:p>
        </p:txBody>
      </p:sp>
      <p:sp>
        <p:nvSpPr>
          <p:cNvPr id="3" name="Subtitle 2">
            <a:extLst>
              <a:ext uri="{FF2B5EF4-FFF2-40B4-BE49-F238E27FC236}">
                <a16:creationId xmlns:a16="http://schemas.microsoft.com/office/drawing/2014/main" id="{F0732D0D-67E1-2F4A-3564-A693B18B2C60}"/>
              </a:ext>
            </a:extLst>
          </p:cNvPr>
          <p:cNvSpPr>
            <a:spLocks noGrp="1"/>
          </p:cNvSpPr>
          <p:nvPr>
            <p:ph type="subTitle" idx="1"/>
          </p:nvPr>
        </p:nvSpPr>
        <p:spPr>
          <a:xfrm>
            <a:off x="313787" y="5050632"/>
            <a:ext cx="3793200" cy="1129888"/>
          </a:xfrm>
        </p:spPr>
        <p:txBody>
          <a:bodyPr anchor="b">
            <a:normAutofit/>
          </a:bodyPr>
          <a:lstStyle/>
          <a:p>
            <a:r>
              <a:rPr lang="en-GB" sz="2200"/>
              <a:t>Understanding our obstacles and building tenant trust</a:t>
            </a:r>
          </a:p>
        </p:txBody>
      </p:sp>
      <p:cxnSp>
        <p:nvCxnSpPr>
          <p:cNvPr id="15" name="Straight Connector 14">
            <a:extLst>
              <a:ext uri="{FF2B5EF4-FFF2-40B4-BE49-F238E27FC236}">
                <a16:creationId xmlns:a16="http://schemas.microsoft.com/office/drawing/2014/main" id="{0B66F5E1-B07D-4718-F4B4-5FCE4B7E8F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900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5451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B6093-D19C-0F41-6050-C47151C8F0D7}"/>
              </a:ext>
            </a:extLst>
          </p:cNvPr>
          <p:cNvSpPr/>
          <p:nvPr>
            <p:custDataLst>
              <p:tags r:id="rId2"/>
            </p:custDataLst>
          </p:nvPr>
        </p:nvSpPr>
        <p:spPr>
          <a:xfrm>
            <a:off x="6286500" y="430530"/>
            <a:ext cx="5524500" cy="891540"/>
          </a:xfrm>
          <a:prstGeom prst="roundRect">
            <a:avLst/>
          </a:prstGeom>
          <a:gradFill flip="none" rotWithShape="1">
            <a:gsLst>
              <a:gs pos="0">
                <a:srgbClr val="F4F4F4"/>
              </a:gs>
              <a:gs pos="100000">
                <a:schemeClr val="accent1">
                  <a:tint val="50000"/>
                  <a:shade val="100000"/>
                  <a:satMod val="35000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F3241DB2-72DD-74FE-FE27-DC7E224AEDE1}"/>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3EC205EC-E01E-70F4-E88C-A2D04F75D557}"/>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2299609A-73B3-F187-9D7E-2A51D20CAE46}"/>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B342E86A-AB9B-1141-D8F5-1AD1D37CAA32}"/>
              </a:ext>
            </a:extLst>
          </p:cNvPr>
          <p:cNvSpPr/>
          <p:nvPr>
            <p:custDataLst>
              <p:tags r:id="rId6"/>
            </p:custDataLst>
          </p:nvPr>
        </p:nvSpPr>
        <p:spPr>
          <a:xfrm>
            <a:off x="3901440" y="2571750"/>
            <a:ext cx="7315199" cy="1714500"/>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4000" b="1">
                <a:solidFill>
                  <a:srgbClr val="5B5B5B"/>
                </a:solidFill>
              </a:rPr>
              <a:t>How do you prefer to complete repair customer surveys?</a:t>
            </a:r>
          </a:p>
        </p:txBody>
      </p:sp>
      <p:sp>
        <p:nvSpPr>
          <p:cNvPr id="10" name="Rectangle 9">
            <a:extLst>
              <a:ext uri="{FF2B5EF4-FFF2-40B4-BE49-F238E27FC236}">
                <a16:creationId xmlns:a16="http://schemas.microsoft.com/office/drawing/2014/main" id="{BA6C1CF5-DABF-DCB0-1D16-49F946DB19DB}"/>
              </a:ext>
            </a:extLst>
          </p:cNvPr>
          <p:cNvSpPr/>
          <p:nvPr>
            <p:custDataLst>
              <p:tags r:id="rId7"/>
            </p:custDataLst>
          </p:nvPr>
        </p:nvSpPr>
        <p:spPr>
          <a:xfrm>
            <a:off x="3901440" y="6032500"/>
            <a:ext cx="7315199" cy="518160"/>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6658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131A086-C58D-02E2-6CCB-EE9D6AE92180}"/>
              </a:ext>
            </a:extLst>
          </p:cNvPr>
          <p:cNvSpPr/>
          <p:nvPr>
            <p:custDataLst>
              <p:tags r:id="rId2"/>
            </p:custDataLst>
          </p:nvPr>
        </p:nvSpPr>
        <p:spPr>
          <a:xfrm>
            <a:off x="6286500" y="430530"/>
            <a:ext cx="5524500" cy="891540"/>
          </a:xfrm>
          <a:prstGeom prst="roundRect">
            <a:avLst/>
          </a:prstGeom>
          <a:gradFill flip="none" rotWithShape="1">
            <a:gsLst>
              <a:gs pos="0">
                <a:srgbClr val="F4F4F4"/>
              </a:gs>
              <a:gs pos="100000">
                <a:schemeClr val="accent1">
                  <a:tint val="50000"/>
                  <a:shade val="100000"/>
                  <a:satMod val="35000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98FB87C9-D0B1-9919-8763-5B745647828F}"/>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F4BB99CF-8D80-52C2-C9B2-67ED86F753FC}"/>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BEF36899-DE86-C712-89E6-E40F0FC09AA9}"/>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247DABFB-DC2E-68D4-7EA8-3DEB08B5006F}"/>
              </a:ext>
            </a:extLst>
          </p:cNvPr>
          <p:cNvSpPr/>
          <p:nvPr>
            <p:custDataLst>
              <p:tags r:id="rId6"/>
            </p:custDataLst>
          </p:nvPr>
        </p:nvSpPr>
        <p:spPr>
          <a:xfrm>
            <a:off x="3901440" y="2571750"/>
            <a:ext cx="7315199" cy="1714500"/>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3000" b="1">
                <a:solidFill>
                  <a:srgbClr val="5B5B5B"/>
                </a:solidFill>
              </a:rPr>
              <a:t>Would you like to become a Tenant/resident representative for our repairs and maintenance programme?</a:t>
            </a:r>
          </a:p>
        </p:txBody>
      </p:sp>
      <p:sp>
        <p:nvSpPr>
          <p:cNvPr id="10" name="Rectangle 9">
            <a:extLst>
              <a:ext uri="{FF2B5EF4-FFF2-40B4-BE49-F238E27FC236}">
                <a16:creationId xmlns:a16="http://schemas.microsoft.com/office/drawing/2014/main" id="{F9F454E9-D3C5-2A75-788C-A54FC2B5CA9A}"/>
              </a:ext>
            </a:extLst>
          </p:cNvPr>
          <p:cNvSpPr/>
          <p:nvPr>
            <p:custDataLst>
              <p:tags r:id="rId7"/>
            </p:custDataLst>
          </p:nvPr>
        </p:nvSpPr>
        <p:spPr>
          <a:xfrm>
            <a:off x="3901440" y="6032500"/>
            <a:ext cx="7315199" cy="518160"/>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6699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F4C7BF-6E24-C810-1FD5-CB6EBC367829}"/>
              </a:ext>
            </a:extLst>
          </p:cNvPr>
          <p:cNvSpPr/>
          <p:nvPr>
            <p:custDataLst>
              <p:tags r:id="rId2"/>
            </p:custDataLst>
          </p:nvPr>
        </p:nvSpPr>
        <p:spPr>
          <a:xfrm>
            <a:off x="6286500" y="430530"/>
            <a:ext cx="5524500" cy="891540"/>
          </a:xfrm>
          <a:prstGeom prst="roundRect">
            <a:avLst/>
          </a:prstGeom>
          <a:gradFill flip="none" rotWithShape="1">
            <a:gsLst>
              <a:gs pos="0">
                <a:srgbClr val="F4F4F4"/>
              </a:gs>
              <a:gs pos="100000">
                <a:schemeClr val="accent1">
                  <a:tint val="50000"/>
                  <a:shade val="100000"/>
                  <a:satMod val="35000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36CFE290-481F-D39E-19B7-53B54AFAC360}"/>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98B8AC53-A3CC-64F6-AF7B-3125664CB164}"/>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AA6BA487-756C-5024-FA58-F218B238D9C1}"/>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B040537B-30A3-3EFF-86D7-C028822196DC}"/>
              </a:ext>
            </a:extLst>
          </p:cNvPr>
          <p:cNvSpPr/>
          <p:nvPr>
            <p:custDataLst>
              <p:tags r:id="rId6"/>
            </p:custDataLst>
          </p:nvPr>
        </p:nvSpPr>
        <p:spPr>
          <a:xfrm>
            <a:off x="3901440" y="2571750"/>
            <a:ext cx="7315199" cy="1714500"/>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4000" b="1">
                <a:solidFill>
                  <a:srgbClr val="5B5B5B"/>
                </a:solidFill>
              </a:rPr>
              <a:t>How can we improve the way we give details of your repair orders / requests?</a:t>
            </a:r>
          </a:p>
        </p:txBody>
      </p:sp>
      <p:sp>
        <p:nvSpPr>
          <p:cNvPr id="10" name="Rectangle 9">
            <a:extLst>
              <a:ext uri="{FF2B5EF4-FFF2-40B4-BE49-F238E27FC236}">
                <a16:creationId xmlns:a16="http://schemas.microsoft.com/office/drawing/2014/main" id="{E80FDF0A-4C24-68AA-A2EE-3CA8F06B095C}"/>
              </a:ext>
            </a:extLst>
          </p:cNvPr>
          <p:cNvSpPr/>
          <p:nvPr>
            <p:custDataLst>
              <p:tags r:id="rId7"/>
            </p:custDataLst>
          </p:nvPr>
        </p:nvSpPr>
        <p:spPr>
          <a:xfrm>
            <a:off x="3901440" y="6032500"/>
            <a:ext cx="7315199" cy="518160"/>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3706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411FFC-976C-4806-90F4-D81CAED9B6E1}"/>
              </a:ext>
            </a:extLst>
          </p:cNvPr>
          <p:cNvSpPr/>
          <p:nvPr/>
        </p:nvSpPr>
        <p:spPr>
          <a:xfrm>
            <a:off x="356049"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Rectangle 4">
            <a:extLst>
              <a:ext uri="{FF2B5EF4-FFF2-40B4-BE49-F238E27FC236}">
                <a16:creationId xmlns:a16="http://schemas.microsoft.com/office/drawing/2014/main" id="{E4873765-EEEC-4228-BA85-C0A1DE3F7CF6}"/>
              </a:ext>
            </a:extLst>
          </p:cNvPr>
          <p:cNvSpPr/>
          <p:nvPr/>
        </p:nvSpPr>
        <p:spPr>
          <a:xfrm>
            <a:off x="525982"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sp>
        <p:nvSpPr>
          <p:cNvPr id="8" name="Rectangle 7">
            <a:extLst>
              <a:ext uri="{FF2B5EF4-FFF2-40B4-BE49-F238E27FC236}">
                <a16:creationId xmlns:a16="http://schemas.microsoft.com/office/drawing/2014/main" id="{A34ADA23-DA6E-4ED8-AADD-004B09E8C5DF}"/>
              </a:ext>
            </a:extLst>
          </p:cNvPr>
          <p:cNvSpPr/>
          <p:nvPr/>
        </p:nvSpPr>
        <p:spPr>
          <a:xfrm>
            <a:off x="1793753" y="2769737"/>
            <a:ext cx="9500186" cy="2774093"/>
          </a:xfrm>
          <a:prstGeom prst="rect">
            <a:avLst/>
          </a:prstGeom>
        </p:spPr>
        <p:txBody>
          <a:bodyPr wrap="square">
            <a:spAutoFit/>
          </a:bodyPr>
          <a:lstStyle/>
          <a:p>
            <a:pPr algn="ctr">
              <a:lnSpc>
                <a:spcPct val="107000"/>
              </a:lnSpc>
              <a:spcAft>
                <a:spcPts val="800"/>
              </a:spcAft>
            </a:pPr>
            <a:r>
              <a:rPr lang="en-GB" sz="8000" b="1">
                <a:solidFill>
                  <a:srgbClr val="632A8E"/>
                </a:solidFill>
                <a:latin typeface="Calibri" panose="020F0502020204030204" pitchFamily="34" charset="0"/>
                <a:ea typeface="Calibri" panose="020F0502020204030204" pitchFamily="34" charset="0"/>
                <a:cs typeface="Times New Roman" panose="02020603050405020304" pitchFamily="18" charset="0"/>
              </a:rPr>
              <a:t>Break time!</a:t>
            </a:r>
          </a:p>
          <a:p>
            <a:pPr algn="ctr">
              <a:lnSpc>
                <a:spcPct val="107000"/>
              </a:lnSpc>
              <a:spcAft>
                <a:spcPts val="800"/>
              </a:spcAft>
            </a:pPr>
            <a:endParaRPr lang="en-GB" sz="3600" b="1">
              <a:solidFill>
                <a:srgbClr val="632A8E"/>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3600" b="1">
                <a:solidFill>
                  <a:srgbClr val="632A8E"/>
                </a:solidFill>
                <a:latin typeface="Calibri" panose="020F0502020204030204" pitchFamily="34" charset="0"/>
                <a:ea typeface="Calibri" panose="020F0502020204030204" pitchFamily="34" charset="0"/>
                <a:cs typeface="Times New Roman" panose="02020603050405020304" pitchFamily="18" charset="0"/>
              </a:rPr>
              <a:t>Please visit stall at the other end of the room </a:t>
            </a:r>
            <a:endParaRPr lang="en-GB" sz="3600">
              <a:solidFill>
                <a:srgbClr val="632A8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59FCC0F-47E3-4BB3-A638-F4A8F8EBDFB0}"/>
              </a:ext>
            </a:extLst>
          </p:cNvPr>
          <p:cNvSpPr/>
          <p:nvPr/>
        </p:nvSpPr>
        <p:spPr>
          <a:xfrm>
            <a:off x="768607" y="1787997"/>
            <a:ext cx="11269362" cy="221556"/>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9" name="Rectangle 8">
            <a:extLst>
              <a:ext uri="{FF2B5EF4-FFF2-40B4-BE49-F238E27FC236}">
                <a16:creationId xmlns:a16="http://schemas.microsoft.com/office/drawing/2014/main" id="{8E868077-971C-4950-96AC-1C255BA3F6AE}"/>
              </a:ext>
            </a:extLst>
          </p:cNvPr>
          <p:cNvSpPr/>
          <p:nvPr/>
        </p:nvSpPr>
        <p:spPr>
          <a:xfrm>
            <a:off x="2348164"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Logo, company name&#10;&#10;Description automatically generated">
            <a:extLst>
              <a:ext uri="{FF2B5EF4-FFF2-40B4-BE49-F238E27FC236}">
                <a16:creationId xmlns:a16="http://schemas.microsoft.com/office/drawing/2014/main" id="{C5CD7135-E9D1-49A5-8764-E2243F29EB9E}"/>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pic>
        <p:nvPicPr>
          <p:cNvPr id="2" name="Picture 1">
            <a:extLst>
              <a:ext uri="{FF2B5EF4-FFF2-40B4-BE49-F238E27FC236}">
                <a16:creationId xmlns:a16="http://schemas.microsoft.com/office/drawing/2014/main" id="{1B6E0381-D86C-9D03-22DE-1F417602221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26946" y="194845"/>
            <a:ext cx="1495812" cy="1309295"/>
          </a:xfrm>
          <a:prstGeom prst="rect">
            <a:avLst/>
          </a:prstGeom>
        </p:spPr>
      </p:pic>
      <p:pic>
        <p:nvPicPr>
          <p:cNvPr id="6" name="Picture 5">
            <a:extLst>
              <a:ext uri="{FF2B5EF4-FFF2-40B4-BE49-F238E27FC236}">
                <a16:creationId xmlns:a16="http://schemas.microsoft.com/office/drawing/2014/main" id="{B106A6AB-B9F2-F0AA-92AE-CB59CC7DA79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spTree>
    <p:extLst>
      <p:ext uri="{BB962C8B-B14F-4D97-AF65-F5344CB8AC3E}">
        <p14:creationId xmlns:p14="http://schemas.microsoft.com/office/powerpoint/2010/main" val="3632192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a:extLst>
            <a:ext uri="{FF2B5EF4-FFF2-40B4-BE49-F238E27FC236}">
              <a16:creationId xmlns:a16="http://schemas.microsoft.com/office/drawing/2014/main" id="{4121E790-584F-BA9C-20D2-F2C261DA885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89D3A6E-1FF4-F887-B8A0-60B635C031BB}"/>
              </a:ext>
            </a:extLst>
          </p:cNvPr>
          <p:cNvSpPr/>
          <p:nvPr/>
        </p:nvSpPr>
        <p:spPr>
          <a:xfrm>
            <a:off x="356049"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Rectangle 4">
            <a:extLst>
              <a:ext uri="{FF2B5EF4-FFF2-40B4-BE49-F238E27FC236}">
                <a16:creationId xmlns:a16="http://schemas.microsoft.com/office/drawing/2014/main" id="{B3A3F539-1A0A-B2D8-F7AC-D536EAA48B6C}"/>
              </a:ext>
            </a:extLst>
          </p:cNvPr>
          <p:cNvSpPr/>
          <p:nvPr/>
        </p:nvSpPr>
        <p:spPr>
          <a:xfrm>
            <a:off x="525982"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sp>
        <p:nvSpPr>
          <p:cNvPr id="8" name="Rectangle 7">
            <a:extLst>
              <a:ext uri="{FF2B5EF4-FFF2-40B4-BE49-F238E27FC236}">
                <a16:creationId xmlns:a16="http://schemas.microsoft.com/office/drawing/2014/main" id="{1CF4D155-DF34-714F-1F77-7208572B469B}"/>
              </a:ext>
            </a:extLst>
          </p:cNvPr>
          <p:cNvSpPr/>
          <p:nvPr/>
        </p:nvSpPr>
        <p:spPr>
          <a:xfrm>
            <a:off x="1567288" y="1717444"/>
            <a:ext cx="9500186" cy="5388911"/>
          </a:xfrm>
          <a:prstGeom prst="rect">
            <a:avLst/>
          </a:prstGeom>
        </p:spPr>
        <p:txBody>
          <a:bodyPr wrap="square">
            <a:spAutoFit/>
          </a:bodyPr>
          <a:lstStyle/>
          <a:p>
            <a:pPr algn="ctr">
              <a:lnSpc>
                <a:spcPct val="107000"/>
              </a:lnSpc>
              <a:spcAft>
                <a:spcPts val="800"/>
              </a:spcAft>
            </a:pPr>
            <a:r>
              <a:rPr lang="en-GB" sz="5400" b="1">
                <a:solidFill>
                  <a:srgbClr val="632A8E"/>
                </a:solidFill>
                <a:latin typeface="Calibri" panose="020F0502020204030204" pitchFamily="34" charset="0"/>
                <a:ea typeface="Calibri" panose="020F0502020204030204" pitchFamily="34" charset="0"/>
                <a:cs typeface="Times New Roman" panose="02020603050405020304" pitchFamily="18" charset="0"/>
              </a:rPr>
              <a:t>Break time!</a:t>
            </a:r>
          </a:p>
          <a:p>
            <a:pPr algn="ctr">
              <a:lnSpc>
                <a:spcPct val="107000"/>
              </a:lnSpc>
              <a:spcAft>
                <a:spcPts val="800"/>
              </a:spcAft>
            </a:pPr>
            <a:endParaRPr lang="en-GB" sz="1000" b="1">
              <a:solidFill>
                <a:srgbClr val="632A8E"/>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sz="1000" b="1">
              <a:solidFill>
                <a:srgbClr val="632A8E"/>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b="1">
                <a:solidFill>
                  <a:srgbClr val="632A8E"/>
                </a:solidFill>
                <a:latin typeface="Calibri" panose="020F0502020204030204" pitchFamily="34" charset="0"/>
                <a:ea typeface="Calibri" panose="020F0502020204030204" pitchFamily="34" charset="0"/>
                <a:cs typeface="Times New Roman" panose="02020603050405020304" pitchFamily="18" charset="0"/>
              </a:rPr>
              <a:t>Please visit stall at the other end of the room-</a:t>
            </a:r>
            <a:r>
              <a:rPr lang="en-GB" sz="2800" b="1" i="1">
                <a:solidFill>
                  <a:srgbClr val="008080"/>
                </a:solidFill>
                <a:latin typeface="Calibri" panose="020F0502020204030204" pitchFamily="34" charset="0"/>
                <a:ea typeface="Calibri" panose="020F0502020204030204" pitchFamily="34" charset="0"/>
                <a:cs typeface="Times New Roman" panose="02020603050405020304" pitchFamily="18" charset="0"/>
              </a:rPr>
              <a:t>… </a:t>
            </a:r>
            <a:r>
              <a:rPr lang="en-GB" sz="2800" b="1" i="1">
                <a:solidFill>
                  <a:srgbClr val="632A8E"/>
                </a:solidFill>
                <a:latin typeface="Calibri" panose="020F0502020204030204" pitchFamily="34" charset="0"/>
                <a:ea typeface="Calibri" panose="020F0502020204030204" pitchFamily="34" charset="0"/>
                <a:cs typeface="Times New Roman" panose="02020603050405020304" pitchFamily="18" charset="0"/>
              </a:rPr>
              <a:t>with lots of useful information from NFS Mediation, Neighbourhood wardens, Welfare rights, Community safety, Leasehold service, Local housing office representatives, IDVA (domestic abuse), City Telecare, Supported Housing, Decent Neighbourhoods, TEEMS (employment), ASB (anti-social behaviour), Family hub, unpaid carers and Fostering service </a:t>
            </a:r>
          </a:p>
          <a:p>
            <a:pPr algn="ctr">
              <a:lnSpc>
                <a:spcPct val="107000"/>
              </a:lnSpc>
              <a:spcAft>
                <a:spcPts val="800"/>
              </a:spcAft>
            </a:pPr>
            <a:r>
              <a:rPr lang="en-GB" sz="2800" b="1">
                <a:solidFill>
                  <a:srgbClr val="632A8E"/>
                </a:solidFill>
                <a:latin typeface="Calibri" panose="020F0502020204030204" pitchFamily="34" charset="0"/>
                <a:ea typeface="Calibri" panose="020F0502020204030204" pitchFamily="34" charset="0"/>
                <a:cs typeface="Times New Roman" panose="02020603050405020304" pitchFamily="18" charset="0"/>
              </a:rPr>
              <a:t>  </a:t>
            </a:r>
            <a:endParaRPr lang="en-GB" sz="2800">
              <a:solidFill>
                <a:srgbClr val="632A8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C77519C-16FD-8DA2-6634-200B4AC63164}"/>
              </a:ext>
            </a:extLst>
          </p:cNvPr>
          <p:cNvSpPr/>
          <p:nvPr/>
        </p:nvSpPr>
        <p:spPr>
          <a:xfrm>
            <a:off x="768607" y="1530554"/>
            <a:ext cx="11269362" cy="221556"/>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9" name="Rectangle 8">
            <a:extLst>
              <a:ext uri="{FF2B5EF4-FFF2-40B4-BE49-F238E27FC236}">
                <a16:creationId xmlns:a16="http://schemas.microsoft.com/office/drawing/2014/main" id="{33C8ABFE-8589-76DF-4269-276B7EBD75C8}"/>
              </a:ext>
            </a:extLst>
          </p:cNvPr>
          <p:cNvSpPr/>
          <p:nvPr/>
        </p:nvSpPr>
        <p:spPr>
          <a:xfrm>
            <a:off x="2348164"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Logo, company name&#10;&#10;Description automatically generated">
            <a:extLst>
              <a:ext uri="{FF2B5EF4-FFF2-40B4-BE49-F238E27FC236}">
                <a16:creationId xmlns:a16="http://schemas.microsoft.com/office/drawing/2014/main" id="{F3F64BFD-25C5-B342-163A-AD999D0F2A08}"/>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pic>
        <p:nvPicPr>
          <p:cNvPr id="2" name="Picture 1">
            <a:extLst>
              <a:ext uri="{FF2B5EF4-FFF2-40B4-BE49-F238E27FC236}">
                <a16:creationId xmlns:a16="http://schemas.microsoft.com/office/drawing/2014/main" id="{2CFA9E29-BD3A-57BB-5FA2-9D4320B688F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26946" y="194845"/>
            <a:ext cx="1495812" cy="1309295"/>
          </a:xfrm>
          <a:prstGeom prst="rect">
            <a:avLst/>
          </a:prstGeom>
        </p:spPr>
      </p:pic>
      <p:pic>
        <p:nvPicPr>
          <p:cNvPr id="6" name="Picture 5">
            <a:extLst>
              <a:ext uri="{FF2B5EF4-FFF2-40B4-BE49-F238E27FC236}">
                <a16:creationId xmlns:a16="http://schemas.microsoft.com/office/drawing/2014/main" id="{0FE4636C-40DC-BF6C-B634-5CDE81B64A8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spTree>
    <p:extLst>
      <p:ext uri="{BB962C8B-B14F-4D97-AF65-F5344CB8AC3E}">
        <p14:creationId xmlns:p14="http://schemas.microsoft.com/office/powerpoint/2010/main" val="869694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4ADA23-DA6E-4ED8-AADD-004B09E8C5DF}"/>
              </a:ext>
            </a:extLst>
          </p:cNvPr>
          <p:cNvSpPr/>
          <p:nvPr/>
        </p:nvSpPr>
        <p:spPr>
          <a:xfrm>
            <a:off x="1242767" y="2684268"/>
            <a:ext cx="10663370" cy="2893100"/>
          </a:xfrm>
          <a:prstGeom prst="rect">
            <a:avLst/>
          </a:prstGeom>
        </p:spPr>
        <p:txBody>
          <a:bodyPr wrap="square">
            <a:spAutoFit/>
          </a:bodyPr>
          <a:lstStyle/>
          <a:p>
            <a:pPr algn="ctr"/>
            <a:r>
              <a:rPr lang="en-GB" sz="5400" b="1">
                <a:solidFill>
                  <a:srgbClr val="008080"/>
                </a:solidFill>
                <a:latin typeface="Calibri" panose="020F0502020204030204" pitchFamily="34" charset="0"/>
                <a:ea typeface="Calibri" panose="020F0502020204030204" pitchFamily="34" charset="0"/>
                <a:cs typeface="Times New Roman" panose="02020603050405020304" pitchFamily="18" charset="0"/>
              </a:rPr>
              <a:t>Complaints</a:t>
            </a:r>
            <a:endParaRPr lang="en-GB" sz="48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rPr>
              <a:t>Matt Luik - </a:t>
            </a:r>
            <a:r>
              <a:rPr lang="en-GB" sz="3200" b="1" i="1">
                <a:solidFill>
                  <a:srgbClr val="008080"/>
                </a:solidFill>
                <a:latin typeface="Calibri" panose="020F0502020204030204" pitchFamily="34" charset="0"/>
                <a:ea typeface="Calibri" panose="020F0502020204030204" pitchFamily="34" charset="0"/>
                <a:cs typeface="Times New Roman" panose="02020603050405020304" pitchFamily="18" charset="0"/>
              </a:rPr>
              <a:t>Service Manager Quality, Assurance &amp; Development  </a:t>
            </a:r>
          </a:p>
        </p:txBody>
      </p:sp>
      <p:sp>
        <p:nvSpPr>
          <p:cNvPr id="11" name="Rectangle 10">
            <a:extLst>
              <a:ext uri="{FF2B5EF4-FFF2-40B4-BE49-F238E27FC236}">
                <a16:creationId xmlns:a16="http://schemas.microsoft.com/office/drawing/2014/main" id="{24050579-5DD7-4799-B169-A00263972670}"/>
              </a:ext>
            </a:extLst>
          </p:cNvPr>
          <p:cNvSpPr/>
          <p:nvPr/>
        </p:nvSpPr>
        <p:spPr>
          <a:xfrm>
            <a:off x="768607" y="1621301"/>
            <a:ext cx="11140308" cy="20749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12" name="Rectangle 11">
            <a:extLst>
              <a:ext uri="{FF2B5EF4-FFF2-40B4-BE49-F238E27FC236}">
                <a16:creationId xmlns:a16="http://schemas.microsoft.com/office/drawing/2014/main" id="{5CA21CAE-DDED-41BD-904C-0503EADBD714}"/>
              </a:ext>
            </a:extLst>
          </p:cNvPr>
          <p:cNvSpPr/>
          <p:nvPr/>
        </p:nvSpPr>
        <p:spPr>
          <a:xfrm>
            <a:off x="2196011"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Logo, company name&#10;&#10;Description automatically generated">
            <a:extLst>
              <a:ext uri="{FF2B5EF4-FFF2-40B4-BE49-F238E27FC236}">
                <a16:creationId xmlns:a16="http://schemas.microsoft.com/office/drawing/2014/main" id="{A837F708-676A-464E-AD01-391B631FB9F9}"/>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sp>
        <p:nvSpPr>
          <p:cNvPr id="10" name="Rectangle 9">
            <a:extLst>
              <a:ext uri="{FF2B5EF4-FFF2-40B4-BE49-F238E27FC236}">
                <a16:creationId xmlns:a16="http://schemas.microsoft.com/office/drawing/2014/main" id="{4EDFE1BD-C289-4D22-ABF3-444C1D17AA7F}"/>
              </a:ext>
            </a:extLst>
          </p:cNvPr>
          <p:cNvSpPr/>
          <p:nvPr/>
        </p:nvSpPr>
        <p:spPr>
          <a:xfrm>
            <a:off x="244000"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A66877B0-C68E-4362-B3EC-E4F6DF676E3A}"/>
              </a:ext>
            </a:extLst>
          </p:cNvPr>
          <p:cNvSpPr/>
          <p:nvPr/>
        </p:nvSpPr>
        <p:spPr>
          <a:xfrm>
            <a:off x="401794"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pic>
        <p:nvPicPr>
          <p:cNvPr id="3" name="Picture 2">
            <a:extLst>
              <a:ext uri="{FF2B5EF4-FFF2-40B4-BE49-F238E27FC236}">
                <a16:creationId xmlns:a16="http://schemas.microsoft.com/office/drawing/2014/main" id="{663E1CCF-8ECB-B16E-21E7-5513B0528B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8"/>
            <a:ext cx="1495812" cy="1309295"/>
          </a:xfrm>
          <a:prstGeom prst="rect">
            <a:avLst/>
          </a:prstGeom>
        </p:spPr>
      </p:pic>
      <p:pic>
        <p:nvPicPr>
          <p:cNvPr id="4" name="Picture 3">
            <a:extLst>
              <a:ext uri="{FF2B5EF4-FFF2-40B4-BE49-F238E27FC236}">
                <a16:creationId xmlns:a16="http://schemas.microsoft.com/office/drawing/2014/main" id="{362D06CD-B8AD-78B2-83DA-C98FEC52E5E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spTree>
    <p:extLst>
      <p:ext uri="{BB962C8B-B14F-4D97-AF65-F5344CB8AC3E}">
        <p14:creationId xmlns:p14="http://schemas.microsoft.com/office/powerpoint/2010/main" val="8066523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4891B4-9173-34BF-F6DC-0B515491F264}"/>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7A751AC-0397-8050-B1B8-E6FD30CC7D1C}"/>
              </a:ext>
            </a:extLst>
          </p:cNvPr>
          <p:cNvSpPr>
            <a:spLocks noGrp="1"/>
          </p:cNvSpPr>
          <p:nvPr>
            <p:ph type="ctrTitle"/>
          </p:nvPr>
        </p:nvSpPr>
        <p:spPr>
          <a:xfrm>
            <a:off x="640080" y="329184"/>
            <a:ext cx="6894576" cy="1783080"/>
          </a:xfrm>
        </p:spPr>
        <p:txBody>
          <a:bodyPr vert="horz" lIns="91440" tIns="45720" rIns="91440" bIns="45720" rtlCol="0" anchor="b">
            <a:normAutofit/>
          </a:bodyPr>
          <a:lstStyle/>
          <a:p>
            <a:pPr algn="l"/>
            <a:r>
              <a:rPr lang="en-US" sz="6600" b="1" kern="1200">
                <a:solidFill>
                  <a:schemeClr val="tx1"/>
                </a:solidFill>
                <a:latin typeface="+mj-lt"/>
                <a:ea typeface="+mj-ea"/>
                <a:cs typeface="+mj-cs"/>
              </a:rPr>
              <a:t>Complaints</a:t>
            </a:r>
          </a:p>
        </p:txBody>
      </p:sp>
      <p:sp>
        <p:nvSpPr>
          <p:cNvPr id="18"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5F5DB3EC-FBCB-B7A6-F3EB-B7321EE1A86A}"/>
              </a:ext>
            </a:extLst>
          </p:cNvPr>
          <p:cNvSpPr txBox="1"/>
          <p:nvPr/>
        </p:nvSpPr>
        <p:spPr>
          <a:xfrm>
            <a:off x="640080" y="2706624"/>
            <a:ext cx="6894576" cy="3483864"/>
          </a:xfrm>
          <a:prstGeom prst="rect">
            <a:avLst/>
          </a:prstGeom>
        </p:spPr>
        <p:txBody>
          <a:bodyPr vert="horz" lIns="91440" tIns="45720" rIns="91440" bIns="45720" rtlCol="0">
            <a:normAutofit/>
          </a:bodyPr>
          <a:lstStyle/>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ptos" panose="02110004020202020204"/>
                <a:ea typeface="+mn-ea"/>
                <a:cs typeface="+mn-cs"/>
              </a:rPr>
              <a:t>What is a complaint?</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ptos" panose="02110004020202020204"/>
                <a:ea typeface="+mn-ea"/>
                <a:cs typeface="+mn-cs"/>
              </a:rPr>
              <a:t>Why are complaints important?</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ptos" panose="02110004020202020204"/>
                <a:ea typeface="+mn-ea"/>
                <a:cs typeface="+mn-cs"/>
              </a:rPr>
              <a:t>The complaints process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ptos" panose="02110004020202020204"/>
                <a:ea typeface="+mn-ea"/>
                <a:cs typeface="+mn-cs"/>
              </a:rPr>
              <a:t>The complaint handling code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ptos" panose="02110004020202020204"/>
                <a:ea typeface="+mn-ea"/>
                <a:cs typeface="+mn-cs"/>
              </a:rPr>
              <a:t>Housing’s complaint performance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ptos" panose="02110004020202020204"/>
                <a:ea typeface="+mn-ea"/>
                <a:cs typeface="+mn-cs"/>
              </a:rPr>
              <a:t>Learning and improvements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3" name="Picture 2" descr="A blue square with white lines&#10;&#10;Description automatically generated">
            <a:extLst>
              <a:ext uri="{FF2B5EF4-FFF2-40B4-BE49-F238E27FC236}">
                <a16:creationId xmlns:a16="http://schemas.microsoft.com/office/drawing/2014/main" id="{85FF971A-40BD-7825-BEB6-F046DA98079F}"/>
              </a:ext>
            </a:extLst>
          </p:cNvPr>
          <p:cNvPicPr>
            <a:picLocks noChangeAspect="1"/>
          </p:cNvPicPr>
          <p:nvPr/>
        </p:nvPicPr>
        <p:blipFill>
          <a:blip r:embed="rId3"/>
          <a:stretch>
            <a:fillRect/>
          </a:stretch>
        </p:blipFill>
        <p:spPr>
          <a:xfrm>
            <a:off x="0" y="6226218"/>
            <a:ext cx="12192000" cy="625929"/>
          </a:xfrm>
          <a:prstGeom prst="rect">
            <a:avLst/>
          </a:prstGeom>
        </p:spPr>
      </p:pic>
      <p:sp>
        <p:nvSpPr>
          <p:cNvPr id="5" name="Title 1">
            <a:extLst>
              <a:ext uri="{FF2B5EF4-FFF2-40B4-BE49-F238E27FC236}">
                <a16:creationId xmlns:a16="http://schemas.microsoft.com/office/drawing/2014/main" id="{CED481D9-68B1-D7AB-42E5-385F2BBB0E24}"/>
              </a:ext>
            </a:extLst>
          </p:cNvPr>
          <p:cNvSpPr txBox="1">
            <a:spLocks/>
          </p:cNvSpPr>
          <p:nvPr/>
        </p:nvSpPr>
        <p:spPr>
          <a:xfrm>
            <a:off x="747713" y="3771529"/>
            <a:ext cx="10696574" cy="770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a:ln>
                <a:noFill/>
              </a:ln>
              <a:solidFill>
                <a:srgbClr val="002060"/>
              </a:solidFill>
              <a:effectLst/>
              <a:uLnTx/>
              <a:uFillTx/>
              <a:latin typeface="Aptos Display" panose="02110004020202020204"/>
              <a:ea typeface="+mj-ea"/>
              <a:cs typeface="+mj-cs"/>
            </a:endParaRPr>
          </a:p>
        </p:txBody>
      </p:sp>
      <p:pic>
        <p:nvPicPr>
          <p:cNvPr id="8" name="Picture 7">
            <a:extLst>
              <a:ext uri="{FF2B5EF4-FFF2-40B4-BE49-F238E27FC236}">
                <a16:creationId xmlns:a16="http://schemas.microsoft.com/office/drawing/2014/main" id="{E23D4F96-B370-DD31-24FA-52DC923502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95424" y="2254"/>
            <a:ext cx="4396576" cy="6221710"/>
          </a:xfrm>
          <a:prstGeom prst="rect">
            <a:avLst/>
          </a:prstGeom>
        </p:spPr>
      </p:pic>
    </p:spTree>
    <p:extLst>
      <p:ext uri="{BB962C8B-B14F-4D97-AF65-F5344CB8AC3E}">
        <p14:creationId xmlns:p14="http://schemas.microsoft.com/office/powerpoint/2010/main" val="273071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nodePh="1">
                                  <p:stCondLst>
                                    <p:cond delay="500"/>
                                  </p:stCondLst>
                                  <p:endCondLst>
                                    <p:cond evt="begin" delay="0">
                                      <p:tn val="8"/>
                                    </p:cond>
                                  </p:end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7AD7465-D51A-C56D-D0C5-CD961D741E6E}"/>
            </a:ext>
          </a:extLst>
        </p:cNvPr>
        <p:cNvGrpSpPr/>
        <p:nvPr/>
      </p:nvGrpSpPr>
      <p:grpSpPr>
        <a:xfrm>
          <a:off x="0" y="0"/>
          <a:ext cx="0" cy="0"/>
          <a:chOff x="0" y="0"/>
          <a:chExt cx="0" cy="0"/>
        </a:xfrm>
      </p:grpSpPr>
      <p:pic>
        <p:nvPicPr>
          <p:cNvPr id="11" name="Picture 10" descr="Floorplan on a table">
            <a:extLst>
              <a:ext uri="{FF2B5EF4-FFF2-40B4-BE49-F238E27FC236}">
                <a16:creationId xmlns:a16="http://schemas.microsoft.com/office/drawing/2014/main" id="{2DBE2581-603B-175C-F582-11A8EE26333D}"/>
              </a:ext>
            </a:extLst>
          </p:cNvPr>
          <p:cNvPicPr>
            <a:picLocks noChangeAspect="1"/>
          </p:cNvPicPr>
          <p:nvPr/>
        </p:nvPicPr>
        <p:blipFill>
          <a:blip r:embed="rId3" cstate="print">
            <a:alphaModFix amt="6000"/>
            <a:extLst>
              <a:ext uri="{28A0092B-C50C-407E-A947-70E740481C1C}">
                <a14:useLocalDpi xmlns:a14="http://schemas.microsoft.com/office/drawing/2010/main"/>
              </a:ext>
            </a:extLst>
          </a:blip>
          <a:srcRect/>
          <a:stretch/>
        </p:blipFill>
        <p:spPr>
          <a:xfrm>
            <a:off x="20" y="10"/>
            <a:ext cx="12191980" cy="6857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blue square with white lines&#10;&#10;Description automatically generated">
            <a:extLst>
              <a:ext uri="{FF2B5EF4-FFF2-40B4-BE49-F238E27FC236}">
                <a16:creationId xmlns:a16="http://schemas.microsoft.com/office/drawing/2014/main" id="{70FEEC3C-DEF9-CA01-7B21-D55553F15539}"/>
              </a:ext>
            </a:extLst>
          </p:cNvPr>
          <p:cNvPicPr>
            <a:picLocks noChangeAspect="1"/>
          </p:cNvPicPr>
          <p:nvPr/>
        </p:nvPicPr>
        <p:blipFill>
          <a:blip r:embed="rId4"/>
          <a:stretch>
            <a:fillRect/>
          </a:stretch>
        </p:blipFill>
        <p:spPr>
          <a:xfrm>
            <a:off x="0" y="6226218"/>
            <a:ext cx="12192000" cy="625929"/>
          </a:xfrm>
          <a:prstGeom prst="rect">
            <a:avLst/>
          </a:prstGeom>
        </p:spPr>
      </p:pic>
      <p:sp>
        <p:nvSpPr>
          <p:cNvPr id="7" name="Title 1">
            <a:extLst>
              <a:ext uri="{FF2B5EF4-FFF2-40B4-BE49-F238E27FC236}">
                <a16:creationId xmlns:a16="http://schemas.microsoft.com/office/drawing/2014/main" id="{5B31816C-C9BE-3D7D-F903-CB5C54AAE8CF}"/>
              </a:ext>
            </a:extLst>
          </p:cNvPr>
          <p:cNvSpPr>
            <a:spLocks noGrp="1"/>
          </p:cNvSpPr>
          <p:nvPr>
            <p:ph type="title"/>
          </p:nvPr>
        </p:nvSpPr>
        <p:spPr>
          <a:xfrm>
            <a:off x="838200" y="-253088"/>
            <a:ext cx="10515600" cy="893444"/>
          </a:xfrm>
        </p:spPr>
        <p:txBody>
          <a:bodyPr anchor="b">
            <a:noAutofit/>
          </a:bodyPr>
          <a:lstStyle/>
          <a:p>
            <a:pPr algn="ctr"/>
            <a:r>
              <a:rPr lang="en-GB" sz="4000" b="1">
                <a:solidFill>
                  <a:srgbClr val="002060"/>
                </a:solidFill>
              </a:rPr>
              <a:t>Service Request  Vs.  Complaint</a:t>
            </a:r>
          </a:p>
        </p:txBody>
      </p:sp>
      <p:sp>
        <p:nvSpPr>
          <p:cNvPr id="5" name="Content Placeholder 4">
            <a:extLst>
              <a:ext uri="{FF2B5EF4-FFF2-40B4-BE49-F238E27FC236}">
                <a16:creationId xmlns:a16="http://schemas.microsoft.com/office/drawing/2014/main" id="{66D67B26-5A10-BA32-C17E-EF662328380F}"/>
              </a:ext>
            </a:extLst>
          </p:cNvPr>
          <p:cNvSpPr>
            <a:spLocks noGrp="1"/>
          </p:cNvSpPr>
          <p:nvPr>
            <p:ph idx="1"/>
          </p:nvPr>
        </p:nvSpPr>
        <p:spPr>
          <a:xfrm>
            <a:off x="-70485" y="664162"/>
            <a:ext cx="12332970" cy="5875020"/>
          </a:xfrm>
        </p:spPr>
        <p:txBody>
          <a:bodyPr>
            <a:normAutofit fontScale="70000" lnSpcReduction="20000"/>
          </a:bodyPr>
          <a:lstStyle/>
          <a:p>
            <a:pPr marL="0" indent="0">
              <a:lnSpc>
                <a:spcPct val="107000"/>
              </a:lnSpc>
              <a:spcAft>
                <a:spcPts val="800"/>
              </a:spcAft>
              <a:buNone/>
            </a:pPr>
            <a:r>
              <a:rPr lang="en-GB" sz="2900" b="1" kern="100">
                <a:effectLst/>
                <a:latin typeface="Aptos" panose="020B0004020202020204" pitchFamily="34" charset="0"/>
                <a:ea typeface="Aptos" panose="020B0004020202020204" pitchFamily="34" charset="0"/>
                <a:cs typeface="Times New Roman" panose="02020603050405020304" pitchFamily="18" charset="0"/>
              </a:rPr>
              <a:t>A service request </a:t>
            </a:r>
            <a:r>
              <a:rPr lang="en-GB" sz="2900" kern="100">
                <a:effectLst/>
                <a:latin typeface="Aptos" panose="020B0004020202020204" pitchFamily="34" charset="0"/>
                <a:ea typeface="Aptos" panose="020B0004020202020204" pitchFamily="34" charset="0"/>
                <a:cs typeface="Times New Roman" panose="02020603050405020304" pitchFamily="18" charset="0"/>
              </a:rPr>
              <a:t>is a request from a resident to the landlord, requiring action to be taken to put something right . Service requests are not complaints. Examples of service requests include -</a:t>
            </a:r>
            <a:r>
              <a:rPr lang="en-GB" sz="2900" b="1" kern="100">
                <a:effectLst/>
                <a:latin typeface="Aptos" panose="020B0004020202020204" pitchFamily="34" charset="0"/>
                <a:ea typeface="Aptos" panose="020B0004020202020204" pitchFamily="34" charset="0"/>
                <a:cs typeface="Times New Roman" panose="02020603050405020304" pitchFamily="18" charset="0"/>
              </a:rPr>
              <a:t> </a:t>
            </a:r>
            <a:endParaRPr lang="en-GB" sz="29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pPr>
            <a:r>
              <a:rPr lang="en-GB" sz="2900" kern="100">
                <a:effectLst/>
                <a:latin typeface="Aptos" panose="020B0004020202020204" pitchFamily="34" charset="0"/>
                <a:ea typeface="Aptos" panose="020B0004020202020204" pitchFamily="34" charset="0"/>
                <a:cs typeface="Times New Roman" panose="02020603050405020304" pitchFamily="18" charset="0"/>
              </a:rPr>
              <a:t>A request for a repair to be completed when made for the first time</a:t>
            </a:r>
          </a:p>
          <a:p>
            <a:pPr>
              <a:lnSpc>
                <a:spcPct val="107000"/>
              </a:lnSpc>
            </a:pPr>
            <a:r>
              <a:rPr lang="en-GB" sz="2900" kern="100">
                <a:effectLst/>
                <a:latin typeface="Aptos" panose="020B0004020202020204" pitchFamily="34" charset="0"/>
                <a:ea typeface="Aptos" panose="020B0004020202020204" pitchFamily="34" charset="0"/>
                <a:cs typeface="Times New Roman" panose="02020603050405020304" pitchFamily="18" charset="0"/>
              </a:rPr>
              <a:t>Concern about a neighbour’s anti-social behaviour (ASB)</a:t>
            </a:r>
          </a:p>
          <a:p>
            <a:pPr>
              <a:lnSpc>
                <a:spcPct val="107000"/>
              </a:lnSpc>
            </a:pPr>
            <a:r>
              <a:rPr lang="en-GB" sz="2900" kern="100">
                <a:effectLst/>
                <a:latin typeface="Aptos" panose="020B0004020202020204" pitchFamily="34" charset="0"/>
                <a:ea typeface="Aptos" panose="020B0004020202020204" pitchFamily="34" charset="0"/>
                <a:cs typeface="Times New Roman" panose="02020603050405020304" pitchFamily="18" charset="0"/>
              </a:rPr>
              <a:t>A problem accessing / interpreting  rent or service charge accounts </a:t>
            </a:r>
          </a:p>
          <a:p>
            <a:pPr>
              <a:lnSpc>
                <a:spcPct val="107000"/>
              </a:lnSpc>
            </a:pPr>
            <a:endParaRPr lang="en-GB" sz="2900" kern="10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GB" sz="2900" kern="100">
                <a:effectLst/>
                <a:latin typeface="Aptos" panose="020B0004020202020204" pitchFamily="34" charset="0"/>
                <a:ea typeface="Aptos" panose="020B0004020202020204" pitchFamily="34" charset="0"/>
                <a:cs typeface="Times New Roman" panose="02020603050405020304" pitchFamily="18" charset="0"/>
              </a:rPr>
              <a:t>The Housing Ombudsman defines</a:t>
            </a:r>
            <a:r>
              <a:rPr lang="en-GB" sz="2900" b="1" kern="100">
                <a:effectLst/>
                <a:latin typeface="Aptos" panose="020B0004020202020204" pitchFamily="34" charset="0"/>
                <a:ea typeface="Aptos" panose="020B0004020202020204" pitchFamily="34" charset="0"/>
                <a:cs typeface="Times New Roman" panose="02020603050405020304" pitchFamily="18" charset="0"/>
              </a:rPr>
              <a:t> a complaint </a:t>
            </a:r>
            <a:r>
              <a:rPr lang="en-GB" sz="2900" kern="100">
                <a:effectLst/>
                <a:latin typeface="Aptos" panose="020B0004020202020204" pitchFamily="34" charset="0"/>
                <a:ea typeface="Aptos" panose="020B0004020202020204" pitchFamily="34" charset="0"/>
                <a:cs typeface="Times New Roman" panose="02020603050405020304" pitchFamily="18" charset="0"/>
              </a:rPr>
              <a:t>as: </a:t>
            </a:r>
          </a:p>
          <a:p>
            <a:pPr marL="0" indent="0">
              <a:lnSpc>
                <a:spcPct val="107000"/>
              </a:lnSpc>
              <a:spcAft>
                <a:spcPts val="800"/>
              </a:spcAft>
              <a:buNone/>
            </a:pPr>
            <a:r>
              <a:rPr lang="en-GB" sz="2900" kern="100">
                <a:effectLst/>
                <a:latin typeface="Aptos" panose="020B0004020202020204" pitchFamily="34" charset="0"/>
                <a:ea typeface="Aptos" panose="020B0004020202020204" pitchFamily="34" charset="0"/>
                <a:cs typeface="Times New Roman" panose="02020603050405020304" pitchFamily="18" charset="0"/>
              </a:rPr>
              <a:t>“An </a:t>
            </a:r>
            <a:r>
              <a:rPr lang="en-GB" sz="2900" i="1" kern="100">
                <a:effectLst/>
                <a:latin typeface="Aptos" panose="020B0004020202020204" pitchFamily="34" charset="0"/>
                <a:ea typeface="Aptos" panose="020B0004020202020204" pitchFamily="34" charset="0"/>
                <a:cs typeface="Times New Roman" panose="02020603050405020304" pitchFamily="18" charset="0"/>
              </a:rPr>
              <a:t>expression of dissatisfaction</a:t>
            </a:r>
            <a:r>
              <a:rPr lang="en-GB" sz="2900" kern="100">
                <a:effectLst/>
                <a:latin typeface="Aptos" panose="020B0004020202020204" pitchFamily="34" charset="0"/>
                <a:ea typeface="Aptos" panose="020B0004020202020204" pitchFamily="34" charset="0"/>
                <a:cs typeface="Times New Roman" panose="02020603050405020304" pitchFamily="18" charset="0"/>
              </a:rPr>
              <a:t>, however made, </a:t>
            </a:r>
            <a:r>
              <a:rPr lang="en-GB" sz="2900" i="1" kern="100">
                <a:effectLst/>
                <a:latin typeface="Aptos" panose="020B0004020202020204" pitchFamily="34" charset="0"/>
                <a:ea typeface="Aptos" panose="020B0004020202020204" pitchFamily="34" charset="0"/>
                <a:cs typeface="Times New Roman" panose="02020603050405020304" pitchFamily="18" charset="0"/>
              </a:rPr>
              <a:t>about the standard of service, actions or lack of action </a:t>
            </a:r>
            <a:r>
              <a:rPr lang="en-GB" sz="2900" kern="100">
                <a:effectLst/>
                <a:latin typeface="Aptos" panose="020B0004020202020204" pitchFamily="34" charset="0"/>
                <a:ea typeface="Aptos" panose="020B0004020202020204" pitchFamily="34" charset="0"/>
                <a:cs typeface="Times New Roman" panose="02020603050405020304" pitchFamily="18" charset="0"/>
              </a:rPr>
              <a:t>by the landlord, its own staff, or those acting on its behalf, affecting a resident or group of residents.”</a:t>
            </a:r>
          </a:p>
          <a:p>
            <a:pPr marL="0" indent="0">
              <a:lnSpc>
                <a:spcPct val="107000"/>
              </a:lnSpc>
              <a:spcAft>
                <a:spcPts val="800"/>
              </a:spcAft>
              <a:buNone/>
            </a:pPr>
            <a:r>
              <a:rPr lang="en-GB" sz="2900" kern="100">
                <a:effectLst/>
                <a:latin typeface="Aptos" panose="020B0004020202020204" pitchFamily="34" charset="0"/>
                <a:ea typeface="Aptos" panose="020B0004020202020204" pitchFamily="34" charset="0"/>
                <a:cs typeface="Times New Roman" panose="02020603050405020304" pitchFamily="18" charset="0"/>
              </a:rPr>
              <a:t>You do not have to use the word ‘complaint’ for it to be treated as </a:t>
            </a:r>
            <a:r>
              <a:rPr lang="en-GB" sz="2900" kern="100" err="1">
                <a:effectLst/>
                <a:latin typeface="Aptos" panose="020B0004020202020204" pitchFamily="34" charset="0"/>
                <a:ea typeface="Aptos" panose="020B0004020202020204" pitchFamily="34" charset="0"/>
                <a:cs typeface="Times New Roman" panose="02020603050405020304" pitchFamily="18" charset="0"/>
              </a:rPr>
              <a:t>such.Examples</a:t>
            </a:r>
            <a:r>
              <a:rPr lang="en-GB" sz="2900" kern="100">
                <a:effectLst/>
                <a:latin typeface="Aptos" panose="020B0004020202020204" pitchFamily="34" charset="0"/>
                <a:ea typeface="Aptos" panose="020B0004020202020204" pitchFamily="34" charset="0"/>
                <a:cs typeface="Times New Roman" panose="02020603050405020304" pitchFamily="18" charset="0"/>
              </a:rPr>
              <a:t> of a complaint include -</a:t>
            </a:r>
          </a:p>
          <a:p>
            <a:pPr>
              <a:lnSpc>
                <a:spcPct val="107000"/>
              </a:lnSpc>
            </a:pPr>
            <a:r>
              <a:rPr lang="en-GB" sz="2900" kern="100">
                <a:effectLst/>
                <a:latin typeface="Aptos" panose="020B0004020202020204" pitchFamily="34" charset="0"/>
                <a:ea typeface="Aptos" panose="020B0004020202020204" pitchFamily="34" charset="0"/>
                <a:cs typeface="Times New Roman" panose="02020603050405020304" pitchFamily="18" charset="0"/>
              </a:rPr>
              <a:t>“you have sent someone out three times to fix the communal door intercom but it is still not working and it is impacting my deliveries”</a:t>
            </a:r>
          </a:p>
          <a:p>
            <a:pPr>
              <a:lnSpc>
                <a:spcPct val="107000"/>
              </a:lnSpc>
            </a:pPr>
            <a:r>
              <a:rPr lang="en-GB" sz="2900" kern="100">
                <a:effectLst/>
                <a:latin typeface="Aptos" panose="020B0004020202020204" pitchFamily="34" charset="0"/>
                <a:ea typeface="Aptos" panose="020B0004020202020204" pitchFamily="34" charset="0"/>
                <a:cs typeface="Times New Roman" panose="02020603050405020304" pitchFamily="18" charset="0"/>
              </a:rPr>
              <a:t>“You have done nothing about the ASB </a:t>
            </a:r>
            <a:r>
              <a:rPr lang="en-GB" sz="2900" kern="100" err="1">
                <a:latin typeface="Aptos" panose="020B0004020202020204" pitchFamily="34" charset="0"/>
                <a:ea typeface="Aptos" panose="020B0004020202020204" pitchFamily="34" charset="0"/>
                <a:cs typeface="Times New Roman" panose="02020603050405020304" pitchFamily="18" charset="0"/>
              </a:rPr>
              <a:t>i</a:t>
            </a:r>
            <a:r>
              <a:rPr lang="en-GB" sz="2900" kern="100" err="1">
                <a:effectLst/>
                <a:latin typeface="Aptos" panose="020B0004020202020204" pitchFamily="34" charset="0"/>
                <a:ea typeface="Aptos" panose="020B0004020202020204" pitchFamily="34" charset="0"/>
                <a:cs typeface="Times New Roman" panose="02020603050405020304" pitchFamily="18" charset="0"/>
              </a:rPr>
              <a:t>’ve</a:t>
            </a:r>
            <a:r>
              <a:rPr lang="en-GB" sz="2900" kern="100">
                <a:effectLst/>
                <a:latin typeface="Aptos" panose="020B0004020202020204" pitchFamily="34" charset="0"/>
                <a:ea typeface="Aptos" panose="020B0004020202020204" pitchFamily="34" charset="0"/>
                <a:cs typeface="Times New Roman" panose="02020603050405020304" pitchFamily="18" charset="0"/>
              </a:rPr>
              <a:t> been reporting  to you over the last year. I don’t think you are taking the case seriously”</a:t>
            </a:r>
          </a:p>
          <a:p>
            <a:pPr marL="0" indent="0">
              <a:lnSpc>
                <a:spcPct val="107000"/>
              </a:lnSpc>
              <a:spcAft>
                <a:spcPts val="800"/>
              </a:spcAft>
              <a:buNone/>
            </a:pP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p>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8" name="Title 1">
            <a:extLst>
              <a:ext uri="{FF2B5EF4-FFF2-40B4-BE49-F238E27FC236}">
                <a16:creationId xmlns:a16="http://schemas.microsoft.com/office/drawing/2014/main" id="{E326A764-338D-BA9B-AF44-F8800400E23D}"/>
              </a:ext>
            </a:extLst>
          </p:cNvPr>
          <p:cNvSpPr txBox="1">
            <a:spLocks/>
          </p:cNvSpPr>
          <p:nvPr/>
        </p:nvSpPr>
        <p:spPr>
          <a:xfrm>
            <a:off x="585788" y="1533525"/>
            <a:ext cx="10696574" cy="41052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2060"/>
              </a:solidFill>
              <a:effectLst/>
              <a:uLnTx/>
              <a:uFillTx/>
              <a:latin typeface="Aptos" panose="02110004020202020204"/>
              <a:ea typeface="+mj-ea"/>
              <a:cs typeface="+mj-cs"/>
            </a:endParaRPr>
          </a:p>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2060"/>
              </a:solidFill>
              <a:effectLst/>
              <a:uLnTx/>
              <a:uFillTx/>
              <a:latin typeface="Aptos" panose="02110004020202020204"/>
              <a:ea typeface="+mj-ea"/>
              <a:cs typeface="+mj-cs"/>
            </a:endParaRPr>
          </a:p>
        </p:txBody>
      </p:sp>
    </p:spTree>
    <p:extLst>
      <p:ext uri="{BB962C8B-B14F-4D97-AF65-F5344CB8AC3E}">
        <p14:creationId xmlns:p14="http://schemas.microsoft.com/office/powerpoint/2010/main" val="210988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nodePh="1">
                                  <p:stCondLst>
                                    <p:cond delay="500"/>
                                  </p:stCondLst>
                                  <p:endCondLst>
                                    <p:cond evt="begin" delay="0">
                                      <p:tn val="8"/>
                                    </p:cond>
                                  </p:end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additive="base">
                                        <p:cTn id="5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uiExpand="1" build="p"/>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94D3D2-B144-F0B2-70CF-DECE7E060789}"/>
              </a:ext>
            </a:extLst>
          </p:cNvPr>
          <p:cNvSpPr>
            <a:spLocks noGrp="1"/>
          </p:cNvSpPr>
          <p:nvPr>
            <p:ph type="body" idx="1"/>
          </p:nvPr>
        </p:nvSpPr>
        <p:spPr>
          <a:xfrm>
            <a:off x="836613" y="207170"/>
            <a:ext cx="5157787" cy="823912"/>
          </a:xfrm>
        </p:spPr>
        <p:txBody>
          <a:bodyPr>
            <a:normAutofit/>
          </a:bodyPr>
          <a:lstStyle/>
          <a:p>
            <a:r>
              <a:rPr lang="en-GB" sz="4000">
                <a:solidFill>
                  <a:srgbClr val="002060"/>
                </a:solidFill>
              </a:rPr>
              <a:t>Value of Complaints</a:t>
            </a:r>
          </a:p>
        </p:txBody>
      </p:sp>
      <p:sp>
        <p:nvSpPr>
          <p:cNvPr id="7" name="Text Placeholder 6">
            <a:extLst>
              <a:ext uri="{FF2B5EF4-FFF2-40B4-BE49-F238E27FC236}">
                <a16:creationId xmlns:a16="http://schemas.microsoft.com/office/drawing/2014/main" id="{5D866C03-3961-6154-61CE-8AD09427D17F}"/>
              </a:ext>
            </a:extLst>
          </p:cNvPr>
          <p:cNvSpPr>
            <a:spLocks noGrp="1"/>
          </p:cNvSpPr>
          <p:nvPr>
            <p:ph type="body" sz="quarter" idx="3"/>
          </p:nvPr>
        </p:nvSpPr>
        <p:spPr>
          <a:xfrm>
            <a:off x="6096000" y="200164"/>
            <a:ext cx="5183188" cy="823912"/>
          </a:xfrm>
        </p:spPr>
        <p:txBody>
          <a:bodyPr>
            <a:normAutofit/>
          </a:bodyPr>
          <a:lstStyle/>
          <a:p>
            <a:r>
              <a:rPr lang="en-GB" sz="4000">
                <a:solidFill>
                  <a:srgbClr val="002060"/>
                </a:solidFill>
              </a:rPr>
              <a:t>Complaints Process</a:t>
            </a:r>
          </a:p>
        </p:txBody>
      </p:sp>
      <p:sp>
        <p:nvSpPr>
          <p:cNvPr id="8" name="Content Placeholder 7">
            <a:extLst>
              <a:ext uri="{FF2B5EF4-FFF2-40B4-BE49-F238E27FC236}">
                <a16:creationId xmlns:a16="http://schemas.microsoft.com/office/drawing/2014/main" id="{72706DD2-DEB9-18E4-A219-37E16999A395}"/>
              </a:ext>
            </a:extLst>
          </p:cNvPr>
          <p:cNvSpPr>
            <a:spLocks noGrp="1"/>
          </p:cNvSpPr>
          <p:nvPr>
            <p:ph sz="quarter" idx="4"/>
          </p:nvPr>
        </p:nvSpPr>
        <p:spPr>
          <a:xfrm>
            <a:off x="6096000" y="1056325"/>
            <a:ext cx="5259387" cy="5188129"/>
          </a:xfrm>
          <a:ln>
            <a:noFill/>
          </a:ln>
        </p:spPr>
        <p:txBody>
          <a:bodyPr>
            <a:normAutofit/>
          </a:bodyPr>
          <a:lstStyle/>
          <a:p>
            <a:r>
              <a:rPr lang="en-GB" sz="1700"/>
              <a:t>Stage 1. SCC investigates. Acknowledging within 5 working  days, responding within  a further 10 . Outcomes:  </a:t>
            </a:r>
          </a:p>
          <a:p>
            <a:pPr lvl="1"/>
            <a:r>
              <a:rPr lang="en-GB" sz="1700"/>
              <a:t>Upheld </a:t>
            </a:r>
          </a:p>
          <a:p>
            <a:pPr lvl="1"/>
            <a:r>
              <a:rPr lang="en-GB" sz="1700"/>
              <a:t>Partially upheld</a:t>
            </a:r>
          </a:p>
          <a:p>
            <a:pPr lvl="1"/>
            <a:r>
              <a:rPr lang="en-GB" sz="1700"/>
              <a:t>Not upheld </a:t>
            </a:r>
          </a:p>
          <a:p>
            <a:pPr marL="457200" lvl="1" indent="0">
              <a:buNone/>
            </a:pPr>
            <a:endParaRPr lang="en-GB" sz="1700"/>
          </a:p>
          <a:p>
            <a:r>
              <a:rPr lang="en-GB" sz="1700"/>
              <a:t>Stage 2- If you do not agree with the actions or decisions made at stage 1, you can escalate to stage 2.  SCC acknowledging within 5  working days and responding within a further  20 days.</a:t>
            </a:r>
          </a:p>
          <a:p>
            <a:r>
              <a:rPr lang="en-GB" sz="1700"/>
              <a:t>Tenants Review Panel</a:t>
            </a:r>
          </a:p>
          <a:p>
            <a:r>
              <a:rPr lang="en-GB" sz="1700"/>
              <a:t>Formal review by the Complaints Resolution Team</a:t>
            </a:r>
          </a:p>
          <a:p>
            <a:pPr marL="0" indent="0">
              <a:buNone/>
            </a:pPr>
            <a:endParaRPr lang="en-GB" sz="1700"/>
          </a:p>
          <a:p>
            <a:r>
              <a:rPr lang="en-GB" sz="1600"/>
              <a:t>Ombudsman-  If you have completed our complaint process and the issues have not been resolved   you can take  a complaint to the Ombudsman. </a:t>
            </a:r>
          </a:p>
          <a:p>
            <a:endParaRPr lang="en-GB"/>
          </a:p>
        </p:txBody>
      </p:sp>
      <p:graphicFrame>
        <p:nvGraphicFramePr>
          <p:cNvPr id="10" name="Content Placeholder 3">
            <a:extLst>
              <a:ext uri="{FF2B5EF4-FFF2-40B4-BE49-F238E27FC236}">
                <a16:creationId xmlns:a16="http://schemas.microsoft.com/office/drawing/2014/main" id="{BFADFE7C-6970-75F0-4330-8516089DA9D2}"/>
              </a:ext>
            </a:extLst>
          </p:cNvPr>
          <p:cNvGraphicFramePr>
            <a:graphicFrameLocks noGrp="1"/>
          </p:cNvGraphicFramePr>
          <p:nvPr>
            <p:ph sz="half" idx="2"/>
          </p:nvPr>
        </p:nvGraphicFramePr>
        <p:xfrm>
          <a:off x="836613" y="1210831"/>
          <a:ext cx="5072062" cy="4835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blue square with white lines&#10;&#10;Description automatically generated">
            <a:extLst>
              <a:ext uri="{FF2B5EF4-FFF2-40B4-BE49-F238E27FC236}">
                <a16:creationId xmlns:a16="http://schemas.microsoft.com/office/drawing/2014/main" id="{E52D9AD4-D39A-7C05-4793-2D0F0F5970F1}"/>
              </a:ext>
            </a:extLst>
          </p:cNvPr>
          <p:cNvPicPr>
            <a:picLocks noChangeAspect="1"/>
          </p:cNvPicPr>
          <p:nvPr/>
        </p:nvPicPr>
        <p:blipFill>
          <a:blip r:embed="rId8"/>
          <a:stretch>
            <a:fillRect/>
          </a:stretch>
        </p:blipFill>
        <p:spPr>
          <a:xfrm>
            <a:off x="0" y="6226218"/>
            <a:ext cx="12192000" cy="625929"/>
          </a:xfrm>
          <a:prstGeom prst="rect">
            <a:avLst/>
          </a:prstGeom>
        </p:spPr>
      </p:pic>
      <p:pic>
        <p:nvPicPr>
          <p:cNvPr id="2" name="Picture 1" descr="Floorplan on a table">
            <a:extLst>
              <a:ext uri="{FF2B5EF4-FFF2-40B4-BE49-F238E27FC236}">
                <a16:creationId xmlns:a16="http://schemas.microsoft.com/office/drawing/2014/main" id="{BCB6623D-3CC0-B807-31E7-DE110326E104}"/>
              </a:ext>
            </a:extLst>
          </p:cNvPr>
          <p:cNvPicPr>
            <a:picLocks noChangeAspect="1"/>
          </p:cNvPicPr>
          <p:nvPr/>
        </p:nvPicPr>
        <p:blipFill>
          <a:blip r:embed="rId9" cstate="print">
            <a:alphaModFix amt="6000"/>
            <a:extLst>
              <a:ext uri="{28A0092B-C50C-407E-A947-70E740481C1C}">
                <a14:useLocalDpi xmlns:a14="http://schemas.microsoft.com/office/drawing/2010/main"/>
              </a:ext>
            </a:extLst>
          </a:blip>
          <a:srcRect/>
          <a:stretch/>
        </p:blipFill>
        <p:spPr>
          <a:xfrm>
            <a:off x="20" y="10"/>
            <a:ext cx="12191980" cy="6857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245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9" end="9"/>
                                            </p:txEl>
                                          </p:spTgt>
                                        </p:tgtEl>
                                        <p:attrNameLst>
                                          <p:attrName>style.visibility</p:attrName>
                                        </p:attrNameLst>
                                      </p:cBhvr>
                                      <p:to>
                                        <p:strVal val="visible"/>
                                      </p:to>
                                    </p:set>
                                    <p:anim calcmode="lin" valueType="num">
                                      <p:cBhvr additive="base">
                                        <p:cTn id="45"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B716A39-19BB-2651-CE22-6C858EBB098B}"/>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2C359C90-BB6E-1291-F997-71133F894A6E}"/>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51F15D20-5891-CEA7-7462-2857550CAEAE}"/>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86A7BB3F-6917-7089-6BA9-88FDB8BE9EC3}"/>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5F563A13-FABE-A434-6EEA-92F4645CD4E2}"/>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Do you find it easy to make a complaint</a:t>
            </a:r>
          </a:p>
        </p:txBody>
      </p:sp>
      <p:sp>
        <p:nvSpPr>
          <p:cNvPr id="10" name="Rectangle 9">
            <a:extLst>
              <a:ext uri="{FF2B5EF4-FFF2-40B4-BE49-F238E27FC236}">
                <a16:creationId xmlns:a16="http://schemas.microsoft.com/office/drawing/2014/main" id="{F29F6663-DF50-AB30-6276-1554EDD5CD6C}"/>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68919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 name="Content Placeholder 4" descr="People shaking hands">
            <a:extLst>
              <a:ext uri="{FF2B5EF4-FFF2-40B4-BE49-F238E27FC236}">
                <a16:creationId xmlns:a16="http://schemas.microsoft.com/office/drawing/2014/main" id="{DD83FB6D-4446-4488-B695-C0724688C600}"/>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p:blipFill>
        <p:spPr>
          <a:xfrm>
            <a:off x="20" y="-17929"/>
            <a:ext cx="4206220" cy="6875929"/>
          </a:xfrm>
          <a:prstGeom prst="rect">
            <a:avLst/>
          </a:prstGeom>
        </p:spPr>
      </p:pic>
      <p:sp>
        <p:nvSpPr>
          <p:cNvPr id="2" name="Title 1">
            <a:extLst>
              <a:ext uri="{FF2B5EF4-FFF2-40B4-BE49-F238E27FC236}">
                <a16:creationId xmlns:a16="http://schemas.microsoft.com/office/drawing/2014/main" id="{C1A2909C-7421-28E2-CA92-409BE6D09F68}"/>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a:latin typeface="Arial" panose="020B0604020202020204" pitchFamily="34" charset="0"/>
                <a:cs typeface="Arial" panose="020B0604020202020204" pitchFamily="34" charset="0"/>
              </a:rPr>
              <a:t>Apology</a:t>
            </a:r>
          </a:p>
        </p:txBody>
      </p:sp>
      <p:sp>
        <p:nvSpPr>
          <p:cNvPr id="4" name="Content Placeholder 3">
            <a:extLst>
              <a:ext uri="{FF2B5EF4-FFF2-40B4-BE49-F238E27FC236}">
                <a16:creationId xmlns:a16="http://schemas.microsoft.com/office/drawing/2014/main" id="{635F05B8-76C3-5B13-6B23-88D8F385562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lgn="ctr">
              <a:spcBef>
                <a:spcPts val="2500"/>
              </a:spcBef>
              <a:buNone/>
            </a:pPr>
            <a:r>
              <a:rPr lang="en-GB" sz="2400" b="1">
                <a:latin typeface="Arial" panose="020B0604020202020204" pitchFamily="34" charset="0"/>
                <a:cs typeface="Arial" panose="020B0604020202020204" pitchFamily="34" charset="0"/>
              </a:rPr>
              <a:t>The regulator graded the authority’s housing service as a C3 with a judgement that </a:t>
            </a:r>
            <a:r>
              <a:rPr lang="en-GB" sz="2400" b="1" u="sng">
                <a:latin typeface="Arial" panose="020B0604020202020204" pitchFamily="34" charset="0"/>
                <a:cs typeface="Arial" panose="020B0604020202020204" pitchFamily="34" charset="0"/>
                <a:hlinkClick r:id="rId4"/>
              </a:rPr>
              <a:t>"there are serious failings in the landlord delivering the outcomes of the consumer standards and significant improvement is needed.“</a:t>
            </a:r>
            <a:endParaRPr lang="en-GB" sz="2400" b="1" u="sng">
              <a:latin typeface="Arial" panose="020B0604020202020204" pitchFamily="34" charset="0"/>
              <a:cs typeface="Arial" panose="020B0604020202020204" pitchFamily="34" charset="0"/>
            </a:endParaRPr>
          </a:p>
          <a:p>
            <a:pPr marL="0" indent="0" algn="ctr">
              <a:spcBef>
                <a:spcPts val="2500"/>
              </a:spcBef>
              <a:buNone/>
            </a:pPr>
            <a:r>
              <a:rPr lang="en-GB" sz="2400">
                <a:latin typeface="Arial" panose="020B0604020202020204" pitchFamily="34" charset="0"/>
                <a:cs typeface="Arial" panose="020B0604020202020204" pitchFamily="34" charset="0"/>
              </a:rPr>
              <a:t>(November 2024)</a:t>
            </a:r>
          </a:p>
        </p:txBody>
      </p:sp>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089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E564D0A-1607-8666-4A77-F1AAB2FFAAAA}"/>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5F2AEB7A-0DFB-2BFC-82A2-BD57E1B4301E}"/>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6856F68D-7F94-CD3D-797D-D3CB9463322F}"/>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0A851C92-1449-1E63-34E2-8BED0917F546}"/>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B068B1DE-E103-3BA7-8AEC-FC8D2820EBA0}"/>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What would make it easier to complain?</a:t>
            </a:r>
          </a:p>
        </p:txBody>
      </p:sp>
      <p:sp>
        <p:nvSpPr>
          <p:cNvPr id="10" name="Rectangle 9">
            <a:extLst>
              <a:ext uri="{FF2B5EF4-FFF2-40B4-BE49-F238E27FC236}">
                <a16:creationId xmlns:a16="http://schemas.microsoft.com/office/drawing/2014/main" id="{219A2888-F10A-B6B5-A868-47FD44F7587A}"/>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88668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E7A00-D8E9-C605-EE98-5B1F48AE2C67}"/>
            </a:ext>
          </a:extLst>
        </p:cNvPr>
        <p:cNvGrpSpPr/>
        <p:nvPr/>
      </p:nvGrpSpPr>
      <p:grpSpPr>
        <a:xfrm>
          <a:off x="0" y="0"/>
          <a:ext cx="0" cy="0"/>
          <a:chOff x="0" y="0"/>
          <a:chExt cx="0" cy="0"/>
        </a:xfrm>
      </p:grpSpPr>
      <p:pic>
        <p:nvPicPr>
          <p:cNvPr id="11" name="Picture 10" descr="Floorplan on a table">
            <a:extLst>
              <a:ext uri="{FF2B5EF4-FFF2-40B4-BE49-F238E27FC236}">
                <a16:creationId xmlns:a16="http://schemas.microsoft.com/office/drawing/2014/main" id="{D96844D2-35AB-34B9-2998-B4E1B67DB541}"/>
              </a:ext>
            </a:extLst>
          </p:cNvPr>
          <p:cNvPicPr>
            <a:picLocks noChangeAspect="1"/>
          </p:cNvPicPr>
          <p:nvPr/>
        </p:nvPicPr>
        <p:blipFill>
          <a:blip r:embed="rId3" cstate="print">
            <a:alphaModFix amt="6000"/>
            <a:extLst>
              <a:ext uri="{28A0092B-C50C-407E-A947-70E740481C1C}">
                <a14:useLocalDpi xmlns:a14="http://schemas.microsoft.com/office/drawing/2010/main"/>
              </a:ext>
            </a:extLst>
          </a:blip>
          <a:srcRect/>
          <a:stretch/>
        </p:blipFill>
        <p:spPr>
          <a:xfrm>
            <a:off x="20" y="10"/>
            <a:ext cx="12191980" cy="6857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blue square with white lines&#10;&#10;Description automatically generated">
            <a:extLst>
              <a:ext uri="{FF2B5EF4-FFF2-40B4-BE49-F238E27FC236}">
                <a16:creationId xmlns:a16="http://schemas.microsoft.com/office/drawing/2014/main" id="{025039B9-D38C-622E-F681-EB7647BFDA8A}"/>
              </a:ext>
            </a:extLst>
          </p:cNvPr>
          <p:cNvPicPr>
            <a:picLocks noChangeAspect="1"/>
          </p:cNvPicPr>
          <p:nvPr/>
        </p:nvPicPr>
        <p:blipFill>
          <a:blip r:embed="rId4"/>
          <a:stretch>
            <a:fillRect/>
          </a:stretch>
        </p:blipFill>
        <p:spPr>
          <a:xfrm>
            <a:off x="0" y="6226218"/>
            <a:ext cx="12192000" cy="625929"/>
          </a:xfrm>
          <a:prstGeom prst="rect">
            <a:avLst/>
          </a:prstGeom>
        </p:spPr>
      </p:pic>
      <p:sp>
        <p:nvSpPr>
          <p:cNvPr id="7" name="Title 1">
            <a:extLst>
              <a:ext uri="{FF2B5EF4-FFF2-40B4-BE49-F238E27FC236}">
                <a16:creationId xmlns:a16="http://schemas.microsoft.com/office/drawing/2014/main" id="{6BA9DEA4-756B-5E27-B0A8-9BD89842AE6D}"/>
              </a:ext>
            </a:extLst>
          </p:cNvPr>
          <p:cNvSpPr>
            <a:spLocks noGrp="1"/>
          </p:cNvSpPr>
          <p:nvPr>
            <p:ph type="title"/>
          </p:nvPr>
        </p:nvSpPr>
        <p:spPr>
          <a:xfrm>
            <a:off x="838200" y="-100350"/>
            <a:ext cx="10515600" cy="893444"/>
          </a:xfrm>
        </p:spPr>
        <p:txBody>
          <a:bodyPr anchor="b">
            <a:noAutofit/>
          </a:bodyPr>
          <a:lstStyle/>
          <a:p>
            <a:pPr algn="ctr"/>
            <a:r>
              <a:rPr lang="en-GB" sz="4000" b="1">
                <a:solidFill>
                  <a:srgbClr val="002060"/>
                </a:solidFill>
              </a:rPr>
              <a:t>What is the Complaint Handling Code?</a:t>
            </a:r>
          </a:p>
        </p:txBody>
      </p:sp>
      <p:sp>
        <p:nvSpPr>
          <p:cNvPr id="5" name="Content Placeholder 4">
            <a:extLst>
              <a:ext uri="{FF2B5EF4-FFF2-40B4-BE49-F238E27FC236}">
                <a16:creationId xmlns:a16="http://schemas.microsoft.com/office/drawing/2014/main" id="{6635E231-03DF-EE16-1864-996EECA8315B}"/>
              </a:ext>
            </a:extLst>
          </p:cNvPr>
          <p:cNvSpPr>
            <a:spLocks noGrp="1"/>
          </p:cNvSpPr>
          <p:nvPr>
            <p:ph idx="1"/>
          </p:nvPr>
        </p:nvSpPr>
        <p:spPr>
          <a:xfrm>
            <a:off x="61547" y="703385"/>
            <a:ext cx="12036668" cy="5516980"/>
          </a:xfrm>
        </p:spPr>
        <p:txBody>
          <a:bodyPr>
            <a:normAutofit fontScale="92500" lnSpcReduction="20000"/>
          </a:bodyPr>
          <a:lstStyle/>
          <a:p>
            <a:pPr marL="0" indent="0">
              <a:buNone/>
            </a:pPr>
            <a:r>
              <a:rPr lang="en-GB"/>
              <a:t>Coming into affect on the 1</a:t>
            </a:r>
            <a:r>
              <a:rPr lang="en-GB" baseline="30000"/>
              <a:t>st</a:t>
            </a:r>
            <a:r>
              <a:rPr lang="en-GB"/>
              <a:t> of April 2024, The code sets out the statutory requirements for landlords to effectively and fairly respond to complaints .</a:t>
            </a:r>
          </a:p>
          <a:p>
            <a:pPr marL="0" indent="0">
              <a:buNone/>
            </a:pPr>
            <a:endParaRPr lang="en-GB"/>
          </a:p>
          <a:p>
            <a:pPr marL="0" indent="0">
              <a:buNone/>
            </a:pPr>
            <a:r>
              <a:rPr lang="en-GB"/>
              <a:t>The Code aims to support the earliest resolution of complaints while matters are still within the landlords own procedure </a:t>
            </a:r>
          </a:p>
          <a:p>
            <a:pPr marL="0" indent="0">
              <a:buNone/>
            </a:pPr>
            <a:endParaRPr lang="en-GB"/>
          </a:p>
          <a:p>
            <a:pPr marL="0" indent="0">
              <a:buNone/>
            </a:pPr>
            <a:r>
              <a:rPr lang="en-GB"/>
              <a:t>The heartbeat of the code is enabling a positive complaints culture across the social housing sector </a:t>
            </a:r>
          </a:p>
          <a:p>
            <a:endParaRPr lang="en-GB"/>
          </a:p>
          <a:p>
            <a:pPr marL="0" indent="0">
              <a:buNone/>
            </a:pPr>
            <a:r>
              <a:rPr lang="en-GB"/>
              <a:t>For residents, the code is a guide of what can be expected when a complaint is made to a landlord. It also gives information on making and progressing a complaint </a:t>
            </a:r>
          </a:p>
          <a:p>
            <a:pPr marL="0" indent="0">
              <a:buNone/>
            </a:pPr>
            <a:endParaRPr lang="en-GB"/>
          </a:p>
          <a:p>
            <a:pPr marL="0" indent="0">
              <a:buNone/>
            </a:pPr>
            <a:r>
              <a:rPr lang="en-GB"/>
              <a:t>The Ombudsman  monitors compliance with the code. Non compliance with the code can result in a landlord being issued a complaint handling failure order </a:t>
            </a:r>
          </a:p>
          <a:p>
            <a:pPr marL="0" indent="0">
              <a:lnSpc>
                <a:spcPct val="107000"/>
              </a:lnSpc>
              <a:spcAft>
                <a:spcPts val="800"/>
              </a:spcAft>
              <a:buNone/>
            </a:pP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p>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8" name="Title 1">
            <a:extLst>
              <a:ext uri="{FF2B5EF4-FFF2-40B4-BE49-F238E27FC236}">
                <a16:creationId xmlns:a16="http://schemas.microsoft.com/office/drawing/2014/main" id="{57A84C77-D8A2-1617-A0C3-71111B86EB8F}"/>
              </a:ext>
            </a:extLst>
          </p:cNvPr>
          <p:cNvSpPr txBox="1">
            <a:spLocks/>
          </p:cNvSpPr>
          <p:nvPr/>
        </p:nvSpPr>
        <p:spPr>
          <a:xfrm>
            <a:off x="585788" y="1533525"/>
            <a:ext cx="10696574" cy="41052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2060"/>
              </a:solidFill>
              <a:effectLst/>
              <a:uLnTx/>
              <a:uFillTx/>
              <a:latin typeface="Aptos" panose="02110004020202020204"/>
              <a:ea typeface="+mj-ea"/>
              <a:cs typeface="+mj-cs"/>
            </a:endParaRPr>
          </a:p>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2060"/>
              </a:solidFill>
              <a:effectLst/>
              <a:uLnTx/>
              <a:uFillTx/>
              <a:latin typeface="Aptos" panose="02110004020202020204"/>
              <a:ea typeface="+mj-ea"/>
              <a:cs typeface="+mj-cs"/>
            </a:endParaRPr>
          </a:p>
        </p:txBody>
      </p:sp>
    </p:spTree>
    <p:extLst>
      <p:ext uri="{BB962C8B-B14F-4D97-AF65-F5344CB8AC3E}">
        <p14:creationId xmlns:p14="http://schemas.microsoft.com/office/powerpoint/2010/main" val="173827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nodePh="1">
                                  <p:stCondLst>
                                    <p:cond delay="500"/>
                                  </p:stCondLst>
                                  <p:endCondLst>
                                    <p:cond evt="begin" delay="0">
                                      <p:tn val="8"/>
                                    </p:cond>
                                  </p:end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926E1C9-254C-CD81-DAAF-E80D0F6DDEB6}"/>
            </a:ext>
          </a:extLst>
        </p:cNvPr>
        <p:cNvGrpSpPr/>
        <p:nvPr/>
      </p:nvGrpSpPr>
      <p:grpSpPr>
        <a:xfrm>
          <a:off x="0" y="0"/>
          <a:ext cx="0" cy="0"/>
          <a:chOff x="0" y="0"/>
          <a:chExt cx="0" cy="0"/>
        </a:xfrm>
      </p:grpSpPr>
      <p:pic>
        <p:nvPicPr>
          <p:cNvPr id="11" name="Picture 10" descr="Floorplan on a table">
            <a:extLst>
              <a:ext uri="{FF2B5EF4-FFF2-40B4-BE49-F238E27FC236}">
                <a16:creationId xmlns:a16="http://schemas.microsoft.com/office/drawing/2014/main" id="{D81EFC94-8667-625E-D935-DF3C69CD11A2}"/>
              </a:ext>
            </a:extLst>
          </p:cNvPr>
          <p:cNvPicPr>
            <a:picLocks noChangeAspect="1"/>
          </p:cNvPicPr>
          <p:nvPr/>
        </p:nvPicPr>
        <p:blipFill>
          <a:blip r:embed="rId3" cstate="print">
            <a:alphaModFix amt="6000"/>
            <a:extLst>
              <a:ext uri="{28A0092B-C50C-407E-A947-70E740481C1C}">
                <a14:useLocalDpi xmlns:a14="http://schemas.microsoft.com/office/drawing/2010/main"/>
              </a:ext>
            </a:extLst>
          </a:blip>
          <a:srcRect/>
          <a:stretch/>
        </p:blipFill>
        <p:spPr>
          <a:xfrm>
            <a:off x="20" y="10"/>
            <a:ext cx="12191980" cy="6857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blue square with white lines&#10;&#10;Description automatically generated">
            <a:extLst>
              <a:ext uri="{FF2B5EF4-FFF2-40B4-BE49-F238E27FC236}">
                <a16:creationId xmlns:a16="http://schemas.microsoft.com/office/drawing/2014/main" id="{A7D8C423-8927-5297-485A-D04F59A351C0}"/>
              </a:ext>
            </a:extLst>
          </p:cNvPr>
          <p:cNvPicPr>
            <a:picLocks noChangeAspect="1"/>
          </p:cNvPicPr>
          <p:nvPr/>
        </p:nvPicPr>
        <p:blipFill>
          <a:blip r:embed="rId4"/>
          <a:stretch>
            <a:fillRect/>
          </a:stretch>
        </p:blipFill>
        <p:spPr>
          <a:xfrm>
            <a:off x="0" y="6226218"/>
            <a:ext cx="12192000" cy="625929"/>
          </a:xfrm>
          <a:prstGeom prst="rect">
            <a:avLst/>
          </a:prstGeom>
        </p:spPr>
      </p:pic>
      <p:sp>
        <p:nvSpPr>
          <p:cNvPr id="7" name="Title 1">
            <a:extLst>
              <a:ext uri="{FF2B5EF4-FFF2-40B4-BE49-F238E27FC236}">
                <a16:creationId xmlns:a16="http://schemas.microsoft.com/office/drawing/2014/main" id="{A5DC2662-26E2-3D25-277F-39E485F72E85}"/>
              </a:ext>
            </a:extLst>
          </p:cNvPr>
          <p:cNvSpPr>
            <a:spLocks noGrp="1"/>
          </p:cNvSpPr>
          <p:nvPr>
            <p:ph type="title"/>
          </p:nvPr>
        </p:nvSpPr>
        <p:spPr>
          <a:xfrm>
            <a:off x="838200" y="-100350"/>
            <a:ext cx="10515600" cy="893444"/>
          </a:xfrm>
        </p:spPr>
        <p:txBody>
          <a:bodyPr anchor="b">
            <a:noAutofit/>
          </a:bodyPr>
          <a:lstStyle/>
          <a:p>
            <a:pPr algn="ctr"/>
            <a:r>
              <a:rPr lang="en-GB" sz="4000" b="1">
                <a:solidFill>
                  <a:srgbClr val="002060"/>
                </a:solidFill>
              </a:rPr>
              <a:t>Complaint Handling Code</a:t>
            </a:r>
          </a:p>
        </p:txBody>
      </p:sp>
      <p:graphicFrame>
        <p:nvGraphicFramePr>
          <p:cNvPr id="2" name="Content Placeholder 1">
            <a:extLst>
              <a:ext uri="{FF2B5EF4-FFF2-40B4-BE49-F238E27FC236}">
                <a16:creationId xmlns:a16="http://schemas.microsoft.com/office/drawing/2014/main" id="{2E98D194-B1E0-3F48-CD1F-0001B3D0A570}"/>
              </a:ext>
            </a:extLst>
          </p:cNvPr>
          <p:cNvGraphicFramePr>
            <a:graphicFrameLocks noGrp="1"/>
          </p:cNvGraphicFramePr>
          <p:nvPr>
            <p:ph idx="1"/>
          </p:nvPr>
        </p:nvGraphicFramePr>
        <p:xfrm>
          <a:off x="777387" y="786088"/>
          <a:ext cx="10313376" cy="16232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1">
            <a:extLst>
              <a:ext uri="{FF2B5EF4-FFF2-40B4-BE49-F238E27FC236}">
                <a16:creationId xmlns:a16="http://schemas.microsoft.com/office/drawing/2014/main" id="{0BD4430B-CF26-B799-95D0-6D6293EA441F}"/>
              </a:ext>
            </a:extLst>
          </p:cNvPr>
          <p:cNvSpPr txBox="1">
            <a:spLocks/>
          </p:cNvSpPr>
          <p:nvPr/>
        </p:nvSpPr>
        <p:spPr>
          <a:xfrm>
            <a:off x="585788" y="1533525"/>
            <a:ext cx="10696574" cy="41052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2060"/>
              </a:solidFill>
              <a:effectLst/>
              <a:uLnTx/>
              <a:uFillTx/>
              <a:latin typeface="Aptos" panose="02110004020202020204"/>
              <a:ea typeface="+mj-ea"/>
              <a:cs typeface="+mj-cs"/>
            </a:endParaRPr>
          </a:p>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2060"/>
              </a:solidFill>
              <a:effectLst/>
              <a:uLnTx/>
              <a:uFillTx/>
              <a:latin typeface="Aptos" panose="02110004020202020204"/>
              <a:ea typeface="+mj-ea"/>
              <a:cs typeface="+mj-cs"/>
            </a:endParaRPr>
          </a:p>
        </p:txBody>
      </p:sp>
      <p:graphicFrame>
        <p:nvGraphicFramePr>
          <p:cNvPr id="9" name="Diagram 8">
            <a:extLst>
              <a:ext uri="{FF2B5EF4-FFF2-40B4-BE49-F238E27FC236}">
                <a16:creationId xmlns:a16="http://schemas.microsoft.com/office/drawing/2014/main" id="{EB05D5F9-432F-09A0-B452-8E3118EF624E}"/>
              </a:ext>
            </a:extLst>
          </p:cNvPr>
          <p:cNvGraphicFramePr/>
          <p:nvPr/>
        </p:nvGraphicFramePr>
        <p:xfrm>
          <a:off x="746614" y="2595957"/>
          <a:ext cx="10374922" cy="147283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3" name="Diagram 12">
            <a:extLst>
              <a:ext uri="{FF2B5EF4-FFF2-40B4-BE49-F238E27FC236}">
                <a16:creationId xmlns:a16="http://schemas.microsoft.com/office/drawing/2014/main" id="{6DA8799B-787A-30C1-BA8D-838B4C25EEE2}"/>
              </a:ext>
            </a:extLst>
          </p:cNvPr>
          <p:cNvGraphicFramePr/>
          <p:nvPr/>
        </p:nvGraphicFramePr>
        <p:xfrm>
          <a:off x="777369" y="4201772"/>
          <a:ext cx="10313394" cy="180888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93827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nodePh="1">
                                  <p:stCondLst>
                                    <p:cond delay="500"/>
                                  </p:stCondLst>
                                  <p:endCondLst>
                                    <p:cond evt="begin" delay="0">
                                      <p:tn val="8"/>
                                    </p:cond>
                                  </p:end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2" grpId="0">
        <p:bldAsOne/>
      </p:bldGraphic>
      <p:bldP spid="8" grpId="0"/>
      <p:bldGraphic spid="9" grpId="0">
        <p:bldAsOne/>
      </p:bldGraphic>
      <p:bldGraphic spid="13"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B079E06-804E-4451-F01D-CD761D745DAD}"/>
            </a:ext>
          </a:extLst>
        </p:cNvPr>
        <p:cNvGrpSpPr/>
        <p:nvPr/>
      </p:nvGrpSpPr>
      <p:grpSpPr>
        <a:xfrm>
          <a:off x="0" y="0"/>
          <a:ext cx="0" cy="0"/>
          <a:chOff x="0" y="0"/>
          <a:chExt cx="0" cy="0"/>
        </a:xfrm>
      </p:grpSpPr>
      <p:pic>
        <p:nvPicPr>
          <p:cNvPr id="11" name="Picture 10" descr="Floorplan on a table">
            <a:extLst>
              <a:ext uri="{FF2B5EF4-FFF2-40B4-BE49-F238E27FC236}">
                <a16:creationId xmlns:a16="http://schemas.microsoft.com/office/drawing/2014/main" id="{3BC8577D-EBB0-CD8D-1461-C64254679A1B}"/>
              </a:ext>
            </a:extLst>
          </p:cNvPr>
          <p:cNvPicPr>
            <a:picLocks noChangeAspect="1"/>
          </p:cNvPicPr>
          <p:nvPr/>
        </p:nvPicPr>
        <p:blipFill>
          <a:blip r:embed="rId3" cstate="print">
            <a:alphaModFix amt="6000"/>
            <a:extLst>
              <a:ext uri="{28A0092B-C50C-407E-A947-70E740481C1C}">
                <a14:useLocalDpi xmlns:a14="http://schemas.microsoft.com/office/drawing/2010/main"/>
              </a:ext>
            </a:extLst>
          </a:blip>
          <a:srcRect/>
          <a:stretch/>
        </p:blipFill>
        <p:spPr>
          <a:xfrm>
            <a:off x="20" y="10"/>
            <a:ext cx="12191980" cy="6857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blue square with white lines&#10;&#10;Description automatically generated">
            <a:extLst>
              <a:ext uri="{FF2B5EF4-FFF2-40B4-BE49-F238E27FC236}">
                <a16:creationId xmlns:a16="http://schemas.microsoft.com/office/drawing/2014/main" id="{447A6BCB-92C0-2DE2-F34B-D6383BAFDD73}"/>
              </a:ext>
            </a:extLst>
          </p:cNvPr>
          <p:cNvPicPr>
            <a:picLocks noChangeAspect="1"/>
          </p:cNvPicPr>
          <p:nvPr/>
        </p:nvPicPr>
        <p:blipFill>
          <a:blip r:embed="rId4"/>
          <a:stretch>
            <a:fillRect/>
          </a:stretch>
        </p:blipFill>
        <p:spPr>
          <a:xfrm>
            <a:off x="0" y="6226218"/>
            <a:ext cx="12192000" cy="625929"/>
          </a:xfrm>
          <a:prstGeom prst="rect">
            <a:avLst/>
          </a:prstGeom>
        </p:spPr>
      </p:pic>
      <p:sp>
        <p:nvSpPr>
          <p:cNvPr id="7" name="Title 1">
            <a:extLst>
              <a:ext uri="{FF2B5EF4-FFF2-40B4-BE49-F238E27FC236}">
                <a16:creationId xmlns:a16="http://schemas.microsoft.com/office/drawing/2014/main" id="{B8197ADC-9158-D645-230C-A064F7035544}"/>
              </a:ext>
            </a:extLst>
          </p:cNvPr>
          <p:cNvSpPr>
            <a:spLocks noGrp="1"/>
          </p:cNvSpPr>
          <p:nvPr>
            <p:ph type="title"/>
          </p:nvPr>
        </p:nvSpPr>
        <p:spPr>
          <a:xfrm>
            <a:off x="838200" y="-100351"/>
            <a:ext cx="10515600" cy="937327"/>
          </a:xfrm>
        </p:spPr>
        <p:txBody>
          <a:bodyPr anchor="b">
            <a:noAutofit/>
          </a:bodyPr>
          <a:lstStyle/>
          <a:p>
            <a:pPr algn="ctr"/>
            <a:r>
              <a:rPr lang="en-GB" sz="4000" b="1">
                <a:solidFill>
                  <a:srgbClr val="002060"/>
                </a:solidFill>
              </a:rPr>
              <a:t>Current position / performance. </a:t>
            </a:r>
            <a:endParaRPr lang="en-GB" sz="2000" b="1">
              <a:solidFill>
                <a:srgbClr val="002060"/>
              </a:solidFill>
            </a:endParaRPr>
          </a:p>
        </p:txBody>
      </p:sp>
      <p:sp>
        <p:nvSpPr>
          <p:cNvPr id="5" name="Content Placeholder 4">
            <a:extLst>
              <a:ext uri="{FF2B5EF4-FFF2-40B4-BE49-F238E27FC236}">
                <a16:creationId xmlns:a16="http://schemas.microsoft.com/office/drawing/2014/main" id="{0686B4A0-C95F-9548-221D-1415ECFE8D63}"/>
              </a:ext>
            </a:extLst>
          </p:cNvPr>
          <p:cNvSpPr>
            <a:spLocks noGrp="1"/>
          </p:cNvSpPr>
          <p:nvPr>
            <p:ph idx="1"/>
          </p:nvPr>
        </p:nvSpPr>
        <p:spPr>
          <a:xfrm>
            <a:off x="61547" y="703385"/>
            <a:ext cx="12036668" cy="5516980"/>
          </a:xfrm>
        </p:spPr>
        <p:txBody>
          <a:bodyPr>
            <a:normAutofit/>
          </a:bodyPr>
          <a:lstStyle/>
          <a:p>
            <a:pPr marL="0" indent="0">
              <a:lnSpc>
                <a:spcPct val="107000"/>
              </a:lnSpc>
              <a:spcAft>
                <a:spcPts val="800"/>
              </a:spcAft>
              <a:buNone/>
            </a:pP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p>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8" name="Title 1">
            <a:extLst>
              <a:ext uri="{FF2B5EF4-FFF2-40B4-BE49-F238E27FC236}">
                <a16:creationId xmlns:a16="http://schemas.microsoft.com/office/drawing/2014/main" id="{6DDCECC6-FEF0-99AC-B003-FF4FE21EA8FA}"/>
              </a:ext>
            </a:extLst>
          </p:cNvPr>
          <p:cNvSpPr txBox="1">
            <a:spLocks/>
          </p:cNvSpPr>
          <p:nvPr/>
        </p:nvSpPr>
        <p:spPr>
          <a:xfrm>
            <a:off x="585788" y="1533525"/>
            <a:ext cx="10696574" cy="41052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2060"/>
              </a:solidFill>
              <a:effectLst/>
              <a:uLnTx/>
              <a:uFillTx/>
              <a:latin typeface="Aptos" panose="02110004020202020204"/>
              <a:ea typeface="+mj-ea"/>
              <a:cs typeface="+mj-cs"/>
            </a:endParaRPr>
          </a:p>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2060"/>
              </a:solidFill>
              <a:effectLst/>
              <a:uLnTx/>
              <a:uFillTx/>
              <a:latin typeface="Aptos" panose="02110004020202020204"/>
              <a:ea typeface="+mj-ea"/>
              <a:cs typeface="+mj-cs"/>
            </a:endParaRPr>
          </a:p>
        </p:txBody>
      </p:sp>
      <p:graphicFrame>
        <p:nvGraphicFramePr>
          <p:cNvPr id="13" name="Chart 12">
            <a:extLst>
              <a:ext uri="{FF2B5EF4-FFF2-40B4-BE49-F238E27FC236}">
                <a16:creationId xmlns:a16="http://schemas.microsoft.com/office/drawing/2014/main" id="{E50053D5-5825-8B9C-B91F-16E282776819}"/>
              </a:ext>
            </a:extLst>
          </p:cNvPr>
          <p:cNvGraphicFramePr>
            <a:graphicFrameLocks/>
          </p:cNvGraphicFramePr>
          <p:nvPr/>
        </p:nvGraphicFramePr>
        <p:xfrm>
          <a:off x="7200900" y="842962"/>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583B0CC6-F546-9F44-A2E7-3F55B5BB0433}"/>
              </a:ext>
            </a:extLst>
          </p:cNvPr>
          <p:cNvGraphicFramePr>
            <a:graphicFrameLocks/>
          </p:cNvGraphicFramePr>
          <p:nvPr/>
        </p:nvGraphicFramePr>
        <p:xfrm>
          <a:off x="492003" y="733168"/>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2745B4C3-D8C5-3361-077C-FFA5BC860900}"/>
              </a:ext>
            </a:extLst>
          </p:cNvPr>
          <p:cNvGraphicFramePr>
            <a:graphicFrameLocks/>
          </p:cNvGraphicFramePr>
          <p:nvPr/>
        </p:nvGraphicFramePr>
        <p:xfrm>
          <a:off x="7363558" y="3562232"/>
          <a:ext cx="4572000" cy="2743200"/>
        </p:xfrm>
        <a:graphic>
          <a:graphicData uri="http://schemas.openxmlformats.org/drawingml/2006/chart">
            <c:chart xmlns:c="http://schemas.openxmlformats.org/drawingml/2006/chart" xmlns:r="http://schemas.openxmlformats.org/officeDocument/2006/relationships" r:id="rId7"/>
          </a:graphicData>
        </a:graphic>
      </p:graphicFrame>
      <mc:AlternateContent xmlns:mc="http://schemas.openxmlformats.org/markup-compatibility/2006" xmlns:cx2="http://schemas.microsoft.com/office/drawing/2015/10/21/chartex">
        <mc:Choice Requires="cx2">
          <p:graphicFrame>
            <p:nvGraphicFramePr>
              <p:cNvPr id="16" name="Chart 15">
                <a:extLst>
                  <a:ext uri="{FF2B5EF4-FFF2-40B4-BE49-F238E27FC236}">
                    <a16:creationId xmlns:a16="http://schemas.microsoft.com/office/drawing/2014/main" id="{D685C0E5-3348-5461-8E17-F2D7B6086E1D}"/>
                  </a:ext>
                </a:extLst>
              </p:cNvPr>
              <p:cNvGraphicFramePr/>
              <p:nvPr/>
            </p:nvGraphicFramePr>
            <p:xfrm>
              <a:off x="458666" y="3480092"/>
              <a:ext cx="4572000" cy="2743200"/>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16" name="Chart 15">
                <a:extLst>
                  <a:ext uri="{FF2B5EF4-FFF2-40B4-BE49-F238E27FC236}">
                    <a16:creationId xmlns:a16="http://schemas.microsoft.com/office/drawing/2014/main" id="{D685C0E5-3348-5461-8E17-F2D7B6086E1D}"/>
                  </a:ext>
                </a:extLst>
              </p:cNvPr>
              <p:cNvPicPr>
                <a:picLocks noGrp="1" noRot="1" noChangeAspect="1" noMove="1" noResize="1" noEditPoints="1" noAdjustHandles="1" noChangeArrowheads="1" noChangeShapeType="1"/>
              </p:cNvPicPr>
              <p:nvPr/>
            </p:nvPicPr>
            <p:blipFill>
              <a:blip r:embed="rId9"/>
              <a:stretch>
                <a:fillRect/>
              </a:stretch>
            </p:blipFill>
            <p:spPr>
              <a:xfrm>
                <a:off x="458666" y="3480092"/>
                <a:ext cx="4572000" cy="2743200"/>
              </a:xfrm>
              <a:prstGeom prst="rect">
                <a:avLst/>
              </a:prstGeom>
            </p:spPr>
          </p:pic>
        </mc:Fallback>
      </mc:AlternateContent>
    </p:spTree>
    <p:extLst>
      <p:ext uri="{BB962C8B-B14F-4D97-AF65-F5344CB8AC3E}">
        <p14:creationId xmlns:p14="http://schemas.microsoft.com/office/powerpoint/2010/main" val="222104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nodePh="1">
                                  <p:stCondLst>
                                    <p:cond delay="500"/>
                                  </p:stCondLst>
                                  <p:endCondLst>
                                    <p:cond evt="begin" delay="0">
                                      <p:tn val="8"/>
                                    </p:cond>
                                  </p:end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Graphic spid="13" grpId="0">
        <p:bldAsOne/>
      </p:bldGraphic>
      <p:bldGraphic spid="14" grpId="0">
        <p:bldAsOne/>
      </p:bldGraphic>
      <p:bldGraphic spid="15"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88BB218-C492-B170-9953-85CDCA0181B8}"/>
            </a:ext>
          </a:extLst>
        </p:cNvPr>
        <p:cNvGrpSpPr/>
        <p:nvPr/>
      </p:nvGrpSpPr>
      <p:grpSpPr>
        <a:xfrm>
          <a:off x="0" y="0"/>
          <a:ext cx="0" cy="0"/>
          <a:chOff x="0" y="0"/>
          <a:chExt cx="0" cy="0"/>
        </a:xfrm>
      </p:grpSpPr>
      <p:pic>
        <p:nvPicPr>
          <p:cNvPr id="11" name="Picture 10" descr="Floorplan on a table">
            <a:extLst>
              <a:ext uri="{FF2B5EF4-FFF2-40B4-BE49-F238E27FC236}">
                <a16:creationId xmlns:a16="http://schemas.microsoft.com/office/drawing/2014/main" id="{15317724-740A-2399-D46F-D66976C8BFD4}"/>
              </a:ext>
            </a:extLst>
          </p:cNvPr>
          <p:cNvPicPr>
            <a:picLocks noChangeAspect="1"/>
          </p:cNvPicPr>
          <p:nvPr/>
        </p:nvPicPr>
        <p:blipFill>
          <a:blip r:embed="rId3" cstate="print">
            <a:alphaModFix amt="6000"/>
            <a:extLst>
              <a:ext uri="{28A0092B-C50C-407E-A947-70E740481C1C}">
                <a14:useLocalDpi xmlns:a14="http://schemas.microsoft.com/office/drawing/2010/main"/>
              </a:ext>
            </a:extLst>
          </a:blip>
          <a:srcRect/>
          <a:stretch/>
        </p:blipFill>
        <p:spPr>
          <a:xfrm>
            <a:off x="20" y="10"/>
            <a:ext cx="12191980" cy="6857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blue square with white lines&#10;&#10;Description automatically generated">
            <a:extLst>
              <a:ext uri="{FF2B5EF4-FFF2-40B4-BE49-F238E27FC236}">
                <a16:creationId xmlns:a16="http://schemas.microsoft.com/office/drawing/2014/main" id="{66F69E2B-05AE-0B1F-071C-2703CCB9046E}"/>
              </a:ext>
            </a:extLst>
          </p:cNvPr>
          <p:cNvPicPr>
            <a:picLocks noChangeAspect="1"/>
          </p:cNvPicPr>
          <p:nvPr/>
        </p:nvPicPr>
        <p:blipFill>
          <a:blip r:embed="rId4"/>
          <a:stretch>
            <a:fillRect/>
          </a:stretch>
        </p:blipFill>
        <p:spPr>
          <a:xfrm>
            <a:off x="0" y="6226218"/>
            <a:ext cx="12192000" cy="625929"/>
          </a:xfrm>
          <a:prstGeom prst="rect">
            <a:avLst/>
          </a:prstGeom>
        </p:spPr>
      </p:pic>
      <p:sp>
        <p:nvSpPr>
          <p:cNvPr id="7" name="Title 1">
            <a:extLst>
              <a:ext uri="{FF2B5EF4-FFF2-40B4-BE49-F238E27FC236}">
                <a16:creationId xmlns:a16="http://schemas.microsoft.com/office/drawing/2014/main" id="{17421B28-3A6B-13C8-D1FE-A222E0A74AAE}"/>
              </a:ext>
            </a:extLst>
          </p:cNvPr>
          <p:cNvSpPr>
            <a:spLocks noGrp="1"/>
          </p:cNvSpPr>
          <p:nvPr>
            <p:ph type="title"/>
          </p:nvPr>
        </p:nvSpPr>
        <p:spPr>
          <a:xfrm>
            <a:off x="838200" y="-100351"/>
            <a:ext cx="10515600" cy="937327"/>
          </a:xfrm>
        </p:spPr>
        <p:txBody>
          <a:bodyPr anchor="b">
            <a:noAutofit/>
          </a:bodyPr>
          <a:lstStyle/>
          <a:p>
            <a:pPr algn="ctr"/>
            <a:r>
              <a:rPr lang="en-GB" sz="4000" b="1">
                <a:solidFill>
                  <a:srgbClr val="002060"/>
                </a:solidFill>
              </a:rPr>
              <a:t>Current position / performance. </a:t>
            </a:r>
            <a:endParaRPr lang="en-GB" sz="2000" b="1">
              <a:solidFill>
                <a:srgbClr val="002060"/>
              </a:solidFill>
            </a:endParaRPr>
          </a:p>
        </p:txBody>
      </p:sp>
      <p:sp>
        <p:nvSpPr>
          <p:cNvPr id="5" name="Content Placeholder 4">
            <a:extLst>
              <a:ext uri="{FF2B5EF4-FFF2-40B4-BE49-F238E27FC236}">
                <a16:creationId xmlns:a16="http://schemas.microsoft.com/office/drawing/2014/main" id="{5E60D650-33CF-F739-F465-FAE99119BC55}"/>
              </a:ext>
            </a:extLst>
          </p:cNvPr>
          <p:cNvSpPr>
            <a:spLocks noGrp="1"/>
          </p:cNvSpPr>
          <p:nvPr>
            <p:ph idx="1"/>
          </p:nvPr>
        </p:nvSpPr>
        <p:spPr>
          <a:xfrm>
            <a:off x="61547" y="703385"/>
            <a:ext cx="12036668" cy="5516980"/>
          </a:xfrm>
        </p:spPr>
        <p:txBody>
          <a:bodyPr>
            <a:normAutofit/>
          </a:bodyPr>
          <a:lstStyle/>
          <a:p>
            <a:pPr marL="0" indent="0">
              <a:lnSpc>
                <a:spcPct val="107000"/>
              </a:lnSpc>
              <a:spcAft>
                <a:spcPts val="800"/>
              </a:spcAft>
              <a:buNone/>
            </a:pP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p>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8" name="Title 1">
            <a:extLst>
              <a:ext uri="{FF2B5EF4-FFF2-40B4-BE49-F238E27FC236}">
                <a16:creationId xmlns:a16="http://schemas.microsoft.com/office/drawing/2014/main" id="{CC50D270-0D7B-EE9C-E1D0-A9F02C69912F}"/>
              </a:ext>
            </a:extLst>
          </p:cNvPr>
          <p:cNvSpPr txBox="1">
            <a:spLocks/>
          </p:cNvSpPr>
          <p:nvPr/>
        </p:nvSpPr>
        <p:spPr>
          <a:xfrm>
            <a:off x="585788" y="1533525"/>
            <a:ext cx="10696574" cy="41052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2060"/>
              </a:solidFill>
              <a:effectLst/>
              <a:uLnTx/>
              <a:uFillTx/>
              <a:latin typeface="Aptos" panose="02110004020202020204"/>
              <a:ea typeface="+mj-ea"/>
              <a:cs typeface="+mj-cs"/>
            </a:endParaRPr>
          </a:p>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2060"/>
              </a:solidFill>
              <a:effectLst/>
              <a:uLnTx/>
              <a:uFillTx/>
              <a:latin typeface="Aptos" panose="02110004020202020204"/>
              <a:ea typeface="+mj-ea"/>
              <a:cs typeface="+mj-cs"/>
            </a:endParaRPr>
          </a:p>
        </p:txBody>
      </p:sp>
      <p:pic>
        <p:nvPicPr>
          <p:cNvPr id="17" name="Picture 16" descr="A graph with text overlay&#10;&#10;AI-generated content may be incorrect.">
            <a:extLst>
              <a:ext uri="{FF2B5EF4-FFF2-40B4-BE49-F238E27FC236}">
                <a16:creationId xmlns:a16="http://schemas.microsoft.com/office/drawing/2014/main" id="{01C941E0-639F-0B39-1E0E-5694FB916FF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29541" y="872027"/>
            <a:ext cx="7068502" cy="2687360"/>
          </a:xfrm>
          <a:prstGeom prst="rect">
            <a:avLst/>
          </a:prstGeom>
        </p:spPr>
      </p:pic>
      <p:pic>
        <p:nvPicPr>
          <p:cNvPr id="19" name="Picture 18" descr="A graph of a pie chart&#10;&#10;AI-generated content may be incorrect.">
            <a:extLst>
              <a:ext uri="{FF2B5EF4-FFF2-40B4-BE49-F238E27FC236}">
                <a16:creationId xmlns:a16="http://schemas.microsoft.com/office/drawing/2014/main" id="{FEBB6C60-3582-F5A8-28B6-E6911161F18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09638" y="898803"/>
            <a:ext cx="2656522" cy="2647078"/>
          </a:xfrm>
          <a:prstGeom prst="rect">
            <a:avLst/>
          </a:prstGeom>
        </p:spPr>
      </p:pic>
      <p:pic>
        <p:nvPicPr>
          <p:cNvPr id="21" name="Picture 20" descr="A graph with numbers and a line&#10;&#10;AI-generated content may be incorrect.">
            <a:extLst>
              <a:ext uri="{FF2B5EF4-FFF2-40B4-BE49-F238E27FC236}">
                <a16:creationId xmlns:a16="http://schemas.microsoft.com/office/drawing/2014/main" id="{2661989D-587A-C848-6284-45C9CCD852D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63966" y="3545881"/>
            <a:ext cx="3151637" cy="2697900"/>
          </a:xfrm>
          <a:prstGeom prst="rect">
            <a:avLst/>
          </a:prstGeom>
        </p:spPr>
      </p:pic>
    </p:spTree>
    <p:extLst>
      <p:ext uri="{BB962C8B-B14F-4D97-AF65-F5344CB8AC3E}">
        <p14:creationId xmlns:p14="http://schemas.microsoft.com/office/powerpoint/2010/main" val="27174225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9CF537F-96EF-8616-A7E0-4E2164EA988E}"/>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5CD8F6A9-649A-D235-BA38-2B35092AC99F}"/>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BDAE5110-1855-F9B6-564B-A58B3A3E41B4}"/>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sp>
        <p:nvSpPr>
          <p:cNvPr id="9" name="Rectangle 8">
            <a:extLst>
              <a:ext uri="{FF2B5EF4-FFF2-40B4-BE49-F238E27FC236}">
                <a16:creationId xmlns:a16="http://schemas.microsoft.com/office/drawing/2014/main" id="{E7E9BC10-3EB8-EF7A-2C41-252850F723CD}"/>
              </a:ext>
            </a:extLst>
          </p:cNvPr>
          <p:cNvSpPr/>
          <p:nvPr>
            <p:custDataLst>
              <p:tags r:id="rId5"/>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What three words represent good complaint handling to you?</a:t>
            </a:r>
          </a:p>
        </p:txBody>
      </p:sp>
      <p:sp>
        <p:nvSpPr>
          <p:cNvPr id="10" name="Rectangle 9">
            <a:extLst>
              <a:ext uri="{FF2B5EF4-FFF2-40B4-BE49-F238E27FC236}">
                <a16:creationId xmlns:a16="http://schemas.microsoft.com/office/drawing/2014/main" id="{1AF2DB10-9A76-DEA0-585E-19756C7FC1DF}"/>
              </a:ext>
            </a:extLst>
          </p:cNvPr>
          <p:cNvSpPr/>
          <p:nvPr>
            <p:custDataLst>
              <p:tags r:id="rId6"/>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pic>
        <p:nvPicPr>
          <p:cNvPr id="12" name="Graphic 11">
            <a:extLst>
              <a:ext uri="{FF2B5EF4-FFF2-40B4-BE49-F238E27FC236}">
                <a16:creationId xmlns:a16="http://schemas.microsoft.com/office/drawing/2014/main" id="{0E395781-52A3-3C2C-4D8A-4B616112D336}"/>
              </a:ext>
            </a:extLst>
          </p:cNvPr>
          <p:cNvPicPr>
            <a:picLocks/>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348297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6000"/>
            <a:lum/>
            <a:extLst>
              <a:ext uri="{28A0092B-C50C-407E-A947-70E740481C1C}">
                <a14:useLocalDpi xmlns:a14="http://schemas.microsoft.com/office/drawing/2010/main"/>
              </a:ext>
            </a:extLst>
          </a:blip>
          <a:srcRect/>
          <a:stretch>
            <a:fillRect t="10000"/>
          </a:stretch>
        </a:blipFill>
        <a:effectLst/>
      </p:bgPr>
    </p:bg>
    <p:spTree>
      <p:nvGrpSpPr>
        <p:cNvPr id="1" name=""/>
        <p:cNvGrpSpPr/>
        <p:nvPr/>
      </p:nvGrpSpPr>
      <p:grpSpPr>
        <a:xfrm>
          <a:off x="0" y="0"/>
          <a:ext cx="0" cy="0"/>
          <a:chOff x="0" y="0"/>
          <a:chExt cx="0" cy="0"/>
        </a:xfrm>
      </p:grpSpPr>
      <p:pic>
        <p:nvPicPr>
          <p:cNvPr id="4" name="Picture 3" descr="A blue square with white lines&#10;&#10;Description automatically generated">
            <a:extLst>
              <a:ext uri="{FF2B5EF4-FFF2-40B4-BE49-F238E27FC236}">
                <a16:creationId xmlns:a16="http://schemas.microsoft.com/office/drawing/2014/main" id="{56B601E1-32AC-E014-ABAA-56B7783FB0E6}"/>
              </a:ext>
            </a:extLst>
          </p:cNvPr>
          <p:cNvPicPr>
            <a:picLocks noChangeAspect="1"/>
          </p:cNvPicPr>
          <p:nvPr/>
        </p:nvPicPr>
        <p:blipFill>
          <a:blip r:embed="rId4"/>
          <a:stretch>
            <a:fillRect/>
          </a:stretch>
        </p:blipFill>
        <p:spPr>
          <a:xfrm>
            <a:off x="0" y="6226218"/>
            <a:ext cx="12192000" cy="625929"/>
          </a:xfrm>
          <a:prstGeom prst="rect">
            <a:avLst/>
          </a:prstGeom>
        </p:spPr>
      </p:pic>
      <p:sp>
        <p:nvSpPr>
          <p:cNvPr id="5" name="Title 1">
            <a:extLst>
              <a:ext uri="{FF2B5EF4-FFF2-40B4-BE49-F238E27FC236}">
                <a16:creationId xmlns:a16="http://schemas.microsoft.com/office/drawing/2014/main" id="{E3DB7946-9A5F-CF18-4A0D-A85F17295F7B}"/>
              </a:ext>
            </a:extLst>
          </p:cNvPr>
          <p:cNvSpPr>
            <a:spLocks noGrp="1"/>
          </p:cNvSpPr>
          <p:nvPr>
            <p:ph type="title"/>
          </p:nvPr>
        </p:nvSpPr>
        <p:spPr>
          <a:xfrm>
            <a:off x="838200" y="-248941"/>
            <a:ext cx="10515600" cy="937327"/>
          </a:xfrm>
        </p:spPr>
        <p:txBody>
          <a:bodyPr anchor="b">
            <a:noAutofit/>
          </a:bodyPr>
          <a:lstStyle/>
          <a:p>
            <a:pPr algn="ctr"/>
            <a:r>
              <a:rPr lang="en-GB" sz="4000" b="1">
                <a:solidFill>
                  <a:srgbClr val="002060"/>
                </a:solidFill>
              </a:rPr>
              <a:t>Learning  &amp; improvements</a:t>
            </a:r>
            <a:endParaRPr lang="en-GB" sz="2000" b="1">
              <a:solidFill>
                <a:srgbClr val="002060"/>
              </a:solidFill>
            </a:endParaRPr>
          </a:p>
        </p:txBody>
      </p:sp>
      <p:sp>
        <p:nvSpPr>
          <p:cNvPr id="7" name="TextBox 6">
            <a:extLst>
              <a:ext uri="{FF2B5EF4-FFF2-40B4-BE49-F238E27FC236}">
                <a16:creationId xmlns:a16="http://schemas.microsoft.com/office/drawing/2014/main" id="{1705B0A2-8B74-F83F-6DFE-F85F78425328}"/>
              </a:ext>
            </a:extLst>
          </p:cNvPr>
          <p:cNvSpPr txBox="1"/>
          <p:nvPr/>
        </p:nvSpPr>
        <p:spPr>
          <a:xfrm>
            <a:off x="433021" y="629872"/>
            <a:ext cx="10760759"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Completion of the complaint  self-assessment.  Identification of gaps  and development of an action 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Development of  improved  staff  complaint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Improved complaints information on our webpages.  Include performance data and information about the Housing Ombudsman and how to make a complaint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Recruitment of a new Housing Complaints Officer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New Complaint management system to be introduced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Complaint processes being reviewed , improved &amp; documented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ptos" panose="020B0004020202020204" pitchFamily="34"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 Introduction letter templates for staff to use to ensure consistency of response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ptos" panose="020B0004020202020204" pitchFamily="34"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Development of a communication plan focused on informing tenants about their right to complain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00" cap="none" spc="0" normalizeH="0" baseline="0" noProof="0">
              <a:ln>
                <a:noFill/>
              </a:ln>
              <a:solidFill>
                <a:srgbClr val="000000"/>
              </a:solidFill>
              <a:effectLst/>
              <a:uLnTx/>
              <a:uFillTx/>
              <a:latin typeface="Aptos" panose="020B0004020202020204" pitchFamily="34"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00" cap="none" spc="0" normalizeH="0" baseline="0" noProof="0">
                <a:ln>
                  <a:noFill/>
                </a:ln>
                <a:solidFill>
                  <a:srgbClr val="000000"/>
                </a:solidFill>
                <a:effectLst/>
                <a:uLnTx/>
                <a:uFillTx/>
                <a:latin typeface="Aptos" panose="020B0004020202020204" pitchFamily="34" charset="0"/>
                <a:ea typeface="+mn-ea"/>
                <a:cs typeface="Times New Roman" panose="02020603050405020304" pitchFamily="18" charset="0"/>
              </a:rPr>
              <a:t>Inform, involve &amp; feedback to residents</a:t>
            </a:r>
            <a:endParaRPr kumimoji="0" lang="en-GB"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524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 calcmode="lin" valueType="num">
                                      <p:cBhvr additive="base">
                                        <p:cTn id="1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 calcmode="lin" valueType="num">
                                      <p:cBhvr additive="base">
                                        <p:cTn id="2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anim calcmode="lin" valueType="num">
                                      <p:cBhvr additive="base">
                                        <p:cTn id="3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11" end="11"/>
                                            </p:txEl>
                                          </p:spTgt>
                                        </p:tgtEl>
                                        <p:attrNameLst>
                                          <p:attrName>style.visibility</p:attrName>
                                        </p:attrNameLst>
                                      </p:cBhvr>
                                      <p:to>
                                        <p:strVal val="visible"/>
                                      </p:to>
                                    </p:set>
                                    <p:anim calcmode="lin" valueType="num">
                                      <p:cBhvr additive="base">
                                        <p:cTn id="3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13" end="13"/>
                                            </p:txEl>
                                          </p:spTgt>
                                        </p:tgtEl>
                                        <p:attrNameLst>
                                          <p:attrName>style.visibility</p:attrName>
                                        </p:attrNameLst>
                                      </p:cBhvr>
                                      <p:to>
                                        <p:strVal val="visible"/>
                                      </p:to>
                                    </p:set>
                                    <p:anim calcmode="lin" valueType="num">
                                      <p:cBhvr additive="base">
                                        <p:cTn id="43"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15" end="15"/>
                                            </p:txEl>
                                          </p:spTgt>
                                        </p:tgtEl>
                                        <p:attrNameLst>
                                          <p:attrName>style.visibility</p:attrName>
                                        </p:attrNameLst>
                                      </p:cBhvr>
                                      <p:to>
                                        <p:strVal val="visible"/>
                                      </p:to>
                                    </p:set>
                                    <p:anim calcmode="lin" valueType="num">
                                      <p:cBhvr additive="base">
                                        <p:cTn id="49"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17" end="17"/>
                                            </p:txEl>
                                          </p:spTgt>
                                        </p:tgtEl>
                                        <p:attrNameLst>
                                          <p:attrName>style.visibility</p:attrName>
                                        </p:attrNameLst>
                                      </p:cBhvr>
                                      <p:to>
                                        <p:strVal val="visible"/>
                                      </p:to>
                                    </p:set>
                                    <p:anim calcmode="lin" valueType="num">
                                      <p:cBhvr additive="base">
                                        <p:cTn id="55" dur="500" fill="hold"/>
                                        <p:tgtEl>
                                          <p:spTgt spid="7">
                                            <p:txEl>
                                              <p:pRg st="17" end="1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4ADA23-DA6E-4ED8-AADD-004B09E8C5DF}"/>
              </a:ext>
            </a:extLst>
          </p:cNvPr>
          <p:cNvSpPr/>
          <p:nvPr/>
        </p:nvSpPr>
        <p:spPr>
          <a:xfrm>
            <a:off x="931169" y="2273301"/>
            <a:ext cx="10260113" cy="2739211"/>
          </a:xfrm>
          <a:prstGeom prst="rect">
            <a:avLst/>
          </a:prstGeom>
        </p:spPr>
        <p:txBody>
          <a:bodyPr wrap="square">
            <a:spAutoFit/>
          </a:bodyPr>
          <a:lstStyle/>
          <a:p>
            <a:pPr algn="ctr"/>
            <a:r>
              <a:rPr lang="en-GB" sz="5400" b="1">
                <a:solidFill>
                  <a:srgbClr val="008080"/>
                </a:solidFill>
                <a:latin typeface="Calibri" panose="020F0502020204030204" pitchFamily="34" charset="0"/>
                <a:ea typeface="Calibri" panose="020F0502020204030204" pitchFamily="34" charset="0"/>
                <a:cs typeface="Times New Roman" panose="02020603050405020304" pitchFamily="18" charset="0"/>
              </a:rPr>
              <a:t>Housing Budget/HRA summary and forecast of spend</a:t>
            </a:r>
            <a:endParaRPr lang="en-GB" sz="48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rPr>
              <a:t>Jonathan Evans – Finance Business Partner</a:t>
            </a:r>
          </a:p>
        </p:txBody>
      </p:sp>
      <p:sp>
        <p:nvSpPr>
          <p:cNvPr id="11" name="Rectangle 10">
            <a:extLst>
              <a:ext uri="{FF2B5EF4-FFF2-40B4-BE49-F238E27FC236}">
                <a16:creationId xmlns:a16="http://schemas.microsoft.com/office/drawing/2014/main" id="{24050579-5DD7-4799-B169-A00263972670}"/>
              </a:ext>
            </a:extLst>
          </p:cNvPr>
          <p:cNvSpPr/>
          <p:nvPr/>
        </p:nvSpPr>
        <p:spPr>
          <a:xfrm>
            <a:off x="768607" y="1621301"/>
            <a:ext cx="11140308" cy="20749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12" name="Rectangle 11">
            <a:extLst>
              <a:ext uri="{FF2B5EF4-FFF2-40B4-BE49-F238E27FC236}">
                <a16:creationId xmlns:a16="http://schemas.microsoft.com/office/drawing/2014/main" id="{5CA21CAE-DDED-41BD-904C-0503EADBD714}"/>
              </a:ext>
            </a:extLst>
          </p:cNvPr>
          <p:cNvSpPr/>
          <p:nvPr/>
        </p:nvSpPr>
        <p:spPr>
          <a:xfrm>
            <a:off x="2196011"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Logo, company name&#10;&#10;Description automatically generated">
            <a:extLst>
              <a:ext uri="{FF2B5EF4-FFF2-40B4-BE49-F238E27FC236}">
                <a16:creationId xmlns:a16="http://schemas.microsoft.com/office/drawing/2014/main" id="{A837F708-676A-464E-AD01-391B631FB9F9}"/>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sp>
        <p:nvSpPr>
          <p:cNvPr id="10" name="Rectangle 9">
            <a:extLst>
              <a:ext uri="{FF2B5EF4-FFF2-40B4-BE49-F238E27FC236}">
                <a16:creationId xmlns:a16="http://schemas.microsoft.com/office/drawing/2014/main" id="{4EDFE1BD-C289-4D22-ABF3-444C1D17AA7F}"/>
              </a:ext>
            </a:extLst>
          </p:cNvPr>
          <p:cNvSpPr/>
          <p:nvPr/>
        </p:nvSpPr>
        <p:spPr>
          <a:xfrm>
            <a:off x="244000"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A66877B0-C68E-4362-B3EC-E4F6DF676E3A}"/>
              </a:ext>
            </a:extLst>
          </p:cNvPr>
          <p:cNvSpPr/>
          <p:nvPr/>
        </p:nvSpPr>
        <p:spPr>
          <a:xfrm>
            <a:off x="401794"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pic>
        <p:nvPicPr>
          <p:cNvPr id="3" name="Picture 2">
            <a:extLst>
              <a:ext uri="{FF2B5EF4-FFF2-40B4-BE49-F238E27FC236}">
                <a16:creationId xmlns:a16="http://schemas.microsoft.com/office/drawing/2014/main" id="{663E1CCF-8ECB-B16E-21E7-5513B0528B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8"/>
            <a:ext cx="1495812" cy="1309295"/>
          </a:xfrm>
          <a:prstGeom prst="rect">
            <a:avLst/>
          </a:prstGeom>
        </p:spPr>
      </p:pic>
      <p:pic>
        <p:nvPicPr>
          <p:cNvPr id="4" name="Picture 3">
            <a:extLst>
              <a:ext uri="{FF2B5EF4-FFF2-40B4-BE49-F238E27FC236}">
                <a16:creationId xmlns:a16="http://schemas.microsoft.com/office/drawing/2014/main" id="{362D06CD-B8AD-78B2-83DA-C98FEC52E5E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spTree>
    <p:extLst>
      <p:ext uri="{BB962C8B-B14F-4D97-AF65-F5344CB8AC3E}">
        <p14:creationId xmlns:p14="http://schemas.microsoft.com/office/powerpoint/2010/main" val="608325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1649412" y="845035"/>
            <a:ext cx="9359963"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bg2"/>
              </a:buClr>
              <a:defRPr sz="2000" b="1">
                <a:solidFill>
                  <a:schemeClr val="tx1"/>
                </a:solidFill>
                <a:latin typeface="Calibri" panose="020F0502020204030204" pitchFamily="34" charset="0"/>
              </a:defRPr>
            </a:lvl1pPr>
            <a:lvl2pPr marL="742950" indent="-285750">
              <a:spcBef>
                <a:spcPct val="20000"/>
              </a:spcBef>
              <a:buClr>
                <a:schemeClr val="bg2"/>
              </a:buClr>
              <a:buFont typeface="Arial" panose="020B0604020202020204" pitchFamily="34" charset="0"/>
              <a:buChar char="–"/>
              <a:defRPr sz="2800">
                <a:solidFill>
                  <a:srgbClr val="7F7F7F"/>
                </a:solidFill>
                <a:latin typeface="Calibri" panose="020F0502020204030204" pitchFamily="34" charset="0"/>
              </a:defRPr>
            </a:lvl2pPr>
            <a:lvl3pPr marL="1143000" indent="-228600">
              <a:spcBef>
                <a:spcPct val="20000"/>
              </a:spcBef>
              <a:buClr>
                <a:schemeClr val="bg2"/>
              </a:buClr>
              <a:buFont typeface="Arial" panose="020B0604020202020204" pitchFamily="34" charset="0"/>
              <a:buChar char="•"/>
              <a:defRPr sz="2400">
                <a:solidFill>
                  <a:srgbClr val="7F7F7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01225A"/>
                </a:solidFill>
                <a:effectLst/>
                <a:uLnTx/>
                <a:uFillTx/>
                <a:latin typeface="Calibri" panose="020F0502020204030204" pitchFamily="34" charset="0"/>
                <a:ea typeface="+mn-ea"/>
                <a:cs typeface="+mn-cs"/>
              </a:rPr>
              <a:t>Housing Revenue Account – Budget Update</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1" i="0" u="none" strike="noStrike" kern="1200" cap="none" spc="0" normalizeH="0" baseline="0" noProof="0">
              <a:ln>
                <a:noFill/>
              </a:ln>
              <a:solidFill>
                <a:srgbClr val="01225A"/>
              </a:solidFill>
              <a:effectLst/>
              <a:uLnTx/>
              <a:uFillTx/>
              <a:latin typeface="Calibri" panose="020F0502020204030204" pitchFamily="34" charset="0"/>
              <a:ea typeface="+mn-ea"/>
              <a:cs typeface="+mn-cs"/>
            </a:endParaRPr>
          </a:p>
        </p:txBody>
      </p:sp>
      <p:sp>
        <p:nvSpPr>
          <p:cNvPr id="7" name="Title 1"/>
          <p:cNvSpPr txBox="1">
            <a:spLocks/>
          </p:cNvSpPr>
          <p:nvPr/>
        </p:nvSpPr>
        <p:spPr>
          <a:xfrm>
            <a:off x="1649413" y="1671086"/>
            <a:ext cx="7772400" cy="560388"/>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48FB8"/>
                </a:solidFill>
                <a:effectLst/>
                <a:uLnTx/>
                <a:uFillTx/>
                <a:latin typeface="Calibri"/>
                <a:ea typeface="+mj-ea"/>
                <a:cs typeface="+mj-cs"/>
              </a:rPr>
              <a:t>Jon Evans – Finance Business Partner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a:ln>
                <a:noFill/>
              </a:ln>
              <a:solidFill>
                <a:srgbClr val="648FB8"/>
              </a:solidFill>
              <a:effectLst/>
              <a:uLnTx/>
              <a:uFillTx/>
              <a:latin typeface="Calibri"/>
              <a:ea typeface="+mj-ea"/>
              <a:cs typeface="+mj-cs"/>
            </a:endParaRPr>
          </a:p>
        </p:txBody>
      </p:sp>
      <p:pic>
        <p:nvPicPr>
          <p:cNvPr id="18436" name="Picture 7" descr="sample background im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1" y="3011488"/>
            <a:ext cx="2976563" cy="221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10" descr="sample background im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6926" y="3011488"/>
            <a:ext cx="2976563" cy="221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Picture 11" descr="sample background im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91438" y="3011488"/>
            <a:ext cx="2976562" cy="221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45203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09600" y="135731"/>
            <a:ext cx="10972800" cy="1143000"/>
          </a:xfrm>
        </p:spPr>
        <p:txBody>
          <a:bodyPr/>
          <a:lstStyle/>
          <a:p>
            <a:pPr eaLnBrk="1" hangingPunct="1"/>
            <a:r>
              <a:rPr lang="en-GB"/>
              <a:t>What is the Housing Revenue Account?</a:t>
            </a:r>
            <a:endParaRPr lang="en-US" altLang="en-US"/>
          </a:p>
        </p:txBody>
      </p:sp>
      <p:sp>
        <p:nvSpPr>
          <p:cNvPr id="19459" name="Content Placeholder 2"/>
          <p:cNvSpPr>
            <a:spLocks noGrp="1"/>
          </p:cNvSpPr>
          <p:nvPr>
            <p:ph idx="1"/>
          </p:nvPr>
        </p:nvSpPr>
        <p:spPr>
          <a:xfrm>
            <a:off x="689113" y="1278731"/>
            <a:ext cx="10972800" cy="4300538"/>
          </a:xfrm>
        </p:spPr>
        <p:txBody>
          <a:bodyPr/>
          <a:lstStyle/>
          <a:p>
            <a:pPr marL="176213" indent="-176213">
              <a:spcBef>
                <a:spcPts val="1200"/>
              </a:spcBef>
              <a:spcAft>
                <a:spcPts val="1200"/>
              </a:spcAft>
              <a:buFont typeface="Arial" panose="020B0604020202020204" pitchFamily="34" charset="0"/>
              <a:buChar char="•"/>
            </a:pPr>
            <a:r>
              <a:rPr lang="en-GB" sz="2800" b="0"/>
              <a:t>A “Ring-fenced” account - tenants’ rents and service charges are kept separate from other council finances</a:t>
            </a:r>
          </a:p>
          <a:p>
            <a:pPr marL="176213" indent="-176213">
              <a:spcBef>
                <a:spcPts val="1200"/>
              </a:spcBef>
              <a:spcAft>
                <a:spcPts val="1200"/>
              </a:spcAft>
              <a:buFont typeface="Arial" panose="020B0604020202020204" pitchFamily="34" charset="0"/>
              <a:buChar char="•"/>
            </a:pPr>
            <a:r>
              <a:rPr lang="en-GB" sz="2800">
                <a:solidFill>
                  <a:srgbClr val="FF0000"/>
                </a:solidFill>
              </a:rPr>
              <a:t>It does</a:t>
            </a:r>
            <a:r>
              <a:rPr lang="en-GB" sz="2800" b="0"/>
              <a:t> </a:t>
            </a:r>
            <a:r>
              <a:rPr lang="en-GB" sz="2800">
                <a:solidFill>
                  <a:srgbClr val="FF0000"/>
                </a:solidFill>
              </a:rPr>
              <a:t>pay for </a:t>
            </a:r>
            <a:r>
              <a:rPr lang="en-GB" sz="2800" b="0"/>
              <a:t>landlord responsibilities (e.g. repairs and maintenance)</a:t>
            </a:r>
          </a:p>
          <a:p>
            <a:pPr marL="176213" indent="-176213">
              <a:spcBef>
                <a:spcPts val="1200"/>
              </a:spcBef>
              <a:spcAft>
                <a:spcPts val="1200"/>
              </a:spcAft>
              <a:buFont typeface="Arial" panose="020B0604020202020204" pitchFamily="34" charset="0"/>
              <a:buChar char="•"/>
            </a:pPr>
            <a:r>
              <a:rPr lang="en-GB" sz="2800">
                <a:solidFill>
                  <a:srgbClr val="FF0000"/>
                </a:solidFill>
              </a:rPr>
              <a:t>It does not</a:t>
            </a:r>
            <a:r>
              <a:rPr lang="en-GB" sz="2800" b="0"/>
              <a:t> </a:t>
            </a:r>
            <a:r>
              <a:rPr lang="en-GB" sz="2800">
                <a:solidFill>
                  <a:srgbClr val="FF0000"/>
                </a:solidFill>
              </a:rPr>
              <a:t>pay for </a:t>
            </a:r>
            <a:r>
              <a:rPr lang="en-GB" sz="2800" b="0"/>
              <a:t>council-wide services (e.g. social care, roads, planning)</a:t>
            </a:r>
          </a:p>
          <a:p>
            <a:pPr marL="176213" indent="-176213">
              <a:spcBef>
                <a:spcPts val="1200"/>
              </a:spcBef>
              <a:spcAft>
                <a:spcPts val="1200"/>
              </a:spcAft>
              <a:buFont typeface="Arial" panose="020B0604020202020204" pitchFamily="34" charset="0"/>
              <a:buChar char="•"/>
            </a:pPr>
            <a:r>
              <a:rPr lang="en-GB" sz="2800" b="0"/>
              <a:t>Governed by legislation - Schedule 4 of the Local Government and Housing Act 1989</a:t>
            </a:r>
          </a:p>
          <a:p>
            <a:pPr marL="342900" indent="-342900" eaLnBrk="1" hangingPunct="1">
              <a:buFontTx/>
              <a:buChar char="•"/>
            </a:pPr>
            <a:endParaRPr lang="en-US" altLang="en-US"/>
          </a:p>
        </p:txBody>
      </p:sp>
    </p:spTree>
    <p:extLst>
      <p:ext uri="{BB962C8B-B14F-4D97-AF65-F5344CB8AC3E}">
        <p14:creationId xmlns:p14="http://schemas.microsoft.com/office/powerpoint/2010/main" val="952692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46037F8-F0BD-5D60-0F22-362DBC5A3C8E}"/>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E0BFD2F4-C289-8A03-A1AD-A69EF59E7A71}"/>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5DFA4CFA-9C84-188C-17EE-6D6A5372BF70}"/>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sp>
        <p:nvSpPr>
          <p:cNvPr id="9" name="Rectangle 8">
            <a:extLst>
              <a:ext uri="{FF2B5EF4-FFF2-40B4-BE49-F238E27FC236}">
                <a16:creationId xmlns:a16="http://schemas.microsoft.com/office/drawing/2014/main" id="{6F5CF308-6B6B-E229-6635-8BA07A27108C}"/>
              </a:ext>
            </a:extLst>
          </p:cNvPr>
          <p:cNvSpPr/>
          <p:nvPr>
            <p:custDataLst>
              <p:tags r:id="rId5"/>
            </p:custDataLst>
          </p:nvPr>
        </p:nvSpPr>
        <p:spPr>
          <a:xfrm>
            <a:off x="3901440" y="2571750"/>
            <a:ext cx="7315199" cy="17145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What words would you use to describe an outstanding social landlord?</a:t>
            </a:r>
          </a:p>
        </p:txBody>
      </p:sp>
      <p:sp>
        <p:nvSpPr>
          <p:cNvPr id="10" name="Rectangle 9">
            <a:extLst>
              <a:ext uri="{FF2B5EF4-FFF2-40B4-BE49-F238E27FC236}">
                <a16:creationId xmlns:a16="http://schemas.microsoft.com/office/drawing/2014/main" id="{4073B47F-B71F-EB76-7308-D6D49493B086}"/>
              </a:ext>
            </a:extLst>
          </p:cNvPr>
          <p:cNvSpPr/>
          <p:nvPr>
            <p:custDataLst>
              <p:tags r:id="rId6"/>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pic>
        <p:nvPicPr>
          <p:cNvPr id="5" name="Graphic 4">
            <a:extLst>
              <a:ext uri="{FF2B5EF4-FFF2-40B4-BE49-F238E27FC236}">
                <a16:creationId xmlns:a16="http://schemas.microsoft.com/office/drawing/2014/main" id="{0ED1F61D-6C60-F0C6-E683-8E80BED8D17F}"/>
              </a:ext>
            </a:extLst>
          </p:cNvPr>
          <p:cNvPicPr>
            <a:picLocks/>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34296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ED3BF-C7F6-3E18-6D9A-E60AD21F2B44}"/>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B9244B73-9D4B-4BE2-8443-6000FEFD597C}"/>
              </a:ext>
            </a:extLst>
          </p:cNvPr>
          <p:cNvSpPr>
            <a:spLocks noGrp="1"/>
          </p:cNvSpPr>
          <p:nvPr>
            <p:ph type="title"/>
          </p:nvPr>
        </p:nvSpPr>
        <p:spPr>
          <a:xfrm>
            <a:off x="460513" y="264699"/>
            <a:ext cx="10972800" cy="1143000"/>
          </a:xfrm>
        </p:spPr>
        <p:txBody>
          <a:bodyPr/>
          <a:lstStyle/>
          <a:p>
            <a:pPr eaLnBrk="1" hangingPunct="1"/>
            <a:r>
              <a:rPr lang="en-US" altLang="en-US"/>
              <a:t>2024/25 Summary</a:t>
            </a:r>
          </a:p>
        </p:txBody>
      </p:sp>
      <p:pic>
        <p:nvPicPr>
          <p:cNvPr id="3" name="Content Placeholder 2" descr="A diagram of a pound&#10;&#10;AI-generated content may be incorrect.">
            <a:extLst>
              <a:ext uri="{FF2B5EF4-FFF2-40B4-BE49-F238E27FC236}">
                <a16:creationId xmlns:a16="http://schemas.microsoft.com/office/drawing/2014/main" id="{E3FA299E-024A-E396-D052-A37D4201DF2D}"/>
              </a:ext>
            </a:extLst>
          </p:cNvPr>
          <p:cNvPicPr>
            <a:picLocks noGrp="1" noChangeAspect="1"/>
          </p:cNvPicPr>
          <p:nvPr>
            <p:ph idx="1"/>
          </p:nvPr>
        </p:nvPicPr>
        <p:blipFill>
          <a:blip r:embed="rId3"/>
          <a:stretch>
            <a:fillRect/>
          </a:stretch>
        </p:blipFill>
        <p:spPr>
          <a:xfrm>
            <a:off x="5812933" y="1020562"/>
            <a:ext cx="5515003" cy="4300538"/>
          </a:xfrm>
        </p:spPr>
      </p:pic>
      <p:sp>
        <p:nvSpPr>
          <p:cNvPr id="4" name="TextBox 3">
            <a:extLst>
              <a:ext uri="{FF2B5EF4-FFF2-40B4-BE49-F238E27FC236}">
                <a16:creationId xmlns:a16="http://schemas.microsoft.com/office/drawing/2014/main" id="{84933735-378C-0EEB-567B-E996DFA442D3}"/>
              </a:ext>
            </a:extLst>
          </p:cNvPr>
          <p:cNvSpPr txBox="1"/>
          <p:nvPr/>
        </p:nvSpPr>
        <p:spPr>
          <a:xfrm>
            <a:off x="460513" y="1905939"/>
            <a:ext cx="5148469"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0000"/>
                </a:solidFill>
                <a:effectLst/>
                <a:uLnTx/>
                <a:uFillTx/>
                <a:latin typeface="Calibri"/>
                <a:ea typeface="+mn-ea"/>
                <a:cs typeface="+mn-cs"/>
              </a:rPr>
              <a:t>Income - £85.5M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0000"/>
                </a:solidFill>
                <a:effectLst/>
                <a:uLnTx/>
                <a:uFillTx/>
                <a:latin typeface="Calibri"/>
                <a:ea typeface="+mn-ea"/>
                <a:cs typeface="+mn-cs"/>
              </a:rPr>
              <a:t>Expenditure - £85.0M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0000"/>
                </a:solidFill>
                <a:effectLst/>
                <a:uLnTx/>
                <a:uFillTx/>
                <a:latin typeface="Calibri"/>
                <a:ea typeface="+mn-ea"/>
                <a:cs typeface="+mn-cs"/>
              </a:rPr>
              <a:t>Surplus - £0.50M</a:t>
            </a:r>
          </a:p>
        </p:txBody>
      </p:sp>
    </p:spTree>
    <p:extLst>
      <p:ext uri="{BB962C8B-B14F-4D97-AF65-F5344CB8AC3E}">
        <p14:creationId xmlns:p14="http://schemas.microsoft.com/office/powerpoint/2010/main" val="781976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83051-FDD0-DFEC-C7B6-CE440D9E8F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5CC70-85EF-8EF2-2357-2D791D481ECD}"/>
              </a:ext>
            </a:extLst>
          </p:cNvPr>
          <p:cNvSpPr>
            <a:spLocks noGrp="1"/>
          </p:cNvSpPr>
          <p:nvPr>
            <p:ph type="title"/>
          </p:nvPr>
        </p:nvSpPr>
        <p:spPr>
          <a:xfrm>
            <a:off x="609600" y="-93110"/>
            <a:ext cx="10972800" cy="1143000"/>
          </a:xfrm>
        </p:spPr>
        <p:txBody>
          <a:bodyPr/>
          <a:lstStyle/>
          <a:p>
            <a:r>
              <a:rPr lang="en-US" sz="3600" b="1"/>
              <a:t>2025/26 budget settin</a:t>
            </a:r>
            <a:r>
              <a:rPr lang="en-US"/>
              <a:t>g and business plan update</a:t>
            </a:r>
            <a:endParaRPr lang="en-GB"/>
          </a:p>
        </p:txBody>
      </p:sp>
      <p:sp>
        <p:nvSpPr>
          <p:cNvPr id="4" name="Content Placeholder 3">
            <a:extLst>
              <a:ext uri="{FF2B5EF4-FFF2-40B4-BE49-F238E27FC236}">
                <a16:creationId xmlns:a16="http://schemas.microsoft.com/office/drawing/2014/main" id="{B56AB95B-95E4-4B84-84F8-68E741896B5A}"/>
              </a:ext>
            </a:extLst>
          </p:cNvPr>
          <p:cNvSpPr>
            <a:spLocks noGrp="1"/>
          </p:cNvSpPr>
          <p:nvPr>
            <p:ph idx="1"/>
          </p:nvPr>
        </p:nvSpPr>
        <p:spPr>
          <a:xfrm>
            <a:off x="609600" y="1049890"/>
            <a:ext cx="10972800" cy="4873832"/>
          </a:xfrm>
        </p:spPr>
        <p:txBody>
          <a:bodyPr/>
          <a:lstStyle/>
          <a:p>
            <a:r>
              <a:rPr lang="en-US" sz="1800" b="0">
                <a:cs typeface="Calibri"/>
              </a:rPr>
              <a:t>2025/26 budget and 40-year business plan updated through Cabinet and Council in February 2025</a:t>
            </a:r>
          </a:p>
          <a:p>
            <a:endParaRPr lang="en-US" sz="1800" b="0">
              <a:cs typeface="Calibri"/>
            </a:endParaRPr>
          </a:p>
          <a:p>
            <a:pPr marL="263525" indent="-263525">
              <a:spcBef>
                <a:spcPts val="600"/>
              </a:spcBef>
              <a:spcAft>
                <a:spcPts val="600"/>
              </a:spcAft>
              <a:buFont typeface="Arial" panose="020B0604020202020204" pitchFamily="34" charset="0"/>
              <a:buChar char="•"/>
            </a:pPr>
            <a:r>
              <a:rPr lang="en-GB" sz="1800" b="0"/>
              <a:t>Rent to increase by 2.7%</a:t>
            </a:r>
          </a:p>
          <a:p>
            <a:pPr marL="263525" indent="-263525">
              <a:spcBef>
                <a:spcPts val="600"/>
              </a:spcBef>
              <a:spcAft>
                <a:spcPts val="600"/>
              </a:spcAft>
              <a:buFont typeface="Arial" panose="020B0604020202020204" pitchFamily="34" charset="0"/>
              <a:buChar char="•"/>
            </a:pPr>
            <a:r>
              <a:rPr lang="en-GB" sz="1800" b="0"/>
              <a:t>Service charges to increase by 2.7%</a:t>
            </a:r>
          </a:p>
          <a:p>
            <a:pPr marL="263525" indent="-263525">
              <a:spcBef>
                <a:spcPts val="600"/>
              </a:spcBef>
              <a:spcAft>
                <a:spcPts val="600"/>
              </a:spcAft>
              <a:buFont typeface="Arial" panose="020B0604020202020204" pitchFamily="34" charset="0"/>
              <a:buChar char="•"/>
            </a:pPr>
            <a:r>
              <a:rPr lang="en-GB" sz="1800" b="0"/>
              <a:t>Heating charges to decrease by 10%</a:t>
            </a:r>
          </a:p>
          <a:p>
            <a:endParaRPr lang="en-GB" sz="1800" b="0">
              <a:ea typeface="Times New Roman" panose="02020603050405020304" pitchFamily="18" charset="0"/>
              <a:cs typeface="Times New Roman" panose="02020603050405020304" pitchFamily="18" charset="0"/>
            </a:endParaRPr>
          </a:p>
          <a:p>
            <a:r>
              <a:rPr lang="en-GB" sz="1800" b="0">
                <a:effectLst/>
                <a:ea typeface="Times New Roman" panose="02020603050405020304" pitchFamily="18" charset="0"/>
                <a:cs typeface="Times New Roman"/>
              </a:rPr>
              <a:t>Update of 40-year business plan based on updated assumptions to reflect current financial conditions </a:t>
            </a:r>
          </a:p>
          <a:p>
            <a:pPr marL="285750" indent="-285750">
              <a:buFont typeface="Arial" panose="020B0604020202020204" pitchFamily="34" charset="0"/>
              <a:buChar char="•"/>
            </a:pPr>
            <a:r>
              <a:rPr lang="en-GB" sz="1800" b="0">
                <a:effectLst/>
                <a:ea typeface="Times New Roman" panose="02020603050405020304" pitchFamily="18" charset="0"/>
                <a:cs typeface="Times New Roman"/>
              </a:rPr>
              <a:t>inflation, interest rates and rental increases </a:t>
            </a:r>
          </a:p>
          <a:p>
            <a:endParaRPr lang="en-GB" sz="1800" b="0">
              <a:effectLst/>
              <a:ea typeface="Times New Roman" panose="02020603050405020304" pitchFamily="18" charset="0"/>
              <a:cs typeface="Times New Roman"/>
            </a:endParaRPr>
          </a:p>
          <a:p>
            <a:r>
              <a:rPr lang="en-GB" sz="1800" b="0">
                <a:effectLst/>
                <a:ea typeface="Times New Roman" panose="02020603050405020304" pitchFamily="18" charset="0"/>
                <a:cs typeface="Times New Roman"/>
              </a:rPr>
              <a:t>The capital programme has also been updated to focus on improving the Decent Homes Standard in 2025/26</a:t>
            </a:r>
          </a:p>
          <a:p>
            <a:endParaRPr lang="en-GB" sz="1800" b="0">
              <a:effectLst/>
              <a:ea typeface="Times New Roman" panose="02020603050405020304" pitchFamily="18" charset="0"/>
              <a:cs typeface="Times New Roman"/>
            </a:endParaRPr>
          </a:p>
          <a:p>
            <a:r>
              <a:rPr lang="en-GB" sz="1800" b="0">
                <a:effectLst/>
                <a:ea typeface="Times New Roman" panose="02020603050405020304" pitchFamily="18" charset="0"/>
                <a:cs typeface="Times New Roman" panose="02020603050405020304" pitchFamily="18" charset="0"/>
              </a:rPr>
              <a:t>Review due to take place during the year to ensure the HRA is financially sustainable in the long-term</a:t>
            </a:r>
            <a:r>
              <a:rPr lang="en-GB" sz="1800" b="0">
                <a:ea typeface="Times New Roman" panose="02020603050405020304" pitchFamily="18" charset="0"/>
                <a:cs typeface="Times New Roman" panose="02020603050405020304" pitchFamily="18" charset="0"/>
              </a:rPr>
              <a:t> </a:t>
            </a:r>
            <a:endParaRPr lang="en-GB" sz="1800" b="0">
              <a:effectLst/>
              <a:ea typeface="Times New Roman" panose="02020603050405020304" pitchFamily="18" charset="0"/>
              <a:cs typeface="Times New Roman" panose="02020603050405020304" pitchFamily="18" charset="0"/>
            </a:endParaRPr>
          </a:p>
          <a:p>
            <a:r>
              <a:rPr lang="en-US" b="0">
                <a:cs typeface="Calibri"/>
              </a:rPr>
              <a:t> </a:t>
            </a:r>
            <a:endParaRPr lang="en-US" b="0">
              <a:ea typeface="Calibri"/>
              <a:cs typeface="Calibri"/>
            </a:endParaRPr>
          </a:p>
          <a:p>
            <a:endParaRPr lang="en-GB"/>
          </a:p>
        </p:txBody>
      </p:sp>
      <p:pic>
        <p:nvPicPr>
          <p:cNvPr id="3" name="Picture 2" descr="A person holding a large stack of gold coins&#10;&#10;AI-generated content may be incorrect.">
            <a:extLst>
              <a:ext uri="{FF2B5EF4-FFF2-40B4-BE49-F238E27FC236}">
                <a16:creationId xmlns:a16="http://schemas.microsoft.com/office/drawing/2014/main" id="{8A6F8A25-8DE4-2CB3-2031-9D410CF1A0A8}"/>
              </a:ext>
            </a:extLst>
          </p:cNvPr>
          <p:cNvPicPr>
            <a:picLocks noChangeAspect="1"/>
          </p:cNvPicPr>
          <p:nvPr/>
        </p:nvPicPr>
        <p:blipFill>
          <a:blip r:embed="rId3"/>
          <a:stretch>
            <a:fillRect/>
          </a:stretch>
        </p:blipFill>
        <p:spPr>
          <a:xfrm>
            <a:off x="9767630" y="1363375"/>
            <a:ext cx="2342338" cy="1891889"/>
          </a:xfrm>
          <a:prstGeom prst="rect">
            <a:avLst/>
          </a:prstGeom>
        </p:spPr>
      </p:pic>
      <p:sp>
        <p:nvSpPr>
          <p:cNvPr id="5" name="Rectangle 4">
            <a:extLst>
              <a:ext uri="{FF2B5EF4-FFF2-40B4-BE49-F238E27FC236}">
                <a16:creationId xmlns:a16="http://schemas.microsoft.com/office/drawing/2014/main" id="{FAF9837A-BDF2-383F-66B4-899F9A74F923}"/>
              </a:ext>
            </a:extLst>
          </p:cNvPr>
          <p:cNvSpPr/>
          <p:nvPr/>
        </p:nvSpPr>
        <p:spPr>
          <a:xfrm>
            <a:off x="11741160" y="1281079"/>
            <a:ext cx="368808" cy="5842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165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C18-5D2E-0F47-2A21-EF0E008EC0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653A3-585A-8892-F712-4F4E8F582647}"/>
              </a:ext>
            </a:extLst>
          </p:cNvPr>
          <p:cNvSpPr>
            <a:spLocks noGrp="1"/>
          </p:cNvSpPr>
          <p:nvPr>
            <p:ph type="title"/>
          </p:nvPr>
        </p:nvSpPr>
        <p:spPr>
          <a:xfrm>
            <a:off x="609600" y="-93110"/>
            <a:ext cx="10972800" cy="1143000"/>
          </a:xfrm>
        </p:spPr>
        <p:txBody>
          <a:bodyPr/>
          <a:lstStyle/>
          <a:p>
            <a:br>
              <a:rPr lang="en-GB"/>
            </a:br>
            <a:r>
              <a:rPr lang="en-GB" sz="3600"/>
              <a:t>Landlord controlled heating charges 2025/26</a:t>
            </a:r>
            <a:endParaRPr lang="en-GB"/>
          </a:p>
        </p:txBody>
      </p:sp>
      <p:sp>
        <p:nvSpPr>
          <p:cNvPr id="4" name="Content Placeholder 3">
            <a:extLst>
              <a:ext uri="{FF2B5EF4-FFF2-40B4-BE49-F238E27FC236}">
                <a16:creationId xmlns:a16="http://schemas.microsoft.com/office/drawing/2014/main" id="{69B1D7AA-1140-EB5B-6EE3-A549D07B4118}"/>
              </a:ext>
            </a:extLst>
          </p:cNvPr>
          <p:cNvSpPr>
            <a:spLocks noGrp="1"/>
          </p:cNvSpPr>
          <p:nvPr>
            <p:ph idx="1"/>
          </p:nvPr>
        </p:nvSpPr>
        <p:spPr>
          <a:xfrm>
            <a:off x="609600" y="1049890"/>
            <a:ext cx="10972800" cy="4873832"/>
          </a:xfrm>
        </p:spPr>
        <p:txBody>
          <a:bodyPr/>
          <a:lstStyle/>
          <a:p>
            <a:endParaRPr lang="en-GB" sz="1800" b="0">
              <a:effectLst/>
              <a:ea typeface="Times New Roman" panose="02020603050405020304" pitchFamily="18" charset="0"/>
              <a:cs typeface="Times New Roman" panose="02020603050405020304" pitchFamily="18" charset="0"/>
            </a:endParaRPr>
          </a:p>
          <a:p>
            <a:r>
              <a:rPr lang="en-US" b="0">
                <a:cs typeface="Calibri"/>
              </a:rPr>
              <a:t> </a:t>
            </a:r>
            <a:endParaRPr lang="en-US" b="0">
              <a:ea typeface="Calibri"/>
              <a:cs typeface="Calibri"/>
            </a:endParaRPr>
          </a:p>
          <a:p>
            <a:endParaRPr lang="en-GB"/>
          </a:p>
        </p:txBody>
      </p:sp>
      <p:sp>
        <p:nvSpPr>
          <p:cNvPr id="5" name="TextBox 4">
            <a:extLst>
              <a:ext uri="{FF2B5EF4-FFF2-40B4-BE49-F238E27FC236}">
                <a16:creationId xmlns:a16="http://schemas.microsoft.com/office/drawing/2014/main" id="{2D0D28E6-1D77-87F4-9B4D-FC0BFBFF31DB}"/>
              </a:ext>
            </a:extLst>
          </p:cNvPr>
          <p:cNvSpPr txBox="1"/>
          <p:nvPr/>
        </p:nvSpPr>
        <p:spPr>
          <a:xfrm>
            <a:off x="543339" y="1613118"/>
            <a:ext cx="6009861" cy="3293209"/>
          </a:xfrm>
          <a:prstGeom prst="rect">
            <a:avLst/>
          </a:prstGeom>
          <a:noFill/>
        </p:spPr>
        <p:txBody>
          <a:bodyPr wrap="square">
            <a:spAutoFit/>
          </a:bodyPr>
          <a:lstStyle/>
          <a:p>
            <a:pPr marL="263525" marR="0" lvl="0" indent="-2635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30" normalizeH="0" baseline="0" noProof="0">
                <a:ln>
                  <a:noFill/>
                </a:ln>
                <a:solidFill>
                  <a:srgbClr val="000000"/>
                </a:solidFill>
                <a:effectLst/>
                <a:uLnTx/>
                <a:uFillTx/>
                <a:latin typeface="Calibri"/>
                <a:ea typeface="+mn-ea"/>
                <a:cs typeface="+mn-cs"/>
              </a:rPr>
              <a:t>At end of 2022/23 deficit was £3.5M</a:t>
            </a:r>
          </a:p>
          <a:p>
            <a:pPr marL="263525" marR="0" lvl="0" indent="-2635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30" normalizeH="0" baseline="0" noProof="0">
                <a:ln>
                  <a:noFill/>
                </a:ln>
                <a:solidFill>
                  <a:srgbClr val="000000"/>
                </a:solidFill>
                <a:effectLst/>
                <a:uLnTx/>
                <a:uFillTx/>
                <a:latin typeface="Calibri"/>
                <a:ea typeface="+mn-ea"/>
                <a:cs typeface="+mn-cs"/>
              </a:rPr>
              <a:t>Charges increased in 2023/24 and 2024/25 to cover increased costs</a:t>
            </a:r>
          </a:p>
          <a:p>
            <a:pPr marL="263525" marR="0" lvl="0" indent="-2635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30" normalizeH="0" baseline="0" noProof="0">
                <a:ln>
                  <a:noFill/>
                </a:ln>
                <a:solidFill>
                  <a:srgbClr val="000000"/>
                </a:solidFill>
                <a:effectLst/>
                <a:uLnTx/>
                <a:uFillTx/>
                <a:latin typeface="Calibri"/>
                <a:ea typeface="+mn-ea"/>
                <a:cs typeface="+mn-cs"/>
              </a:rPr>
              <a:t>Council has benefited from energy procurement contract</a:t>
            </a:r>
          </a:p>
          <a:p>
            <a:pPr marL="263525" marR="0" lvl="0" indent="-2635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30" normalizeH="0" baseline="0" noProof="0">
                <a:ln>
                  <a:noFill/>
                </a:ln>
                <a:solidFill>
                  <a:srgbClr val="000000"/>
                </a:solidFill>
                <a:effectLst/>
                <a:uLnTx/>
                <a:uFillTx/>
                <a:latin typeface="Calibri"/>
                <a:ea typeface="+mn-ea"/>
                <a:cs typeface="+mn-cs"/>
              </a:rPr>
              <a:t>Charges for 2025/26 to reduced by 10%</a:t>
            </a:r>
          </a:p>
          <a:p>
            <a:pPr marL="263525" marR="0" lvl="0" indent="-2635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30" normalizeH="0" baseline="0" noProof="0">
                <a:ln>
                  <a:noFill/>
                </a:ln>
                <a:solidFill>
                  <a:srgbClr val="000000"/>
                </a:solidFill>
                <a:effectLst/>
                <a:uLnTx/>
                <a:uFillTx/>
                <a:latin typeface="Calibri"/>
                <a:ea typeface="+mn-ea"/>
                <a:cs typeface="+mn-cs"/>
              </a:rPr>
              <a:t>Deficit forecasted to be cleared in 2025/26</a:t>
            </a:r>
          </a:p>
        </p:txBody>
      </p:sp>
      <p:pic>
        <p:nvPicPr>
          <p:cNvPr id="3" name="Picture 2" descr="Wooden houses with one house standing out with its orange and red color">
            <a:extLst>
              <a:ext uri="{FF2B5EF4-FFF2-40B4-BE49-F238E27FC236}">
                <a16:creationId xmlns:a16="http://schemas.microsoft.com/office/drawing/2014/main" id="{662B5C47-AA0E-084A-0AB1-CA053D0A07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8157" y="3429000"/>
            <a:ext cx="3184243" cy="2125097"/>
          </a:xfrm>
          <a:prstGeom prst="rect">
            <a:avLst/>
          </a:prstGeom>
        </p:spPr>
      </p:pic>
    </p:spTree>
    <p:extLst>
      <p:ext uri="{BB962C8B-B14F-4D97-AF65-F5344CB8AC3E}">
        <p14:creationId xmlns:p14="http://schemas.microsoft.com/office/powerpoint/2010/main" val="39787826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A3A5763-1F0F-A225-CB29-E7EBE37A1530}"/>
              </a:ext>
            </a:extLst>
          </p:cNvPr>
          <p:cNvSpPr/>
          <p:nvPr>
            <p:custDataLst>
              <p:tags r:id="rId2"/>
            </p:custDataLst>
          </p:nvPr>
        </p:nvSpPr>
        <p:spPr>
          <a:xfrm>
            <a:off x="6286500" y="430530"/>
            <a:ext cx="5524500" cy="891540"/>
          </a:xfrm>
          <a:prstGeom prst="roundRect">
            <a:avLst/>
          </a:prstGeom>
          <a:gradFill flip="none" rotWithShape="1">
            <a:gsLst>
              <a:gs pos="0">
                <a:srgbClr val="F4F4F4"/>
              </a:gs>
              <a:gs pos="100000">
                <a:schemeClr val="accent1">
                  <a:tint val="50000"/>
                  <a:shade val="100000"/>
                  <a:satMod val="35000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D0508FAC-5B06-CE83-CB00-DAAFD7C0EA6B}"/>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BA9D83E6-E427-9C6D-F83B-FACFD85864D3}"/>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90033E51-6D9B-F5A0-10B3-4DFBCC4AA1A8}"/>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91214790-68AA-DA68-EE20-9C829CEB5A9E}"/>
              </a:ext>
            </a:extLst>
          </p:cNvPr>
          <p:cNvSpPr/>
          <p:nvPr>
            <p:custDataLst>
              <p:tags r:id="rId6"/>
            </p:custDataLst>
          </p:nvPr>
        </p:nvSpPr>
        <p:spPr>
          <a:xfrm>
            <a:off x="3901440" y="2571750"/>
            <a:ext cx="7315199" cy="1714500"/>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3200" b="1">
                <a:solidFill>
                  <a:srgbClr val="5B5B5B"/>
                </a:solidFill>
              </a:rPr>
              <a:t>What is your number one priority in what the HRA (Housing Revenue Account) should spend money on?</a:t>
            </a:r>
          </a:p>
        </p:txBody>
      </p:sp>
      <p:sp>
        <p:nvSpPr>
          <p:cNvPr id="10" name="Rectangle 9">
            <a:extLst>
              <a:ext uri="{FF2B5EF4-FFF2-40B4-BE49-F238E27FC236}">
                <a16:creationId xmlns:a16="http://schemas.microsoft.com/office/drawing/2014/main" id="{EEBD6081-4364-BE08-C9D7-9C53D7821A57}"/>
              </a:ext>
            </a:extLst>
          </p:cNvPr>
          <p:cNvSpPr/>
          <p:nvPr>
            <p:custDataLst>
              <p:tags r:id="rId7"/>
            </p:custDataLst>
          </p:nvPr>
        </p:nvSpPr>
        <p:spPr>
          <a:xfrm>
            <a:off x="3901440" y="6032500"/>
            <a:ext cx="7315199" cy="518160"/>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9506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0F22F-5AB7-8846-5153-5670CE53E7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31AA6-23AF-A6BD-ECD8-136D79993716}"/>
              </a:ext>
            </a:extLst>
          </p:cNvPr>
          <p:cNvSpPr>
            <a:spLocks noGrp="1"/>
          </p:cNvSpPr>
          <p:nvPr>
            <p:ph type="title"/>
          </p:nvPr>
        </p:nvSpPr>
        <p:spPr>
          <a:xfrm>
            <a:off x="609600" y="-93110"/>
            <a:ext cx="10972800" cy="1143000"/>
          </a:xfrm>
        </p:spPr>
        <p:txBody>
          <a:bodyPr/>
          <a:lstStyle/>
          <a:p>
            <a:br>
              <a:rPr lang="en-GB"/>
            </a:br>
            <a:r>
              <a:rPr lang="en-GB"/>
              <a:t>End of presentation</a:t>
            </a:r>
          </a:p>
        </p:txBody>
      </p:sp>
      <p:sp>
        <p:nvSpPr>
          <p:cNvPr id="4" name="Content Placeholder 3">
            <a:extLst>
              <a:ext uri="{FF2B5EF4-FFF2-40B4-BE49-F238E27FC236}">
                <a16:creationId xmlns:a16="http://schemas.microsoft.com/office/drawing/2014/main" id="{62C42B1D-FB39-8CE5-F56A-364F11C205D1}"/>
              </a:ext>
            </a:extLst>
          </p:cNvPr>
          <p:cNvSpPr>
            <a:spLocks noGrp="1"/>
          </p:cNvSpPr>
          <p:nvPr>
            <p:ph idx="1"/>
          </p:nvPr>
        </p:nvSpPr>
        <p:spPr>
          <a:xfrm>
            <a:off x="609600" y="1049890"/>
            <a:ext cx="10972800" cy="4873832"/>
          </a:xfrm>
        </p:spPr>
        <p:txBody>
          <a:bodyPr/>
          <a:lstStyle/>
          <a:p>
            <a:endParaRPr lang="en-GB" sz="1800" b="0">
              <a:effectLst/>
              <a:ea typeface="Times New Roman" panose="02020603050405020304" pitchFamily="18" charset="0"/>
              <a:cs typeface="Times New Roman" panose="02020603050405020304" pitchFamily="18" charset="0"/>
            </a:endParaRPr>
          </a:p>
          <a:p>
            <a:r>
              <a:rPr lang="en-US" b="0">
                <a:cs typeface="Calibri"/>
              </a:rPr>
              <a:t> </a:t>
            </a:r>
            <a:endParaRPr lang="en-US" b="0">
              <a:ea typeface="Calibri"/>
              <a:cs typeface="Calibri"/>
            </a:endParaRPr>
          </a:p>
          <a:p>
            <a:endParaRPr lang="en-GB"/>
          </a:p>
        </p:txBody>
      </p:sp>
      <p:sp>
        <p:nvSpPr>
          <p:cNvPr id="5" name="TextBox 4">
            <a:extLst>
              <a:ext uri="{FF2B5EF4-FFF2-40B4-BE49-F238E27FC236}">
                <a16:creationId xmlns:a16="http://schemas.microsoft.com/office/drawing/2014/main" id="{0608841A-F062-D889-3E43-085CA9F0927C}"/>
              </a:ext>
            </a:extLst>
          </p:cNvPr>
          <p:cNvSpPr txBox="1"/>
          <p:nvPr/>
        </p:nvSpPr>
        <p:spPr>
          <a:xfrm>
            <a:off x="543339" y="1613118"/>
            <a:ext cx="600986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Calibri"/>
                <a:ea typeface="+mn-ea"/>
                <a:cs typeface="+mn-cs"/>
              </a:rPr>
              <a:t>Many thanks for listening</a:t>
            </a:r>
          </a:p>
        </p:txBody>
      </p:sp>
    </p:spTree>
    <p:extLst>
      <p:ext uri="{BB962C8B-B14F-4D97-AF65-F5344CB8AC3E}">
        <p14:creationId xmlns:p14="http://schemas.microsoft.com/office/powerpoint/2010/main" val="41698250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4ADA23-DA6E-4ED8-AADD-004B09E8C5DF}"/>
              </a:ext>
            </a:extLst>
          </p:cNvPr>
          <p:cNvSpPr/>
          <p:nvPr/>
        </p:nvSpPr>
        <p:spPr>
          <a:xfrm>
            <a:off x="1126836" y="2132851"/>
            <a:ext cx="10663370" cy="3600986"/>
          </a:xfrm>
          <a:prstGeom prst="rect">
            <a:avLst/>
          </a:prstGeom>
        </p:spPr>
        <p:txBody>
          <a:bodyPr wrap="square">
            <a:spAutoFit/>
          </a:bodyPr>
          <a:lstStyle/>
          <a:p>
            <a:pPr algn="ctr"/>
            <a:r>
              <a:rPr lang="en-GB" sz="6600" b="1">
                <a:solidFill>
                  <a:srgbClr val="008080"/>
                </a:solidFill>
                <a:latin typeface="Calibri" panose="020F0502020204030204" pitchFamily="34" charset="0"/>
                <a:ea typeface="Calibri" panose="020F0502020204030204" pitchFamily="34" charset="0"/>
                <a:cs typeface="Times New Roman" panose="02020603050405020304" pitchFamily="18" charset="0"/>
              </a:rPr>
              <a:t>Update on Allocation policy</a:t>
            </a:r>
          </a:p>
          <a:p>
            <a:pPr algn="ctr"/>
            <a:endParaRPr lang="en-GB" sz="66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rPr>
              <a:t>Maria Byrne - </a:t>
            </a:r>
            <a:r>
              <a:rPr lang="en-GB" sz="3200" b="1" i="1">
                <a:solidFill>
                  <a:srgbClr val="008080"/>
                </a:solidFill>
                <a:latin typeface="Calibri" panose="020F0502020204030204" pitchFamily="34" charset="0"/>
                <a:ea typeface="Calibri" panose="020F0502020204030204" pitchFamily="34" charset="0"/>
                <a:cs typeface="Times New Roman" panose="02020603050405020304" pitchFamily="18" charset="0"/>
              </a:rPr>
              <a:t>Service Lead - Housing Needs &amp; Welfare </a:t>
            </a:r>
            <a:r>
              <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rPr>
              <a:t>Support  or Katie Evans </a:t>
            </a:r>
          </a:p>
        </p:txBody>
      </p:sp>
      <p:sp>
        <p:nvSpPr>
          <p:cNvPr id="11" name="Rectangle 10">
            <a:extLst>
              <a:ext uri="{FF2B5EF4-FFF2-40B4-BE49-F238E27FC236}">
                <a16:creationId xmlns:a16="http://schemas.microsoft.com/office/drawing/2014/main" id="{24050579-5DD7-4799-B169-A00263972670}"/>
              </a:ext>
            </a:extLst>
          </p:cNvPr>
          <p:cNvSpPr/>
          <p:nvPr/>
        </p:nvSpPr>
        <p:spPr>
          <a:xfrm>
            <a:off x="768607" y="1621301"/>
            <a:ext cx="11140308" cy="20749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12" name="Rectangle 11">
            <a:extLst>
              <a:ext uri="{FF2B5EF4-FFF2-40B4-BE49-F238E27FC236}">
                <a16:creationId xmlns:a16="http://schemas.microsoft.com/office/drawing/2014/main" id="{5CA21CAE-DDED-41BD-904C-0503EADBD714}"/>
              </a:ext>
            </a:extLst>
          </p:cNvPr>
          <p:cNvSpPr/>
          <p:nvPr/>
        </p:nvSpPr>
        <p:spPr>
          <a:xfrm>
            <a:off x="2196011"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Logo, company name&#10;&#10;Description automatically generated">
            <a:extLst>
              <a:ext uri="{FF2B5EF4-FFF2-40B4-BE49-F238E27FC236}">
                <a16:creationId xmlns:a16="http://schemas.microsoft.com/office/drawing/2014/main" id="{A837F708-676A-464E-AD01-391B631FB9F9}"/>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sp>
        <p:nvSpPr>
          <p:cNvPr id="10" name="Rectangle 9">
            <a:extLst>
              <a:ext uri="{FF2B5EF4-FFF2-40B4-BE49-F238E27FC236}">
                <a16:creationId xmlns:a16="http://schemas.microsoft.com/office/drawing/2014/main" id="{4EDFE1BD-C289-4D22-ABF3-444C1D17AA7F}"/>
              </a:ext>
            </a:extLst>
          </p:cNvPr>
          <p:cNvSpPr/>
          <p:nvPr/>
        </p:nvSpPr>
        <p:spPr>
          <a:xfrm>
            <a:off x="244000"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A66877B0-C68E-4362-B3EC-E4F6DF676E3A}"/>
              </a:ext>
            </a:extLst>
          </p:cNvPr>
          <p:cNvSpPr/>
          <p:nvPr/>
        </p:nvSpPr>
        <p:spPr>
          <a:xfrm>
            <a:off x="401794"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pic>
        <p:nvPicPr>
          <p:cNvPr id="3" name="Picture 2">
            <a:extLst>
              <a:ext uri="{FF2B5EF4-FFF2-40B4-BE49-F238E27FC236}">
                <a16:creationId xmlns:a16="http://schemas.microsoft.com/office/drawing/2014/main" id="{663E1CCF-8ECB-B16E-21E7-5513B0528B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8"/>
            <a:ext cx="1495812" cy="1309295"/>
          </a:xfrm>
          <a:prstGeom prst="rect">
            <a:avLst/>
          </a:prstGeom>
        </p:spPr>
      </p:pic>
      <p:pic>
        <p:nvPicPr>
          <p:cNvPr id="4" name="Picture 3">
            <a:extLst>
              <a:ext uri="{FF2B5EF4-FFF2-40B4-BE49-F238E27FC236}">
                <a16:creationId xmlns:a16="http://schemas.microsoft.com/office/drawing/2014/main" id="{362D06CD-B8AD-78B2-83DA-C98FEC52E5E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spTree>
    <p:extLst>
      <p:ext uri="{BB962C8B-B14F-4D97-AF65-F5344CB8AC3E}">
        <p14:creationId xmlns:p14="http://schemas.microsoft.com/office/powerpoint/2010/main" val="309955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cc powerpoint image 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00"/>
            <a:ext cx="12192000" cy="685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524001" y="3552825"/>
            <a:ext cx="6494463" cy="890588"/>
          </a:xfrm>
          <a:prstGeom prst="rect">
            <a:avLst/>
          </a:prstGeom>
          <a:solidFill>
            <a:srgbClr val="0122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24001" y="3552825"/>
            <a:ext cx="6494463" cy="890588"/>
          </a:xfrm>
          <a:prstGeom prst="rect">
            <a:avLst/>
          </a:prstGeom>
          <a:solidFill>
            <a:srgbClr val="0122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524001" y="3552825"/>
            <a:ext cx="6494463" cy="890588"/>
          </a:xfrm>
          <a:prstGeom prst="rect">
            <a:avLst/>
          </a:prstGeom>
          <a:solidFill>
            <a:srgbClr val="0122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524001" y="3552825"/>
            <a:ext cx="8507766" cy="890588"/>
          </a:xfrm>
          <a:prstGeom prst="rect">
            <a:avLst/>
          </a:prstGeom>
          <a:solidFill>
            <a:srgbClr val="0122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Housing Allocations Policy Changes 2025</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1DED2-F572-490E-AF9F-2E082ABA3DD8}"/>
              </a:ext>
            </a:extLst>
          </p:cNvPr>
          <p:cNvSpPr>
            <a:spLocks noGrp="1"/>
          </p:cNvSpPr>
          <p:nvPr>
            <p:ph type="title"/>
          </p:nvPr>
        </p:nvSpPr>
        <p:spPr>
          <a:xfrm>
            <a:off x="609600" y="274638"/>
            <a:ext cx="10972800" cy="1143000"/>
          </a:xfrm>
        </p:spPr>
        <p:txBody>
          <a:bodyPr wrap="square" anchor="ctr">
            <a:normAutofit fontScale="90000"/>
          </a:bodyPr>
          <a:lstStyle/>
          <a:p>
            <a:pPr algn="ctr">
              <a:lnSpc>
                <a:spcPct val="90000"/>
              </a:lnSpc>
            </a:pPr>
            <a:r>
              <a:rPr lang="en-GB"/>
              <a:t> </a:t>
            </a:r>
            <a:br>
              <a:rPr lang="en-GB"/>
            </a:br>
            <a:r>
              <a:rPr lang="en-GB" sz="4000"/>
              <a:t>What is changing?</a:t>
            </a:r>
            <a:br>
              <a:rPr lang="en-GB"/>
            </a:br>
            <a:r>
              <a:rPr lang="en-GB"/>
              <a:t> </a:t>
            </a:r>
          </a:p>
        </p:txBody>
      </p:sp>
      <p:sp>
        <p:nvSpPr>
          <p:cNvPr id="4" name="Content Placeholder 3">
            <a:extLst>
              <a:ext uri="{FF2B5EF4-FFF2-40B4-BE49-F238E27FC236}">
                <a16:creationId xmlns:a16="http://schemas.microsoft.com/office/drawing/2014/main" id="{6E179593-2477-0160-5020-950B7B32DEFF}"/>
              </a:ext>
            </a:extLst>
          </p:cNvPr>
          <p:cNvSpPr>
            <a:spLocks noGrp="1"/>
          </p:cNvSpPr>
          <p:nvPr>
            <p:ph sz="half" idx="1"/>
          </p:nvPr>
        </p:nvSpPr>
        <p:spPr>
          <a:xfrm>
            <a:off x="609600" y="1600201"/>
            <a:ext cx="5384800" cy="4525963"/>
          </a:xfrm>
        </p:spPr>
        <p:txBody>
          <a:bodyPr wrap="square" anchor="t">
            <a:normAutofit/>
          </a:bodyPr>
          <a:lstStyle/>
          <a:p>
            <a:pPr marL="0" indent="0" algn="ctr">
              <a:lnSpc>
                <a:spcPct val="90000"/>
              </a:lnSpc>
              <a:buNone/>
            </a:pPr>
            <a:r>
              <a:rPr lang="en-GB" sz="1600" b="0">
                <a:latin typeface="Arial" panose="020B0604020202020204" pitchFamily="34" charset="0"/>
                <a:cs typeface="Arial" panose="020B0604020202020204" pitchFamily="34" charset="0"/>
              </a:rPr>
              <a:t>The new Allocations Policy was agreed by Cabinet in July 2024.</a:t>
            </a:r>
          </a:p>
          <a:p>
            <a:pPr marL="0" indent="0" algn="ctr">
              <a:lnSpc>
                <a:spcPct val="90000"/>
              </a:lnSpc>
              <a:buNone/>
            </a:pPr>
            <a:endParaRPr lang="en-GB" sz="1600" b="0">
              <a:latin typeface="Arial" panose="020B0604020202020204" pitchFamily="34" charset="0"/>
              <a:cs typeface="Arial" panose="020B0604020202020204" pitchFamily="34" charset="0"/>
            </a:endParaRPr>
          </a:p>
          <a:p>
            <a:pPr marL="0" indent="0" algn="ctr">
              <a:lnSpc>
                <a:spcPct val="90000"/>
              </a:lnSpc>
              <a:buNone/>
            </a:pPr>
            <a:r>
              <a:rPr lang="en-GB" sz="1600" b="0">
                <a:latin typeface="Arial" panose="020B0604020202020204" pitchFamily="34" charset="0"/>
                <a:cs typeface="Arial" panose="020B0604020202020204" pitchFamily="34" charset="0"/>
              </a:rPr>
              <a:t>This policy will be implemented in 2025.</a:t>
            </a:r>
          </a:p>
          <a:p>
            <a:pPr marL="0" indent="0">
              <a:lnSpc>
                <a:spcPct val="90000"/>
              </a:lnSpc>
              <a:buNone/>
            </a:pPr>
            <a:endParaRPr lang="en-GB" sz="1600" b="0">
              <a:latin typeface="Arial" panose="020B0604020202020204" pitchFamily="34" charset="0"/>
              <a:cs typeface="Arial" panose="020B0604020202020204" pitchFamily="34" charset="0"/>
            </a:endParaRPr>
          </a:p>
          <a:p>
            <a:pPr marL="0" indent="0">
              <a:lnSpc>
                <a:spcPct val="90000"/>
              </a:lnSpc>
              <a:buNone/>
            </a:pPr>
            <a:endParaRPr lang="en-GB" sz="1600" b="0">
              <a:latin typeface="Arial" panose="020B0604020202020204" pitchFamily="34" charset="0"/>
              <a:cs typeface="Arial" panose="020B0604020202020204" pitchFamily="34" charset="0"/>
            </a:endParaRPr>
          </a:p>
          <a:p>
            <a:pPr marL="0" indent="0">
              <a:lnSpc>
                <a:spcPct val="90000"/>
              </a:lnSpc>
              <a:buNone/>
            </a:pPr>
            <a:r>
              <a:rPr lang="en-GB" sz="1600" b="0" kern="100">
                <a:effectLst/>
                <a:latin typeface="Arial" panose="020B0604020202020204" pitchFamily="34" charset="0"/>
                <a:cs typeface="Arial" panose="020B0604020202020204" pitchFamily="34" charset="0"/>
              </a:rPr>
              <a:t>Due to the lack of social homes available in the City the Allocations Policy has been updated to prioritise those households with the highest levels of housing need.</a:t>
            </a:r>
          </a:p>
          <a:p>
            <a:pPr marL="0" indent="0">
              <a:lnSpc>
                <a:spcPct val="90000"/>
              </a:lnSpc>
              <a:buNone/>
            </a:pPr>
            <a:endParaRPr lang="en-GB" sz="1600" b="0" kern="100">
              <a:latin typeface="Arial" panose="020B0604020202020204" pitchFamily="34" charset="0"/>
              <a:cs typeface="Arial" panose="020B0604020202020204" pitchFamily="34" charset="0"/>
            </a:endParaRPr>
          </a:p>
          <a:p>
            <a:pPr marL="0" indent="0">
              <a:lnSpc>
                <a:spcPct val="90000"/>
              </a:lnSpc>
              <a:buNone/>
            </a:pPr>
            <a:r>
              <a:rPr lang="en-GB" sz="1600" b="0" kern="100">
                <a:effectLst/>
                <a:latin typeface="Arial" panose="020B0604020202020204" pitchFamily="34" charset="0"/>
                <a:cs typeface="Arial" panose="020B0604020202020204" pitchFamily="34" charset="0"/>
              </a:rPr>
              <a:t>This policy change will come into effect in 2025 and we will be contacting those residents already on the Housing Register to advise of the next steps they need to take to ensure they remain on the waiting list when this change comes in effect.  </a:t>
            </a:r>
          </a:p>
          <a:p>
            <a:pPr>
              <a:lnSpc>
                <a:spcPct val="90000"/>
              </a:lnSpc>
            </a:pPr>
            <a:endParaRPr lang="en-GB" sz="2000"/>
          </a:p>
        </p:txBody>
      </p:sp>
      <p:pic>
        <p:nvPicPr>
          <p:cNvPr id="1026" name="Picture 2" descr="Housing Allocation Policy Consultation | Let's Talk Redbridge">
            <a:extLst>
              <a:ext uri="{FF2B5EF4-FFF2-40B4-BE49-F238E27FC236}">
                <a16:creationId xmlns:a16="http://schemas.microsoft.com/office/drawing/2014/main" id="{242594EE-A642-B14E-0D54-1C23C97687F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b="-2"/>
          <a:stretch/>
        </p:blipFill>
        <p:spPr bwMode="auto">
          <a:xfrm>
            <a:off x="6197600" y="1600201"/>
            <a:ext cx="5384800" cy="4525963"/>
          </a:xfrm>
          <a:prstGeom prst="rect">
            <a:avLst/>
          </a:prstGeom>
          <a:solidFill>
            <a:srgbClr val="FFFFFF"/>
          </a:solidFill>
        </p:spPr>
      </p:pic>
    </p:spTree>
    <p:extLst>
      <p:ext uri="{BB962C8B-B14F-4D97-AF65-F5344CB8AC3E}">
        <p14:creationId xmlns:p14="http://schemas.microsoft.com/office/powerpoint/2010/main" val="41644342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1DED2-F572-490E-AF9F-2E082ABA3DD8}"/>
              </a:ext>
            </a:extLst>
          </p:cNvPr>
          <p:cNvSpPr>
            <a:spLocks noGrp="1"/>
          </p:cNvSpPr>
          <p:nvPr>
            <p:ph type="title"/>
          </p:nvPr>
        </p:nvSpPr>
        <p:spPr>
          <a:xfrm>
            <a:off x="190499" y="274638"/>
            <a:ext cx="11391901" cy="1143000"/>
          </a:xfrm>
        </p:spPr>
        <p:txBody>
          <a:bodyPr/>
          <a:lstStyle/>
          <a:p>
            <a:pPr algn="ctr"/>
            <a:r>
              <a:rPr lang="en-GB"/>
              <a:t> </a:t>
            </a:r>
            <a:r>
              <a:rPr lang="en-GB">
                <a:solidFill>
                  <a:schemeClr val="tx2">
                    <a:lumMod val="75000"/>
                  </a:schemeClr>
                </a:solidFill>
              </a:rPr>
              <a:t>What is happening and when?</a:t>
            </a:r>
            <a:br>
              <a:rPr lang="en-GB">
                <a:solidFill>
                  <a:schemeClr val="tx2">
                    <a:lumMod val="75000"/>
                  </a:schemeClr>
                </a:solidFill>
              </a:rPr>
            </a:br>
            <a:r>
              <a:rPr lang="en-GB"/>
              <a:t> </a:t>
            </a:r>
            <a:endParaRPr lang="en-GB">
              <a:solidFill>
                <a:srgbClr val="1F497D"/>
              </a:solidFill>
              <a:cs typeface="Calibri"/>
            </a:endParaRPr>
          </a:p>
        </p:txBody>
      </p:sp>
      <p:sp>
        <p:nvSpPr>
          <p:cNvPr id="3" name="Content Placeholder 2">
            <a:extLst>
              <a:ext uri="{FF2B5EF4-FFF2-40B4-BE49-F238E27FC236}">
                <a16:creationId xmlns:a16="http://schemas.microsoft.com/office/drawing/2014/main" id="{1243D072-F084-4F9A-BFBC-935F38F4B642}"/>
              </a:ext>
            </a:extLst>
          </p:cNvPr>
          <p:cNvSpPr>
            <a:spLocks noGrp="1"/>
          </p:cNvSpPr>
          <p:nvPr>
            <p:ph idx="1"/>
          </p:nvPr>
        </p:nvSpPr>
        <p:spPr>
          <a:xfrm>
            <a:off x="609600" y="1015478"/>
            <a:ext cx="7685314" cy="4827045"/>
          </a:xfrm>
        </p:spPr>
        <p:txBody>
          <a:bodyPr/>
          <a:lstStyle/>
          <a:p>
            <a:r>
              <a:rPr lang="en-GB"/>
              <a:t>	</a:t>
            </a:r>
            <a:endParaRPr lang="en-GB" sz="2400" b="0">
              <a:latin typeface="+mj-lt"/>
            </a:endParaRPr>
          </a:p>
          <a:p>
            <a:pPr marL="1485900" lvl="2" indent="-342900"/>
            <a:endParaRPr lang="en-GB" sz="2000"/>
          </a:p>
        </p:txBody>
      </p:sp>
      <p:sp>
        <p:nvSpPr>
          <p:cNvPr id="6" name="TextBox 5">
            <a:extLst>
              <a:ext uri="{FF2B5EF4-FFF2-40B4-BE49-F238E27FC236}">
                <a16:creationId xmlns:a16="http://schemas.microsoft.com/office/drawing/2014/main" id="{33C835A8-DA11-435E-946E-B4D25BC3B920}"/>
              </a:ext>
            </a:extLst>
          </p:cNvPr>
          <p:cNvSpPr txBox="1"/>
          <p:nvPr/>
        </p:nvSpPr>
        <p:spPr>
          <a:xfrm>
            <a:off x="3472372" y="1017549"/>
            <a:ext cx="7796383" cy="6983258"/>
          </a:xfrm>
          <a:prstGeom prst="rect">
            <a:avLst/>
          </a:prstGeom>
          <a:noFill/>
        </p:spPr>
        <p:txBody>
          <a:bodyPr wrap="square" lIns="91440" tIns="45720" rIns="91440" bIns="45720" rtlCol="0" anchor="t">
            <a:spAutoFit/>
          </a:bodyPr>
          <a:lstStyle/>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r>
              <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Calibri"/>
                <a:cs typeface="Arial" panose="020B0604020202020204" pitchFamily="34" charset="0"/>
              </a:rPr>
              <a:t>Homebid</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 will be closing in May 2025 and this will be replaced with Southampton </a:t>
            </a:r>
            <a:r>
              <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Calibri"/>
                <a:cs typeface="Arial" panose="020B0604020202020204" pitchFamily="34" charset="0"/>
              </a:rPr>
              <a:t>Homesearch</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 </a:t>
            </a: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The housing register has opened for registration on the new system, Southampton </a:t>
            </a:r>
            <a:r>
              <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Calibri"/>
                <a:cs typeface="Arial" panose="020B0604020202020204" pitchFamily="34" charset="0"/>
              </a:rPr>
              <a:t>Homesearch</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 Applicants need to register before April to ensure they can continue to bid. This is for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ALL</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 applicants.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Those who are already registered with a live application on </a:t>
            </a:r>
            <a:r>
              <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Calibri"/>
                <a:cs typeface="Arial" panose="020B0604020202020204" pitchFamily="34" charset="0"/>
              </a:rPr>
              <a:t>Homebid</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 will be able to continue to bid in the normal way until May 2025. They should continue to report any change in their circumstances in the normal way. </a:t>
            </a: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endParaRPr kumimoji="0" lang="en-US" sz="1600" b="0" i="0" u="none" strike="noStrike" kern="1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r>
              <a:rPr kumimoji="0" lang="en-US" sz="1600" b="0" i="0" u="none" strike="noStrike" kern="1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We will be moving to a daily bidding cycle – this means properties will be added as they become available throughout the week. They will be advertised for 7 days to ensure everyone has enough time to bid.</a:t>
            </a: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endParaRPr kumimoji="0" lang="en-US" sz="1600" b="0" i="0" u="none" strike="noStrike" kern="1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r>
              <a:rPr kumimoji="0" lang="en-US" sz="1600" b="0" i="0" u="none" strike="noStrike" kern="1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In May the policy is being implemented and we are moving from points to bands….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6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6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p:txBody>
      </p:sp>
      <p:pic>
        <p:nvPicPr>
          <p:cNvPr id="2050" name="Picture 2" descr="Question mark, Question mark png | PNGEgg">
            <a:extLst>
              <a:ext uri="{FF2B5EF4-FFF2-40B4-BE49-F238E27FC236}">
                <a16:creationId xmlns:a16="http://schemas.microsoft.com/office/drawing/2014/main" id="{1D45234D-F831-5172-DFE4-BCAFEB847D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188615"/>
            <a:ext cx="2667000" cy="443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0554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F8D3-17C4-2800-D16E-346BE943E812}"/>
              </a:ext>
            </a:extLst>
          </p:cNvPr>
          <p:cNvSpPr>
            <a:spLocks noGrp="1"/>
          </p:cNvSpPr>
          <p:nvPr>
            <p:ph type="title"/>
          </p:nvPr>
        </p:nvSpPr>
        <p:spPr/>
        <p:txBody>
          <a:bodyPr/>
          <a:lstStyle/>
          <a:p>
            <a:pPr algn="ctr"/>
            <a:r>
              <a:rPr lang="en-GB"/>
              <a:t>There are 5 main changes</a:t>
            </a:r>
          </a:p>
        </p:txBody>
      </p:sp>
      <p:sp>
        <p:nvSpPr>
          <p:cNvPr id="3" name="Content Placeholder 2">
            <a:extLst>
              <a:ext uri="{FF2B5EF4-FFF2-40B4-BE49-F238E27FC236}">
                <a16:creationId xmlns:a16="http://schemas.microsoft.com/office/drawing/2014/main" id="{6D280327-579B-DE9F-1371-5D3591885390}"/>
              </a:ext>
            </a:extLst>
          </p:cNvPr>
          <p:cNvSpPr>
            <a:spLocks noGrp="1"/>
          </p:cNvSpPr>
          <p:nvPr>
            <p:ph idx="1"/>
          </p:nvPr>
        </p:nvSpPr>
        <p:spPr/>
        <p:txBody>
          <a:bodyPr/>
          <a:lstStyle/>
          <a:p>
            <a:endParaRPr lang="en-GB" b="0">
              <a:solidFill>
                <a:srgbClr val="002060"/>
              </a:solidFill>
            </a:endParaRPr>
          </a:p>
          <a:p>
            <a:endParaRPr lang="en-GB" b="0">
              <a:solidFill>
                <a:srgbClr val="002060"/>
              </a:solidFill>
            </a:endParaRPr>
          </a:p>
          <a:p>
            <a:pPr marL="457200" indent="-457200">
              <a:buFont typeface="+mj-lt"/>
              <a:buAutoNum type="arabicPeriod"/>
            </a:pPr>
            <a:endParaRPr lang="en-GB" b="0">
              <a:solidFill>
                <a:srgbClr val="002060"/>
              </a:solidFill>
            </a:endParaRPr>
          </a:p>
          <a:p>
            <a:endParaRPr lang="en-GB"/>
          </a:p>
          <a:p>
            <a:endParaRPr lang="en-GB"/>
          </a:p>
        </p:txBody>
      </p:sp>
      <p:sp>
        <p:nvSpPr>
          <p:cNvPr id="5" name="Rectangle 4">
            <a:extLst>
              <a:ext uri="{FF2B5EF4-FFF2-40B4-BE49-F238E27FC236}">
                <a16:creationId xmlns:a16="http://schemas.microsoft.com/office/drawing/2014/main" id="{84AA091D-E418-D9AB-63CB-E2641E38B0DF}"/>
              </a:ext>
            </a:extLst>
          </p:cNvPr>
          <p:cNvSpPr/>
          <p:nvPr/>
        </p:nvSpPr>
        <p:spPr>
          <a:xfrm>
            <a:off x="4942111" y="1628662"/>
            <a:ext cx="2122715" cy="150222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        Refusals</a:t>
            </a:r>
          </a:p>
        </p:txBody>
      </p:sp>
      <p:sp>
        <p:nvSpPr>
          <p:cNvPr id="6" name="Rectangle 5">
            <a:extLst>
              <a:ext uri="{FF2B5EF4-FFF2-40B4-BE49-F238E27FC236}">
                <a16:creationId xmlns:a16="http://schemas.microsoft.com/office/drawing/2014/main" id="{385C3EBA-F41A-F9A2-5316-2ACEAD8DC3AE}"/>
              </a:ext>
            </a:extLst>
          </p:cNvPr>
          <p:cNvSpPr/>
          <p:nvPr/>
        </p:nvSpPr>
        <p:spPr>
          <a:xfrm>
            <a:off x="7832269" y="1628662"/>
            <a:ext cx="2122715" cy="150222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Moving in line with Housing Benefit guidance on bedroom need</a:t>
            </a:r>
          </a:p>
        </p:txBody>
      </p:sp>
      <p:sp>
        <p:nvSpPr>
          <p:cNvPr id="7" name="Rectangle 6">
            <a:extLst>
              <a:ext uri="{FF2B5EF4-FFF2-40B4-BE49-F238E27FC236}">
                <a16:creationId xmlns:a16="http://schemas.microsoft.com/office/drawing/2014/main" id="{802E55DA-2EDA-C481-EAAB-485F3498FB75}"/>
              </a:ext>
            </a:extLst>
          </p:cNvPr>
          <p:cNvSpPr/>
          <p:nvPr/>
        </p:nvSpPr>
        <p:spPr>
          <a:xfrm>
            <a:off x="3004460" y="3705339"/>
            <a:ext cx="2122715" cy="139337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a:ea typeface="+mn-ea"/>
                <a:cs typeface="+mn-cs"/>
              </a:rPr>
              <a:t>   </a:t>
            </a:r>
            <a:r>
              <a:rPr kumimoji="0" lang="en-GB" sz="1800" b="0" i="0" u="none" strike="noStrike" kern="1200" cap="none" spc="0" normalizeH="0" baseline="0" noProof="0">
                <a:ln>
                  <a:noFill/>
                </a:ln>
                <a:solidFill>
                  <a:prstClr val="white"/>
                </a:solidFill>
                <a:effectLst/>
                <a:uLnTx/>
                <a:uFillTx/>
                <a:latin typeface="Calibri"/>
                <a:ea typeface="+mn-ea"/>
                <a:cs typeface="+mn-cs"/>
              </a:rPr>
              <a:t>Local connection</a:t>
            </a:r>
          </a:p>
        </p:txBody>
      </p:sp>
      <p:sp>
        <p:nvSpPr>
          <p:cNvPr id="8" name="Rectangle 7">
            <a:extLst>
              <a:ext uri="{FF2B5EF4-FFF2-40B4-BE49-F238E27FC236}">
                <a16:creationId xmlns:a16="http://schemas.microsoft.com/office/drawing/2014/main" id="{73A45876-DF8D-E5A0-467C-2AE032FFD805}"/>
              </a:ext>
            </a:extLst>
          </p:cNvPr>
          <p:cNvSpPr/>
          <p:nvPr/>
        </p:nvSpPr>
        <p:spPr>
          <a:xfrm>
            <a:off x="7064826" y="3705339"/>
            <a:ext cx="2122715" cy="139337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a:ea typeface="+mn-ea"/>
                <a:cs typeface="+mn-cs"/>
              </a:rPr>
              <a:t>        </a:t>
            </a:r>
            <a:r>
              <a:rPr kumimoji="0" lang="en-GB" sz="1800" b="0" i="0" u="none" strike="noStrike" kern="1200" cap="none" spc="0" normalizeH="0" baseline="0" noProof="0">
                <a:ln>
                  <a:noFill/>
                </a:ln>
                <a:solidFill>
                  <a:prstClr val="white"/>
                </a:solidFill>
                <a:effectLst/>
                <a:uLnTx/>
                <a:uFillTx/>
                <a:latin typeface="Calibri"/>
                <a:ea typeface="+mn-ea"/>
                <a:cs typeface="+mn-cs"/>
              </a:rPr>
              <a:t> re-registration </a:t>
            </a:r>
          </a:p>
        </p:txBody>
      </p:sp>
      <p:sp>
        <p:nvSpPr>
          <p:cNvPr id="9" name="Rectangle 8">
            <a:extLst>
              <a:ext uri="{FF2B5EF4-FFF2-40B4-BE49-F238E27FC236}">
                <a16:creationId xmlns:a16="http://schemas.microsoft.com/office/drawing/2014/main" id="{2195466C-EB96-D2B0-E066-FB2F81C49909}"/>
              </a:ext>
            </a:extLst>
          </p:cNvPr>
          <p:cNvSpPr/>
          <p:nvPr/>
        </p:nvSpPr>
        <p:spPr>
          <a:xfrm>
            <a:off x="1932209" y="1600200"/>
            <a:ext cx="2122715" cy="150222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a:ea typeface="+mn-ea"/>
                <a:cs typeface="+mn-cs"/>
              </a:rPr>
              <a:t>  </a:t>
            </a:r>
            <a:r>
              <a:rPr kumimoji="0" lang="en-GB" sz="1800" b="0" i="0" u="none" strike="noStrike" kern="1200" cap="none" spc="0" normalizeH="0" baseline="0" noProof="0">
                <a:ln>
                  <a:noFill/>
                </a:ln>
                <a:solidFill>
                  <a:prstClr val="white"/>
                </a:solidFill>
                <a:effectLst/>
                <a:uLnTx/>
                <a:uFillTx/>
                <a:latin typeface="Calibri"/>
                <a:ea typeface="+mn-ea"/>
                <a:cs typeface="+mn-cs"/>
              </a:rPr>
              <a:t>Points to banding </a:t>
            </a:r>
          </a:p>
        </p:txBody>
      </p:sp>
    </p:spTree>
    <p:extLst>
      <p:ext uri="{BB962C8B-B14F-4D97-AF65-F5344CB8AC3E}">
        <p14:creationId xmlns:p14="http://schemas.microsoft.com/office/powerpoint/2010/main" val="4092908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7B0DA-7EA7-4EF0-748E-A6B3A58E2661}"/>
              </a:ext>
            </a:extLst>
          </p:cNvPr>
          <p:cNvSpPr>
            <a:spLocks noGrp="1"/>
          </p:cNvSpPr>
          <p:nvPr>
            <p:ph type="title"/>
          </p:nvPr>
        </p:nvSpPr>
        <p:spPr/>
        <p:txBody>
          <a:bodyPr/>
          <a:lstStyle/>
          <a:p>
            <a:r>
              <a:rPr lang="en-GB"/>
              <a:t>Vision</a:t>
            </a:r>
          </a:p>
        </p:txBody>
      </p:sp>
      <p:sp>
        <p:nvSpPr>
          <p:cNvPr id="4" name="Content Placeholder 3">
            <a:extLst>
              <a:ext uri="{FF2B5EF4-FFF2-40B4-BE49-F238E27FC236}">
                <a16:creationId xmlns:a16="http://schemas.microsoft.com/office/drawing/2014/main" id="{51A67604-CCDF-E77D-AEED-C105FBB4BD42}"/>
              </a:ext>
            </a:extLst>
          </p:cNvPr>
          <p:cNvSpPr>
            <a:spLocks noGrp="1"/>
          </p:cNvSpPr>
          <p:nvPr>
            <p:ph sz="half" idx="2"/>
          </p:nvPr>
        </p:nvSpPr>
        <p:spPr>
          <a:xfrm>
            <a:off x="700635" y="2221992"/>
            <a:ext cx="10692789" cy="3739896"/>
          </a:xfrm>
        </p:spPr>
        <p:txBody>
          <a:bodyPr>
            <a:normAutofit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a:solidFill>
                <a:srgbClr val="242424"/>
              </a:solidFill>
              <a:latin typeface="Segoe UI" panose="020B0502040204020203" pitchFamily="34" charset="0"/>
              <a:cs typeface="Segoe UI" panose="020B05020402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242424"/>
                </a:solidFill>
                <a:effectLst/>
                <a:latin typeface="Arial" panose="020B0604020202020204" pitchFamily="34" charset="0"/>
                <a:cs typeface="Arial" panose="020B0604020202020204" pitchFamily="34" charset="0"/>
              </a:rPr>
              <a:t>"To be a leading social landlord, providing safe, high-quality homes and exceptional services that enhance the wellbeing and satisfaction of our residents.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800">
              <a:solidFill>
                <a:srgbClr val="242424"/>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rgbClr val="242424"/>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242424"/>
                </a:solidFill>
                <a:effectLst/>
                <a:latin typeface="Arial" panose="020B0604020202020204" pitchFamily="34" charset="0"/>
                <a:cs typeface="Arial" panose="020B0604020202020204" pitchFamily="34" charset="0"/>
              </a:rPr>
              <a:t>We are committed to transparency, accountability, and continuous improvement, ensuring that every resident has a safe place to call home and feels valued and heard."</a:t>
            </a:r>
          </a:p>
        </p:txBody>
      </p:sp>
    </p:spTree>
    <p:extLst>
      <p:ext uri="{BB962C8B-B14F-4D97-AF65-F5344CB8AC3E}">
        <p14:creationId xmlns:p14="http://schemas.microsoft.com/office/powerpoint/2010/main" val="4699312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1DED2-F572-490E-AF9F-2E082ABA3DD8}"/>
              </a:ext>
            </a:extLst>
          </p:cNvPr>
          <p:cNvSpPr>
            <a:spLocks noGrp="1"/>
          </p:cNvSpPr>
          <p:nvPr>
            <p:ph type="title"/>
          </p:nvPr>
        </p:nvSpPr>
        <p:spPr>
          <a:xfrm>
            <a:off x="190499" y="765106"/>
            <a:ext cx="11391901" cy="1238477"/>
          </a:xfrm>
        </p:spPr>
        <p:txBody>
          <a:bodyPr/>
          <a:lstStyle/>
          <a:p>
            <a:pPr algn="ctr"/>
            <a:r>
              <a:rPr lang="en-GB"/>
              <a:t>  </a:t>
            </a:r>
            <a:r>
              <a:rPr lang="en-GB" sz="3600" b="1" kern="100">
                <a:solidFill>
                  <a:srgbClr val="002060"/>
                </a:solidFill>
                <a:effectLst/>
                <a:latin typeface="Arial" panose="020B0604020202020204" pitchFamily="34" charset="0"/>
                <a:ea typeface="Arial" panose="020B0604020202020204" pitchFamily="34" charset="0"/>
                <a:cs typeface="+mn-cs"/>
              </a:rPr>
              <a:t>Points to banding</a:t>
            </a:r>
            <a:br>
              <a:rPr lang="en-GB">
                <a:solidFill>
                  <a:schemeClr val="tx2">
                    <a:lumMod val="75000"/>
                  </a:schemeClr>
                </a:solidFill>
              </a:rPr>
            </a:br>
            <a:r>
              <a:rPr lang="en-GB"/>
              <a:t> </a:t>
            </a:r>
            <a:endParaRPr lang="en-GB">
              <a:solidFill>
                <a:srgbClr val="1F497D"/>
              </a:solidFill>
              <a:cs typeface="Calibri"/>
            </a:endParaRPr>
          </a:p>
        </p:txBody>
      </p:sp>
      <p:sp>
        <p:nvSpPr>
          <p:cNvPr id="3" name="Content Placeholder 2">
            <a:extLst>
              <a:ext uri="{FF2B5EF4-FFF2-40B4-BE49-F238E27FC236}">
                <a16:creationId xmlns:a16="http://schemas.microsoft.com/office/drawing/2014/main" id="{1243D072-F084-4F9A-BFBC-935F38F4B642}"/>
              </a:ext>
            </a:extLst>
          </p:cNvPr>
          <p:cNvSpPr>
            <a:spLocks noGrp="1"/>
          </p:cNvSpPr>
          <p:nvPr>
            <p:ph idx="1"/>
          </p:nvPr>
        </p:nvSpPr>
        <p:spPr>
          <a:xfrm>
            <a:off x="1713570" y="1015478"/>
            <a:ext cx="8229600" cy="4827045"/>
          </a:xfrm>
        </p:spPr>
        <p:txBody>
          <a:bodyPr/>
          <a:lstStyle/>
          <a:p>
            <a:r>
              <a:rPr lang="en-GB"/>
              <a:t>	</a:t>
            </a:r>
            <a:endParaRPr lang="en-GB" sz="2400" b="0">
              <a:latin typeface="+mj-lt"/>
            </a:endParaRPr>
          </a:p>
          <a:p>
            <a:pPr marL="1485900" lvl="2" indent="-342900"/>
            <a:endParaRPr lang="en-GB" sz="2000"/>
          </a:p>
        </p:txBody>
      </p:sp>
      <p:sp>
        <p:nvSpPr>
          <p:cNvPr id="6" name="TextBox 5">
            <a:extLst>
              <a:ext uri="{FF2B5EF4-FFF2-40B4-BE49-F238E27FC236}">
                <a16:creationId xmlns:a16="http://schemas.microsoft.com/office/drawing/2014/main" id="{33C835A8-DA11-435E-946E-B4D25BC3B920}"/>
              </a:ext>
            </a:extLst>
          </p:cNvPr>
          <p:cNvSpPr txBox="1"/>
          <p:nvPr/>
        </p:nvSpPr>
        <p:spPr>
          <a:xfrm>
            <a:off x="489857" y="765106"/>
            <a:ext cx="10852061" cy="63664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7000"/>
              </a:lnSpc>
              <a:spcBef>
                <a:spcPts val="1000"/>
              </a:spcBef>
              <a:spcAft>
                <a:spcPts val="0"/>
              </a:spcAft>
              <a:buClrTx/>
              <a:buSzTx/>
              <a:buFontTx/>
              <a:buNone/>
              <a:tabLst/>
              <a:defRPr/>
            </a:pPr>
            <a:endParaRPr kumimoji="0" lang="en-GB" sz="2000" b="0" i="0" u="none" strike="noStrike" kern="100" cap="none" spc="0" normalizeH="0" baseline="0" noProof="0">
              <a:ln>
                <a:noFill/>
              </a:ln>
              <a:solidFill>
                <a:srgbClr val="000000"/>
              </a:solidFill>
              <a:effectLst/>
              <a:highlight>
                <a:srgbClr val="FFFFFF"/>
              </a:highlight>
              <a:uLnTx/>
              <a:uFillTx/>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7000"/>
              </a:lnSpc>
              <a:spcBef>
                <a:spcPts val="1000"/>
              </a:spcBef>
              <a:spcAft>
                <a:spcPts val="0"/>
              </a:spcAft>
              <a:buClrTx/>
              <a:buSzTx/>
              <a:buFontTx/>
              <a:buNone/>
              <a:tabLst/>
              <a:defRPr/>
            </a:pPr>
            <a:endParaRPr kumimoji="0" lang="en-GB" sz="2000" b="0" i="0" u="none" strike="noStrike" kern="100" cap="none" spc="0" normalizeH="0" baseline="0" noProof="0">
              <a:ln>
                <a:noFill/>
              </a:ln>
              <a:solidFill>
                <a:srgbClr val="000000"/>
              </a:solidFill>
              <a:effectLst/>
              <a:highlight>
                <a:srgbClr val="FFFFFF"/>
              </a:highlight>
              <a:uLnTx/>
              <a:uFillTx/>
              <a:latin typeface="Arial" panose="020B0604020202020204" pitchFamily="34" charset="0"/>
              <a:ea typeface="+mn-ea"/>
              <a:cs typeface="Times New Roman" panose="02020603050405020304" pitchFamily="18" charset="0"/>
            </a:endParaRPr>
          </a:p>
          <a:p>
            <a:pPr marL="0" marR="0" lvl="0" indent="0" algn="ctr" defTabSz="914400" rtl="0" eaLnBrk="1" fontAlgn="auto" latinLnBrk="0" hangingPunct="1">
              <a:lnSpc>
                <a:spcPct val="107000"/>
              </a:lnSpc>
              <a:spcBef>
                <a:spcPts val="1000"/>
              </a:spcBef>
              <a:spcAft>
                <a:spcPts val="0"/>
              </a:spcAft>
              <a:buClrTx/>
              <a:buSzTx/>
              <a:buFontTx/>
              <a:buNone/>
              <a:tabLst/>
              <a:defRPr/>
            </a:pPr>
            <a:r>
              <a:rPr kumimoji="0" lang="en-GB" sz="1600" b="0" i="0" u="none" strike="noStrike" kern="1200" cap="none" spc="0" normalizeH="0" baseline="0" noProof="0">
                <a:ln>
                  <a:noFill/>
                </a:ln>
                <a:solidFill>
                  <a:srgbClr val="222222"/>
                </a:solidFill>
                <a:effectLst/>
                <a:highlight>
                  <a:srgbClr val="FFFFFF"/>
                </a:highlight>
                <a:uLnTx/>
                <a:uFillTx/>
                <a:latin typeface="Arial" panose="020B0604020202020204" pitchFamily="34" charset="0"/>
                <a:ea typeface="+mn-ea"/>
                <a:cs typeface="+mn-cs"/>
              </a:rPr>
              <a:t>The banding scheme operates by grouping applicants into several bands, which reflect the differing levels of housing needs and local priorities in an allocation scheme.</a:t>
            </a:r>
            <a:endParaRPr kumimoji="0" lang="en-GB" sz="1600" b="0" i="0" u="none" strike="noStrike" kern="1200" cap="none" spc="0" normalizeH="0" baseline="0" noProof="0">
              <a:ln>
                <a:noFill/>
              </a:ln>
              <a:solidFill>
                <a:srgbClr val="222222"/>
              </a:solidFill>
              <a:effectLst/>
              <a:highlight>
                <a:srgbClr val="FFFFFF"/>
              </a:highligh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Calibri"/>
                <a:cs typeface="Calibri"/>
              </a:rPr>
              <a: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The banding scheme operates by grouping applicants into 4 priority bands in order of priority.</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          Bands will range from A-D with A being the highest band</a:t>
            </a:r>
            <a:r>
              <a:rPr kumimoji="0" lang="en-US" sz="1800" b="0" i="0" u="none" strike="noStrike" kern="1200" cap="none" spc="0" normalizeH="0" baseline="0" noProof="0">
                <a:ln>
                  <a:noFill/>
                </a:ln>
                <a:solidFill>
                  <a:srgbClr val="000000"/>
                </a:solidFill>
                <a:effectLst/>
                <a:uLnTx/>
                <a:uFillTx/>
                <a:latin typeface="Calibri"/>
                <a:ea typeface="Calibri"/>
                <a:cs typeface="Calibri"/>
              </a:rPr>
              <a:t>.</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a:cs typeface="Calibri"/>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      The banding scheme is considered easier for residents to understand,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      and simpler for the housing authority to administer and prioritise those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      in most need.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     The banding scheme is the predominant allocation scheme in England. </a:t>
            </a:r>
            <a:endParaRPr kumimoji="0" lang="en-US" sz="16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457200" rtl="0" eaLnBrk="0" fontAlgn="base" latinLnBrk="0" hangingPunct="0">
              <a:lnSpc>
                <a:spcPct val="100000"/>
              </a:lnSpc>
              <a:spcBef>
                <a:spcPct val="0"/>
              </a:spcBef>
              <a:spcAft>
                <a:spcPct val="0"/>
              </a:spcAft>
              <a:buClrTx/>
              <a:buSzTx/>
              <a:buFont typeface="Arial,Sans-Serif"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p:txBody>
      </p:sp>
      <p:pic>
        <p:nvPicPr>
          <p:cNvPr id="3076" name="Picture 4" descr="Southampton council announces changes to council house policy | Daily Echo">
            <a:extLst>
              <a:ext uri="{FF2B5EF4-FFF2-40B4-BE49-F238E27FC236}">
                <a16:creationId xmlns:a16="http://schemas.microsoft.com/office/drawing/2014/main" id="{76D830F8-6663-1D0D-5174-97CA1B543B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89371" y="3429000"/>
            <a:ext cx="4093029" cy="275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2301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67FC1-F740-EF8A-D7BA-A7AB7A104926}"/>
              </a:ext>
            </a:extLst>
          </p:cNvPr>
          <p:cNvSpPr>
            <a:spLocks noGrp="1"/>
          </p:cNvSpPr>
          <p:nvPr>
            <p:ph type="title"/>
          </p:nvPr>
        </p:nvSpPr>
        <p:spPr/>
        <p:txBody>
          <a:bodyPr/>
          <a:lstStyle/>
          <a:p>
            <a:pPr marL="0" indent="0" algn="ctr">
              <a:buNone/>
            </a:pPr>
            <a:r>
              <a:rPr lang="en-GB" sz="3600" b="1" kern="100">
                <a:effectLst/>
                <a:latin typeface="Arial" panose="020B0604020202020204" pitchFamily="34" charset="0"/>
                <a:ea typeface="Aptos" panose="020B0004020202020204" pitchFamily="34" charset="0"/>
                <a:cs typeface="Arial" panose="020B0604020202020204" pitchFamily="34" charset="0"/>
              </a:rPr>
              <a:t>Refusals</a:t>
            </a:r>
          </a:p>
        </p:txBody>
      </p:sp>
      <p:sp>
        <p:nvSpPr>
          <p:cNvPr id="3" name="Content Placeholder 2">
            <a:extLst>
              <a:ext uri="{FF2B5EF4-FFF2-40B4-BE49-F238E27FC236}">
                <a16:creationId xmlns:a16="http://schemas.microsoft.com/office/drawing/2014/main" id="{B19FD119-E19A-6CA8-3AA4-7B99388B0A76}"/>
              </a:ext>
            </a:extLst>
          </p:cNvPr>
          <p:cNvSpPr>
            <a:spLocks noGrp="1"/>
          </p:cNvSpPr>
          <p:nvPr>
            <p:ph idx="1"/>
          </p:nvPr>
        </p:nvSpPr>
        <p:spPr>
          <a:xfrm>
            <a:off x="402772" y="1817914"/>
            <a:ext cx="6389914" cy="4300538"/>
          </a:xfrm>
        </p:spPr>
        <p:txBody>
          <a:bodyPr/>
          <a:lstStyle/>
          <a:p>
            <a:pPr marL="342900" indent="-342900">
              <a:buFont typeface="Arial" panose="020B0604020202020204" pitchFamily="34" charset="0"/>
              <a:buChar char="•"/>
            </a:pPr>
            <a:r>
              <a:rPr lang="en-GB" sz="1600" b="0" kern="100">
                <a:effectLst/>
                <a:latin typeface="Arial" panose="020B0604020202020204" pitchFamily="34" charset="0"/>
                <a:ea typeface="Aptos" panose="020B0004020202020204" pitchFamily="34" charset="0"/>
                <a:cs typeface="Arial" panose="020B0604020202020204" pitchFamily="34" charset="0"/>
              </a:rPr>
              <a:t>Applicants will be able to refuse 2 offers of accommodation without penalty. </a:t>
            </a:r>
          </a:p>
          <a:p>
            <a:pPr marL="342900" indent="-342900">
              <a:buFont typeface="Arial" panose="020B0604020202020204" pitchFamily="34" charset="0"/>
              <a:buChar char="•"/>
            </a:pPr>
            <a:endParaRPr lang="en-GB" sz="1600" b="0" kern="100">
              <a:effectLst/>
              <a:latin typeface="Arial" panose="020B0604020202020204" pitchFamily="34" charset="0"/>
              <a:ea typeface="Aptos" panose="020B0004020202020204" pitchFamily="34" charset="0"/>
              <a:cs typeface="Arial" panose="020B0604020202020204" pitchFamily="34" charset="0"/>
            </a:endParaRPr>
          </a:p>
          <a:p>
            <a:pPr marL="342900" indent="-342900">
              <a:buFont typeface="Arial" panose="020B0604020202020204" pitchFamily="34" charset="0"/>
              <a:buChar char="•"/>
            </a:pPr>
            <a:r>
              <a:rPr lang="en-GB" sz="1600" b="0" kern="100">
                <a:latin typeface="Arial" panose="020B0604020202020204" pitchFamily="34" charset="0"/>
                <a:ea typeface="Aptos" panose="020B0004020202020204" pitchFamily="34" charset="0"/>
                <a:cs typeface="Arial" panose="020B0604020202020204" pitchFamily="34" charset="0"/>
              </a:rPr>
              <a:t>After the 3</a:t>
            </a:r>
            <a:r>
              <a:rPr lang="en-GB" sz="1600" b="0" kern="100" baseline="30000">
                <a:latin typeface="Arial" panose="020B0604020202020204" pitchFamily="34" charset="0"/>
                <a:ea typeface="Aptos" panose="020B0004020202020204" pitchFamily="34" charset="0"/>
                <a:cs typeface="Arial" panose="020B0604020202020204" pitchFamily="34" charset="0"/>
              </a:rPr>
              <a:t>rd</a:t>
            </a:r>
            <a:r>
              <a:rPr lang="en-GB" sz="1600" b="0" kern="100">
                <a:latin typeface="Arial" panose="020B0604020202020204" pitchFamily="34" charset="0"/>
                <a:ea typeface="Aptos" panose="020B0004020202020204" pitchFamily="34" charset="0"/>
                <a:cs typeface="Arial" panose="020B0604020202020204" pitchFamily="34" charset="0"/>
              </a:rPr>
              <a:t> </a:t>
            </a:r>
            <a:r>
              <a:rPr lang="en-GB" sz="1600" b="0" kern="100">
                <a:effectLst/>
                <a:latin typeface="Arial" panose="020B0604020202020204" pitchFamily="34" charset="0"/>
                <a:ea typeface="Aptos" panose="020B0004020202020204" pitchFamily="34" charset="0"/>
                <a:cs typeface="Arial" panose="020B0604020202020204" pitchFamily="34" charset="0"/>
              </a:rPr>
              <a:t>refusal the applicant will be placed into band D for 6 months. This is the lowest band. </a:t>
            </a:r>
          </a:p>
          <a:p>
            <a:pPr marL="342900" indent="-342900">
              <a:buFont typeface="Arial" panose="020B0604020202020204" pitchFamily="34" charset="0"/>
              <a:buChar char="•"/>
            </a:pPr>
            <a:endParaRPr lang="en-GB" sz="1600" b="0" kern="100">
              <a:effectLst/>
              <a:latin typeface="Arial" panose="020B0604020202020204" pitchFamily="34" charset="0"/>
              <a:ea typeface="Aptos" panose="020B0004020202020204" pitchFamily="34" charset="0"/>
              <a:cs typeface="Arial" panose="020B0604020202020204" pitchFamily="34" charset="0"/>
            </a:endParaRPr>
          </a:p>
          <a:p>
            <a:pPr marL="342900" indent="-342900">
              <a:buFont typeface="Arial" panose="020B0604020202020204" pitchFamily="34" charset="0"/>
              <a:buChar char="•"/>
            </a:pPr>
            <a:r>
              <a:rPr lang="en-GB" sz="1600" b="0" kern="100">
                <a:effectLst/>
                <a:latin typeface="Arial" panose="020B0604020202020204" pitchFamily="34" charset="0"/>
                <a:ea typeface="Aptos" panose="020B0004020202020204" pitchFamily="34" charset="0"/>
                <a:cs typeface="Arial" panose="020B0604020202020204" pitchFamily="34" charset="0"/>
              </a:rPr>
              <a:t>After this time, (if their circumstances/household has not changed) they will be placed back into the band they were previously in.</a:t>
            </a:r>
          </a:p>
          <a:p>
            <a:pPr marL="342900" indent="-342900">
              <a:buFont typeface="Arial" panose="020B0604020202020204" pitchFamily="34" charset="0"/>
              <a:buChar char="•"/>
            </a:pPr>
            <a:endParaRPr lang="en-GB" sz="1600" b="0" kern="100">
              <a:effectLst/>
              <a:latin typeface="Arial" panose="020B0604020202020204" pitchFamily="34" charset="0"/>
              <a:ea typeface="Aptos" panose="020B0004020202020204" pitchFamily="34" charset="0"/>
              <a:cs typeface="Arial" panose="020B0604020202020204" pitchFamily="34" charset="0"/>
            </a:endParaRPr>
          </a:p>
          <a:p>
            <a:pPr marL="342900" indent="-342900">
              <a:buFont typeface="Arial" panose="020B0604020202020204" pitchFamily="34" charset="0"/>
              <a:buChar char="•"/>
            </a:pPr>
            <a:r>
              <a:rPr lang="en-GB" sz="1600" b="0" kern="100">
                <a:effectLst/>
                <a:latin typeface="Arial" panose="020B0604020202020204" pitchFamily="34" charset="0"/>
                <a:ea typeface="Aptos" panose="020B0004020202020204" pitchFamily="34" charset="0"/>
                <a:cs typeface="Arial" panose="020B0604020202020204" pitchFamily="34" charset="0"/>
              </a:rPr>
              <a:t>If they then refuse 1 further property, they are removed from the waiting list</a:t>
            </a:r>
            <a:r>
              <a:rPr lang="en-GB" sz="1600" kern="100">
                <a:effectLst/>
                <a:latin typeface="Arial" panose="020B0604020202020204" pitchFamily="34" charset="0"/>
                <a:ea typeface="Aptos" panose="020B0004020202020204" pitchFamily="34" charset="0"/>
                <a:cs typeface="Arial" panose="020B0604020202020204" pitchFamily="34" charset="0"/>
              </a:rPr>
              <a:t>.</a:t>
            </a:r>
          </a:p>
          <a:p>
            <a:pPr>
              <a:buClrTx/>
            </a:pPr>
            <a:endParaRPr lang="en-GB"/>
          </a:p>
        </p:txBody>
      </p:sp>
      <p:pic>
        <p:nvPicPr>
          <p:cNvPr id="4098" name="Picture 2" descr="Mutual Exchange - House Exchange">
            <a:extLst>
              <a:ext uri="{FF2B5EF4-FFF2-40B4-BE49-F238E27FC236}">
                <a16:creationId xmlns:a16="http://schemas.microsoft.com/office/drawing/2014/main" id="{86962FF1-03E8-3291-AC45-278F0DEF47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22029" y="1417638"/>
            <a:ext cx="3590925" cy="3526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907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66700" y="142876"/>
            <a:ext cx="9944100" cy="1463397"/>
          </a:xfrm>
        </p:spPr>
        <p:txBody>
          <a:bodyPr/>
          <a:lstStyle/>
          <a:p>
            <a:pPr algn="ctr" eaLnBrk="1" hangingPunct="1"/>
            <a:br>
              <a:rPr lang="en-US" altLang="en-US"/>
            </a:br>
            <a:r>
              <a:rPr lang="en-GB" b="1" kern="100">
                <a:effectLst/>
                <a:latin typeface="Arial" panose="020B0604020202020204" pitchFamily="34" charset="0"/>
                <a:ea typeface="Aptos" panose="020B0004020202020204" pitchFamily="34" charset="0"/>
                <a:cs typeface="Times New Roman" panose="02020603050405020304" pitchFamily="18" charset="0"/>
              </a:rPr>
              <a:t>Moving in line with Housing Benefit guidance on bedroom need</a:t>
            </a:r>
            <a:br>
              <a:rPr lang="en-GB" sz="1800" kern="100">
                <a:effectLst/>
                <a:latin typeface="Aptos" panose="020B0004020202020204" pitchFamily="34" charset="0"/>
                <a:ea typeface="Aptos" panose="020B0004020202020204" pitchFamily="34" charset="0"/>
                <a:cs typeface="Times New Roman" panose="02020603050405020304" pitchFamily="18" charset="0"/>
              </a:rPr>
            </a:br>
            <a:br>
              <a:rPr lang="en-US" altLang="en-US"/>
            </a:br>
            <a:endParaRPr lang="en-US" altLang="en-US">
              <a:solidFill>
                <a:srgbClr val="0070C0"/>
              </a:solidFill>
            </a:endParaRPr>
          </a:p>
        </p:txBody>
      </p:sp>
      <p:sp>
        <p:nvSpPr>
          <p:cNvPr id="19459" name="Content Placeholder 2"/>
          <p:cNvSpPr>
            <a:spLocks noGrp="1"/>
          </p:cNvSpPr>
          <p:nvPr>
            <p:ph idx="1"/>
          </p:nvPr>
        </p:nvSpPr>
        <p:spPr>
          <a:xfrm>
            <a:off x="266700" y="1123951"/>
            <a:ext cx="8235043" cy="4612820"/>
          </a:xfrm>
        </p:spPr>
        <p:txBody>
          <a:bodyPr/>
          <a:lstStyle/>
          <a:p>
            <a:pPr marL="1371600" lvl="3" indent="0">
              <a:buNone/>
            </a:pPr>
            <a:endParaRPr lang="en-US" altLang="en-US"/>
          </a:p>
          <a:p>
            <a:pPr eaLnBrk="1" hangingPunct="1"/>
            <a:r>
              <a:rPr lang="en-GB" sz="1600">
                <a:latin typeface="Arial" panose="020B0604020202020204" pitchFamily="34" charset="0"/>
                <a:cs typeface="Arial" panose="020B0604020202020204" pitchFamily="34" charset="0"/>
              </a:rPr>
              <a:t>Current</a:t>
            </a:r>
          </a:p>
          <a:p>
            <a:pPr eaLnBrk="1" hangingPunct="1"/>
            <a:r>
              <a:rPr lang="en-GB" sz="1600" b="0" kern="100">
                <a:effectLst/>
                <a:latin typeface="Arial" panose="020B0604020202020204" pitchFamily="34" charset="0"/>
                <a:ea typeface="Aptos" panose="020B0004020202020204" pitchFamily="34" charset="0"/>
                <a:cs typeface="Times New Roman" panose="02020603050405020304" pitchFamily="18" charset="0"/>
              </a:rPr>
              <a:t>Currently children of same sex share regardless of age, and children of opposite sex share until one reaches the age of 10. </a:t>
            </a:r>
          </a:p>
          <a:p>
            <a:pPr eaLnBrk="1" hangingPunct="1"/>
            <a:endParaRPr lang="en-GB" sz="1600" b="0" kern="100">
              <a:latin typeface="Arial" panose="020B0604020202020204" pitchFamily="34" charset="0"/>
              <a:ea typeface="Aptos" panose="020B0004020202020204" pitchFamily="34" charset="0"/>
              <a:cs typeface="Times New Roman" panose="02020603050405020304" pitchFamily="18" charset="0"/>
            </a:endParaRPr>
          </a:p>
          <a:p>
            <a:pPr eaLnBrk="1" hangingPunct="1"/>
            <a:r>
              <a:rPr lang="en-GB" sz="1600" kern="100">
                <a:effectLst/>
                <a:latin typeface="Arial" panose="020B0604020202020204" pitchFamily="34" charset="0"/>
                <a:ea typeface="Aptos" panose="020B0004020202020204" pitchFamily="34" charset="0"/>
                <a:cs typeface="Times New Roman" panose="02020603050405020304" pitchFamily="18" charset="0"/>
              </a:rPr>
              <a:t>New policy </a:t>
            </a:r>
          </a:p>
          <a:p>
            <a:pPr eaLnBrk="1" hangingPunct="1"/>
            <a:r>
              <a:rPr lang="en-GB" sz="1600" b="0" kern="100">
                <a:effectLst/>
                <a:latin typeface="Arial" panose="020B0604020202020204" pitchFamily="34" charset="0"/>
                <a:ea typeface="Aptos" panose="020B0004020202020204" pitchFamily="34" charset="0"/>
                <a:cs typeface="Times New Roman" panose="02020603050405020304" pitchFamily="18" charset="0"/>
              </a:rPr>
              <a:t>Once a child reaches the age of 16 they will be entitled to their own bedroom. children of opposite sex share until one reaches the age of 10. </a:t>
            </a:r>
          </a:p>
          <a:p>
            <a:pPr eaLnBrk="1" hangingPunct="1"/>
            <a:endParaRPr lang="en-GB" sz="1600" b="0" kern="100">
              <a:latin typeface="Arial" panose="020B0604020202020204" pitchFamily="34" charset="0"/>
              <a:ea typeface="Aptos" panose="020B0004020202020204" pitchFamily="34" charset="0"/>
              <a:cs typeface="Times New Roman" panose="02020603050405020304" pitchFamily="18" charset="0"/>
            </a:endParaRPr>
          </a:p>
          <a:p>
            <a:pPr eaLnBrk="1" hangingPunct="1"/>
            <a:r>
              <a:rPr lang="en-GB" sz="1600" kern="100">
                <a:effectLst/>
                <a:latin typeface="Arial" panose="020B0604020202020204" pitchFamily="34" charset="0"/>
                <a:ea typeface="Aptos" panose="020B0004020202020204" pitchFamily="34" charset="0"/>
                <a:cs typeface="Times New Roman" panose="02020603050405020304" pitchFamily="18" charset="0"/>
              </a:rPr>
              <a:t>What thi</a:t>
            </a:r>
            <a:r>
              <a:rPr lang="en-GB" sz="1600" kern="100">
                <a:latin typeface="Arial" panose="020B0604020202020204" pitchFamily="34" charset="0"/>
                <a:ea typeface="Aptos" panose="020B0004020202020204" pitchFamily="34" charset="0"/>
                <a:cs typeface="Times New Roman" panose="02020603050405020304" pitchFamily="18" charset="0"/>
              </a:rPr>
              <a:t>s means?</a:t>
            </a:r>
            <a:r>
              <a:rPr lang="en-GB" sz="1800">
                <a:effectLst/>
                <a:latin typeface="Aptos" panose="020B0004020202020204" pitchFamily="34" charset="0"/>
                <a:ea typeface="Calibri" panose="020F0502020204030204" pitchFamily="34" charset="0"/>
                <a:cs typeface="Aptos" panose="020B0004020202020204" pitchFamily="34" charset="0"/>
              </a:rPr>
              <a:t> </a:t>
            </a:r>
          </a:p>
          <a:p>
            <a:pPr eaLnBrk="1" hangingPunct="1"/>
            <a:r>
              <a:rPr lang="en-GB" sz="1600" b="0">
                <a:effectLst/>
                <a:latin typeface="Arial" panose="020B0604020202020204" pitchFamily="34" charset="0"/>
                <a:ea typeface="Calibri" panose="020F0502020204030204" pitchFamily="34" charset="0"/>
                <a:cs typeface="Arial" panose="020B0604020202020204" pitchFamily="34" charset="0"/>
              </a:rPr>
              <a:t>This will mean an increase in the number of people being eligible for larger properties. However, there is the option to move to a property that improves your current circumstances. For example, a household living in a 1 bedroom property with a 3 bedroom need could move to a 2 bedroom property, as this would alleviate the overcrowding and potentially allow them to move faster. They would then be able to rejoin the housing list for a larger property. </a:t>
            </a:r>
          </a:p>
          <a:p>
            <a:pPr eaLnBrk="1" hangingPunct="1"/>
            <a:endParaRPr lang="en-GB" sz="1600" kern="100">
              <a:effectLst/>
              <a:latin typeface="Arial" panose="020B0604020202020204" pitchFamily="34" charset="0"/>
              <a:ea typeface="Aptos" panose="020B0004020202020204" pitchFamily="34" charset="0"/>
              <a:cs typeface="Times New Roman" panose="02020603050405020304" pitchFamily="18" charset="0"/>
            </a:endParaRPr>
          </a:p>
          <a:p>
            <a:pPr eaLnBrk="1" hangingPunct="1"/>
            <a:endParaRPr lang="en-US" altLang="en-US"/>
          </a:p>
          <a:p>
            <a:pPr marL="342900" indent="-342900" eaLnBrk="1" hangingPunct="1">
              <a:buFontTx/>
              <a:buChar char="•"/>
            </a:pPr>
            <a:endParaRPr lang="en-US" altLang="en-US"/>
          </a:p>
          <a:p>
            <a:pPr marL="342900" indent="-342900" eaLnBrk="1" hangingPunct="1">
              <a:buFontTx/>
              <a:buChar char="•"/>
            </a:pPr>
            <a:endParaRPr lang="en-US" altLang="en-US"/>
          </a:p>
          <a:p>
            <a:pPr eaLnBrk="1" hangingPunct="1"/>
            <a:endParaRPr lang="en-US" altLang="en-US">
              <a:cs typeface="Calibri"/>
            </a:endParaRPr>
          </a:p>
          <a:p>
            <a:pPr marL="342900" indent="-342900" eaLnBrk="1" hangingPunct="1">
              <a:buFontTx/>
              <a:buChar char="•"/>
            </a:pPr>
            <a:endParaRPr lang="en-US" altLang="en-US"/>
          </a:p>
        </p:txBody>
      </p:sp>
      <p:sp>
        <p:nvSpPr>
          <p:cNvPr id="6" name="Rectangle 1">
            <a:extLst>
              <a:ext uri="{FF2B5EF4-FFF2-40B4-BE49-F238E27FC236}">
                <a16:creationId xmlns:a16="http://schemas.microsoft.com/office/drawing/2014/main" id="{95F378AE-FF9C-4153-9A0F-B3862BE4E2D0}"/>
              </a:ext>
            </a:extLst>
          </p:cNvPr>
          <p:cNvSpPr>
            <a:spLocks noChangeArrowheads="1"/>
          </p:cNvSpPr>
          <p:nvPr/>
        </p:nvSpPr>
        <p:spPr bwMode="auto">
          <a:xfrm>
            <a:off x="3233739" y="31347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5122" name="Picture 2" descr="Getting to grips with HBAAI | LocalGov">
            <a:extLst>
              <a:ext uri="{FF2B5EF4-FFF2-40B4-BE49-F238E27FC236}">
                <a16:creationId xmlns:a16="http://schemas.microsoft.com/office/drawing/2014/main" id="{3B06F69B-A2AA-810F-104F-A8F605940C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75914" y="1284804"/>
            <a:ext cx="3071133" cy="3777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B5D0-BB5A-465F-913F-E6C2E5404261}"/>
              </a:ext>
            </a:extLst>
          </p:cNvPr>
          <p:cNvSpPr>
            <a:spLocks noGrp="1"/>
          </p:cNvSpPr>
          <p:nvPr>
            <p:ph type="title"/>
          </p:nvPr>
        </p:nvSpPr>
        <p:spPr>
          <a:xfrm>
            <a:off x="609600" y="274638"/>
            <a:ext cx="10972800" cy="1143000"/>
          </a:xfrm>
        </p:spPr>
        <p:txBody>
          <a:bodyPr wrap="square" anchor="ctr">
            <a:noAutofit/>
          </a:bodyPr>
          <a:lstStyle/>
          <a:p>
            <a:pPr algn="ctr"/>
            <a:r>
              <a:rPr lang="en-GB" b="1" kern="100">
                <a:effectLst/>
                <a:latin typeface="Arial" panose="020B0604020202020204" pitchFamily="34" charset="0"/>
                <a:ea typeface="Aptos" panose="020B0004020202020204" pitchFamily="34" charset="0"/>
                <a:cs typeface="Times New Roman" panose="02020603050405020304" pitchFamily="18" charset="0"/>
              </a:rPr>
              <a:t>Local Connection </a:t>
            </a:r>
            <a:br>
              <a:rPr lang="en-GB" kern="100">
                <a:effectLst/>
                <a:latin typeface="Aptos" panose="020B0004020202020204" pitchFamily="34" charset="0"/>
                <a:ea typeface="Aptos" panose="020B0004020202020204" pitchFamily="34" charset="0"/>
                <a:cs typeface="Times New Roman" panose="02020603050405020304" pitchFamily="18" charset="0"/>
              </a:rPr>
            </a:br>
            <a:endParaRPr lang="en-GB"/>
          </a:p>
        </p:txBody>
      </p:sp>
      <p:sp>
        <p:nvSpPr>
          <p:cNvPr id="5" name="TextBox 4">
            <a:extLst>
              <a:ext uri="{FF2B5EF4-FFF2-40B4-BE49-F238E27FC236}">
                <a16:creationId xmlns:a16="http://schemas.microsoft.com/office/drawing/2014/main" id="{567CE15B-E9D1-F46E-BD23-CF4209465409}"/>
              </a:ext>
            </a:extLst>
          </p:cNvPr>
          <p:cNvSpPr txBox="1"/>
          <p:nvPr/>
        </p:nvSpPr>
        <p:spPr>
          <a:xfrm>
            <a:off x="1382486" y="1021161"/>
            <a:ext cx="9078686" cy="455220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1"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Current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To have lived in the city for at least 3 year prior to application.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6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1"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New proposed change includes two other residency criteria</a:t>
            </a:r>
            <a:r>
              <a:rPr kumimoji="0" lang="en-GB" sz="16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a:t>
            </a:r>
            <a:endParaRPr kumimoji="0" lang="en-GB" sz="1600" b="0"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16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Lived in city for 3 years </a:t>
            </a:r>
            <a:endParaRPr kumimoji="0" lang="en-GB" sz="1600" b="0"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16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Lived in city for 3 out of 5 years prior to date of application</a:t>
            </a:r>
            <a:endParaRPr kumimoji="0" lang="en-GB" sz="1600" b="0"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GB" sz="16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Have permanent paid employment in the city and to have been in employment for a minimum of 2 years.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800" b="1"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This will allow those who have had to leave the city for a period to still be eligible and retain their connection for the purpose of the housing list.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This will be checked each time an applicant re-registers – if they no longer meet this requirement as they have been out of the city for a longer period than the policy allows for, they will be removed from the list and advised to apply to their local authority</a:t>
            </a:r>
            <a:r>
              <a:rPr kumimoji="0" lang="en-GB" sz="18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 </a:t>
            </a:r>
            <a:endParaRPr kumimoji="0" lang="en-GB" sz="1800" b="0"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906457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23BDA2-75F0-C9A7-B49F-F9945FAF915C}"/>
              </a:ext>
            </a:extLst>
          </p:cNvPr>
          <p:cNvSpPr txBox="1"/>
          <p:nvPr/>
        </p:nvSpPr>
        <p:spPr>
          <a:xfrm>
            <a:off x="748683" y="405588"/>
            <a:ext cx="10440140" cy="659732"/>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00" cap="none" spc="0" normalizeH="0" baseline="0" noProof="0">
                <a:ln>
                  <a:noFill/>
                </a:ln>
                <a:solidFill>
                  <a:srgbClr val="002060"/>
                </a:solidFill>
                <a:effectLst/>
                <a:uLnTx/>
                <a:uFillTx/>
                <a:latin typeface="Arial" panose="020B0604020202020204" pitchFamily="34" charset="0"/>
                <a:ea typeface="Aptos" panose="020B0004020202020204" pitchFamily="34" charset="0"/>
                <a:cs typeface="Times New Roman" panose="02020603050405020304" pitchFamily="18" charset="0"/>
              </a:rPr>
              <a:t>Re-Register</a:t>
            </a:r>
            <a:endParaRPr kumimoji="0" lang="en-GB" sz="3600" b="0" i="0" u="none" strike="noStrike" kern="100" cap="none" spc="0" normalizeH="0" baseline="0" noProof="0">
              <a:ln>
                <a:noFill/>
              </a:ln>
              <a:solidFill>
                <a:srgbClr val="00206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96498A2-CC61-59A2-A921-A119E10A3F0D}"/>
              </a:ext>
            </a:extLst>
          </p:cNvPr>
          <p:cNvSpPr txBox="1"/>
          <p:nvPr/>
        </p:nvSpPr>
        <p:spPr>
          <a:xfrm>
            <a:off x="328474" y="1065320"/>
            <a:ext cx="11114843" cy="312617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1"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rPr>
              <a:t>Current Policy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rPr>
              <a:t>At the moment when an applicant applies, they do not need to re-register at any point. They are required to update their details if they change but unfortunately this does not always happen.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1"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rPr>
              <a:t>New Policy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rPr>
              <a:t>All applicant’s will be required to re-register annually. We will be designing a short form for this process, so they are not required to complete the full application form again, the new system also has the function where we can remind applicants of their re-registration date.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600" b="1"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rPr>
              <a:t>We will need applicants to re-apply to join the Housing Register – we will allow a 12-month period for applicants to register on the new system. Communication will be sent to those on the housing register when they are required to re-apply.   </a:t>
            </a:r>
          </a:p>
        </p:txBody>
      </p:sp>
      <p:pic>
        <p:nvPicPr>
          <p:cNvPr id="6146" name="Picture 2" descr="Pre-Registration for 6th and 9th Grade Students / Home">
            <a:extLst>
              <a:ext uri="{FF2B5EF4-FFF2-40B4-BE49-F238E27FC236}">
                <a16:creationId xmlns:a16="http://schemas.microsoft.com/office/drawing/2014/main" id="{EAAD70AC-2323-F490-9F41-FBBC5ED5C6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2163" y="4648200"/>
            <a:ext cx="9244693" cy="1585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95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6AAF77-BD1B-DA1A-056D-AC2EA4C0F9F8}"/>
              </a:ext>
            </a:extLst>
          </p:cNvPr>
          <p:cNvSpPr/>
          <p:nvPr>
            <p:custDataLst>
              <p:tags r:id="rId2"/>
            </p:custDataLst>
          </p:nvPr>
        </p:nvSpPr>
        <p:spPr>
          <a:xfrm>
            <a:off x="6286500" y="430530"/>
            <a:ext cx="5524500" cy="891540"/>
          </a:xfrm>
          <a:prstGeom prst="roundRect">
            <a:avLst/>
          </a:prstGeom>
          <a:gradFill flip="none" rotWithShape="1">
            <a:gsLst>
              <a:gs pos="0">
                <a:srgbClr val="F4F4F4"/>
              </a:gs>
              <a:gs pos="100000">
                <a:schemeClr val="accent1">
                  <a:tint val="50000"/>
                  <a:shade val="100000"/>
                  <a:satMod val="35000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769F4366-31D9-4109-2B27-8AADEF746DFF}"/>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353948EF-E1DC-B753-9253-3A5699CE7AE8}"/>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D7B72B84-4A73-B95E-CB8B-3366B1AFB695}"/>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AFAE8262-50F4-5A1F-F4F5-6A9CFE1349CA}"/>
              </a:ext>
            </a:extLst>
          </p:cNvPr>
          <p:cNvSpPr/>
          <p:nvPr>
            <p:custDataLst>
              <p:tags r:id="rId6"/>
            </p:custDataLst>
          </p:nvPr>
        </p:nvSpPr>
        <p:spPr>
          <a:xfrm>
            <a:off x="3901440" y="2571750"/>
            <a:ext cx="7315199" cy="1714500"/>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4000" b="1">
                <a:solidFill>
                  <a:srgbClr val="5B5B5B"/>
                </a:solidFill>
              </a:rPr>
              <a:t>What barriers do tenants face when thinking about downsizing?</a:t>
            </a:r>
          </a:p>
        </p:txBody>
      </p:sp>
      <p:sp>
        <p:nvSpPr>
          <p:cNvPr id="10" name="Rectangle 9">
            <a:extLst>
              <a:ext uri="{FF2B5EF4-FFF2-40B4-BE49-F238E27FC236}">
                <a16:creationId xmlns:a16="http://schemas.microsoft.com/office/drawing/2014/main" id="{52392916-FA89-1A2F-FC10-14AD0B1BAAAA}"/>
              </a:ext>
            </a:extLst>
          </p:cNvPr>
          <p:cNvSpPr/>
          <p:nvPr>
            <p:custDataLst>
              <p:tags r:id="rId7"/>
            </p:custDataLst>
          </p:nvPr>
        </p:nvSpPr>
        <p:spPr>
          <a:xfrm>
            <a:off x="3901440" y="6032500"/>
            <a:ext cx="7315199" cy="518160"/>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51252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4A7E9E1-AF81-2C89-BDAC-40E59F2E6C46}"/>
              </a:ext>
            </a:extLst>
          </p:cNvPr>
          <p:cNvSpPr/>
          <p:nvPr>
            <p:custDataLst>
              <p:tags r:id="rId2"/>
            </p:custDataLst>
          </p:nvPr>
        </p:nvSpPr>
        <p:spPr>
          <a:xfrm>
            <a:off x="6286500" y="430530"/>
            <a:ext cx="5524500" cy="891540"/>
          </a:xfrm>
          <a:prstGeom prst="roundRect">
            <a:avLst/>
          </a:prstGeom>
          <a:gradFill flip="none" rotWithShape="1">
            <a:gsLst>
              <a:gs pos="0">
                <a:srgbClr val="F4F4F4"/>
              </a:gs>
              <a:gs pos="100000">
                <a:schemeClr val="accent1">
                  <a:tint val="50000"/>
                  <a:shade val="100000"/>
                  <a:satMod val="350000"/>
                </a:schemeClr>
              </a:gs>
            </a:gsLst>
            <a:lin ang="16200000" scaled="0"/>
            <a:tileRect/>
          </a:gradFill>
          <a:ln w="9525" cap="flat" cmpd="sng" algn="ctr">
            <a:noFill/>
            <a:prstDash val="solid"/>
          </a:ln>
          <a:effectLst>
            <a:outerShdw blurRad="40000" dist="23000" dir="5400000" rotWithShape="0">
              <a:srgbClr val="000000">
                <a:alpha val="35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A453F6ED-AF94-2809-7618-623B50E794F1}"/>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03F46D3D-4563-62A0-B2BA-8511F3462A4A}"/>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17DE9223-882E-4698-D248-684F1F324BAF}"/>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F94FFB05-A4AD-305C-99C8-7162B779B1A8}"/>
              </a:ext>
            </a:extLst>
          </p:cNvPr>
          <p:cNvSpPr/>
          <p:nvPr>
            <p:custDataLst>
              <p:tags r:id="rId6"/>
            </p:custDataLst>
          </p:nvPr>
        </p:nvSpPr>
        <p:spPr>
          <a:xfrm>
            <a:off x="3901440" y="2571750"/>
            <a:ext cx="7315199" cy="1714500"/>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4000" b="1">
                <a:solidFill>
                  <a:srgbClr val="5B5B5B"/>
                </a:solidFill>
              </a:rPr>
              <a:t>What information/support/incentive would you like/need if you decide to downsize?</a:t>
            </a:r>
          </a:p>
        </p:txBody>
      </p:sp>
      <p:sp>
        <p:nvSpPr>
          <p:cNvPr id="10" name="Rectangle 9">
            <a:extLst>
              <a:ext uri="{FF2B5EF4-FFF2-40B4-BE49-F238E27FC236}">
                <a16:creationId xmlns:a16="http://schemas.microsoft.com/office/drawing/2014/main" id="{A25DAB34-EFFD-D019-B1E0-C66749B368B9}"/>
              </a:ext>
            </a:extLst>
          </p:cNvPr>
          <p:cNvSpPr/>
          <p:nvPr>
            <p:custDataLst>
              <p:tags r:id="rId7"/>
            </p:custDataLst>
          </p:nvPr>
        </p:nvSpPr>
        <p:spPr>
          <a:xfrm>
            <a:off x="3901440" y="6032500"/>
            <a:ext cx="7315199" cy="518160"/>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53472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71625" y="1"/>
            <a:ext cx="9144000" cy="6225702"/>
          </a:xfrm>
          <a:prstGeom prst="rect">
            <a:avLst/>
          </a:prstGeom>
          <a:solidFill>
            <a:srgbClr val="01225A"/>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p:cNvSpPr txBox="1">
            <a:spLocks/>
          </p:cNvSpPr>
          <p:nvPr/>
        </p:nvSpPr>
        <p:spPr>
          <a:xfrm>
            <a:off x="1571625" y="3500439"/>
            <a:ext cx="7772400" cy="56038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j-ea"/>
              <a:cs typeface="+mj-cs"/>
            </a:endParaRPr>
          </a:p>
        </p:txBody>
      </p:sp>
      <p:sp>
        <p:nvSpPr>
          <p:cNvPr id="2" name="Rectangle 1">
            <a:extLst>
              <a:ext uri="{FF2B5EF4-FFF2-40B4-BE49-F238E27FC236}">
                <a16:creationId xmlns:a16="http://schemas.microsoft.com/office/drawing/2014/main" id="{B69229BB-ED84-5A09-8B59-EF4AF8577F0A}"/>
              </a:ext>
            </a:extLst>
          </p:cNvPr>
          <p:cNvSpPr/>
          <p:nvPr/>
        </p:nvSpPr>
        <p:spPr>
          <a:xfrm>
            <a:off x="1524000" y="2498798"/>
            <a:ext cx="5981700" cy="650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a:ea typeface="+mn-ea"/>
                <a:cs typeface="+mn-cs"/>
              </a:rPr>
              <a:t>Any questions?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B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4ADA23-DA6E-4ED8-AADD-004B09E8C5DF}"/>
              </a:ext>
            </a:extLst>
          </p:cNvPr>
          <p:cNvSpPr/>
          <p:nvPr/>
        </p:nvSpPr>
        <p:spPr>
          <a:xfrm>
            <a:off x="1126836" y="2273301"/>
            <a:ext cx="10663370" cy="3231654"/>
          </a:xfrm>
          <a:prstGeom prst="rect">
            <a:avLst/>
          </a:prstGeom>
        </p:spPr>
        <p:txBody>
          <a:bodyPr wrap="square">
            <a:spAutoFit/>
          </a:bodyPr>
          <a:lstStyle/>
          <a:p>
            <a:pPr algn="ctr"/>
            <a:r>
              <a:rPr lang="en-GB" sz="5400" b="1">
                <a:solidFill>
                  <a:srgbClr val="008080"/>
                </a:solidFill>
                <a:latin typeface="Calibri" panose="020F0502020204030204" pitchFamily="34" charset="0"/>
                <a:ea typeface="Calibri" panose="020F0502020204030204" pitchFamily="34" charset="0"/>
                <a:cs typeface="Times New Roman" panose="02020603050405020304" pitchFamily="18" charset="0"/>
              </a:rPr>
              <a:t>Tenant Engagement Team</a:t>
            </a:r>
          </a:p>
          <a:p>
            <a:pPr algn="ctr"/>
            <a:endParaRPr lang="en-GB" sz="54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GB" sz="3200" b="1">
              <a:solidFill>
                <a:srgbClr val="008080"/>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3200" b="1" i="1" err="1">
                <a:solidFill>
                  <a:srgbClr val="008080"/>
                </a:solidFill>
                <a:latin typeface="Calibri" panose="020F0502020204030204" pitchFamily="34" charset="0"/>
                <a:ea typeface="Calibri" panose="020F0502020204030204" pitchFamily="34" charset="0"/>
                <a:cs typeface="Times New Roman" panose="02020603050405020304" pitchFamily="18" charset="0"/>
              </a:rPr>
              <a:t>Lep</a:t>
            </a:r>
            <a:r>
              <a:rPr lang="en-GB" sz="3200" b="1" i="1" err="1">
                <a:solidFill>
                  <a:srgbClr val="008080"/>
                </a:solidFill>
                <a:latin typeface="Calibri" panose="020F0502020204030204" pitchFamily="34" charset="0"/>
                <a:ea typeface="Calibri" panose="020F0502020204030204" pitchFamily="34" charset="0"/>
                <a:cs typeface="Calibri" panose="020F0502020204030204" pitchFamily="34" charset="0"/>
              </a:rPr>
              <a:t>ša</a:t>
            </a:r>
            <a:r>
              <a:rPr lang="en-GB" sz="3200" b="1" i="1">
                <a:solidFill>
                  <a:srgbClr val="008080"/>
                </a:solidFill>
                <a:latin typeface="Calibri" panose="020F0502020204030204" pitchFamily="34" charset="0"/>
                <a:ea typeface="Calibri" panose="020F0502020204030204" pitchFamily="34" charset="0"/>
                <a:cs typeface="Calibri" panose="020F0502020204030204" pitchFamily="34" charset="0"/>
              </a:rPr>
              <a:t> </a:t>
            </a:r>
            <a:r>
              <a:rPr lang="en-GB" sz="3200" b="1" i="1" err="1">
                <a:solidFill>
                  <a:srgbClr val="008080"/>
                </a:solidFill>
                <a:latin typeface="Calibri" panose="020F0502020204030204" pitchFamily="34" charset="0"/>
                <a:ea typeface="Calibri" panose="020F0502020204030204" pitchFamily="34" charset="0"/>
                <a:cs typeface="Calibri" panose="020F0502020204030204" pitchFamily="34" charset="0"/>
              </a:rPr>
              <a:t>Stojković</a:t>
            </a:r>
            <a:r>
              <a:rPr lang="en-GB" sz="3200" b="1" i="1">
                <a:solidFill>
                  <a:srgbClr val="008080"/>
                </a:solidFill>
                <a:latin typeface="Calibri" panose="020F0502020204030204" pitchFamily="34" charset="0"/>
                <a:ea typeface="Calibri" panose="020F0502020204030204" pitchFamily="34" charset="0"/>
                <a:cs typeface="Calibri" panose="020F0502020204030204" pitchFamily="34" charset="0"/>
              </a:rPr>
              <a:t> – Tenant Engagement and Participation Team Leader</a:t>
            </a:r>
            <a:endParaRPr lang="en-GB" sz="3200" b="1" i="1">
              <a:solidFill>
                <a:srgbClr val="00808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24050579-5DD7-4799-B169-A00263972670}"/>
              </a:ext>
            </a:extLst>
          </p:cNvPr>
          <p:cNvSpPr/>
          <p:nvPr/>
        </p:nvSpPr>
        <p:spPr>
          <a:xfrm>
            <a:off x="768607" y="1621301"/>
            <a:ext cx="11140308" cy="20749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C66"/>
              </a:highlight>
            </a:endParaRPr>
          </a:p>
        </p:txBody>
      </p:sp>
      <p:sp>
        <p:nvSpPr>
          <p:cNvPr id="12" name="Rectangle 11">
            <a:extLst>
              <a:ext uri="{FF2B5EF4-FFF2-40B4-BE49-F238E27FC236}">
                <a16:creationId xmlns:a16="http://schemas.microsoft.com/office/drawing/2014/main" id="{5CA21CAE-DDED-41BD-904C-0503EADBD714}"/>
              </a:ext>
            </a:extLst>
          </p:cNvPr>
          <p:cNvSpPr/>
          <p:nvPr/>
        </p:nvSpPr>
        <p:spPr>
          <a:xfrm>
            <a:off x="2196011" y="849493"/>
            <a:ext cx="6801221" cy="467757"/>
          </a:xfrm>
          <a:prstGeom prst="rect">
            <a:avLst/>
          </a:prstGeom>
        </p:spPr>
        <p:txBody>
          <a:bodyPr wrap="none">
            <a:spAutoFit/>
          </a:bodyPr>
          <a:lstStyle/>
          <a:p>
            <a:pPr>
              <a:lnSpc>
                <a:spcPct val="107000"/>
              </a:lnSpc>
              <a:spcAft>
                <a:spcPts val="800"/>
              </a:spcAft>
            </a:pPr>
            <a:r>
              <a:rPr lang="en-GB" sz="2400" b="1">
                <a:solidFill>
                  <a:srgbClr val="517599"/>
                </a:solidFill>
                <a:latin typeface="Trebuchet MS" panose="020B0603020202020204" pitchFamily="34" charset="0"/>
                <a:ea typeface="Calibri" panose="020F0502020204030204" pitchFamily="34" charset="0"/>
                <a:cs typeface="Times New Roman" panose="02020603050405020304" pitchFamily="18" charset="0"/>
              </a:rPr>
              <a:t>Tenants’ Housing Conference – 25 March 2025</a:t>
            </a:r>
            <a:endParaRPr lang="en-GB" sz="2400">
              <a:solidFill>
                <a:srgbClr val="5175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Logo, company name&#10;&#10;Description automatically generated">
            <a:extLst>
              <a:ext uri="{FF2B5EF4-FFF2-40B4-BE49-F238E27FC236}">
                <a16:creationId xmlns:a16="http://schemas.microsoft.com/office/drawing/2014/main" id="{A837F708-676A-464E-AD01-391B631FB9F9}"/>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31169" y="552202"/>
            <a:ext cx="862584" cy="765048"/>
          </a:xfrm>
          <a:prstGeom prst="rect">
            <a:avLst/>
          </a:prstGeom>
        </p:spPr>
      </p:pic>
      <p:sp>
        <p:nvSpPr>
          <p:cNvPr id="10" name="Rectangle 9">
            <a:extLst>
              <a:ext uri="{FF2B5EF4-FFF2-40B4-BE49-F238E27FC236}">
                <a16:creationId xmlns:a16="http://schemas.microsoft.com/office/drawing/2014/main" id="{4EDFE1BD-C289-4D22-ABF3-444C1D17AA7F}"/>
              </a:ext>
            </a:extLst>
          </p:cNvPr>
          <p:cNvSpPr/>
          <p:nvPr/>
        </p:nvSpPr>
        <p:spPr>
          <a:xfrm>
            <a:off x="244000" y="0"/>
            <a:ext cx="315589" cy="685800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A66877B0-C68E-4362-B3EC-E4F6DF676E3A}"/>
              </a:ext>
            </a:extLst>
          </p:cNvPr>
          <p:cNvSpPr/>
          <p:nvPr/>
        </p:nvSpPr>
        <p:spPr>
          <a:xfrm>
            <a:off x="401794" y="0"/>
            <a:ext cx="72692" cy="68580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8080"/>
              </a:solidFill>
            </a:endParaRPr>
          </a:p>
        </p:txBody>
      </p:sp>
      <p:pic>
        <p:nvPicPr>
          <p:cNvPr id="3" name="Picture 2">
            <a:extLst>
              <a:ext uri="{FF2B5EF4-FFF2-40B4-BE49-F238E27FC236}">
                <a16:creationId xmlns:a16="http://schemas.microsoft.com/office/drawing/2014/main" id="{663E1CCF-8ECB-B16E-21E7-5513B0528B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99237" y="243328"/>
            <a:ext cx="1495812" cy="1309295"/>
          </a:xfrm>
          <a:prstGeom prst="rect">
            <a:avLst/>
          </a:prstGeom>
        </p:spPr>
      </p:pic>
      <p:pic>
        <p:nvPicPr>
          <p:cNvPr id="4" name="Picture 3">
            <a:extLst>
              <a:ext uri="{FF2B5EF4-FFF2-40B4-BE49-F238E27FC236}">
                <a16:creationId xmlns:a16="http://schemas.microsoft.com/office/drawing/2014/main" id="{362D06CD-B8AD-78B2-83DA-C98FEC52E5E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98462" y="659748"/>
            <a:ext cx="907675" cy="794694"/>
          </a:xfrm>
          <a:prstGeom prst="rect">
            <a:avLst/>
          </a:prstGeom>
        </p:spPr>
      </p:pic>
    </p:spTree>
    <p:extLst>
      <p:ext uri="{BB962C8B-B14F-4D97-AF65-F5344CB8AC3E}">
        <p14:creationId xmlns:p14="http://schemas.microsoft.com/office/powerpoint/2010/main" val="42052233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scc powerpoint image 6.jpg"/>
          <p:cNvPicPr>
            <a:picLocks noChangeAspect="1"/>
          </p:cNvPicPr>
          <p:nvPr/>
        </p:nvPicPr>
        <p:blipFill>
          <a:blip r:embed="rId3" cstate="print">
            <a:extLst>
              <a:ext uri="{28A0092B-C50C-407E-A947-70E740481C1C}">
                <a14:useLocalDpi xmlns:a14="http://schemas.microsoft.com/office/drawing/2010/main"/>
              </a:ext>
            </a:extLst>
          </a:blip>
          <a:srcRect/>
          <a:stretch/>
        </p:blipFill>
        <p:spPr bwMode="auto">
          <a:xfrm>
            <a:off x="0" y="0"/>
            <a:ext cx="12191999" cy="6226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1" y="4920396"/>
            <a:ext cx="6494463" cy="890588"/>
          </a:xfrm>
          <a:prstGeom prst="rect">
            <a:avLst/>
          </a:prstGeom>
          <a:solidFill>
            <a:srgbClr val="0122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54" name="Title 1"/>
          <p:cNvSpPr txBox="1">
            <a:spLocks/>
          </p:cNvSpPr>
          <p:nvPr/>
        </p:nvSpPr>
        <p:spPr bwMode="auto">
          <a:xfrm>
            <a:off x="758370" y="4630677"/>
            <a:ext cx="77724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lr>
                <a:schemeClr val="bg2"/>
              </a:buClr>
              <a:defRPr sz="2000" b="1">
                <a:solidFill>
                  <a:schemeClr val="tx1"/>
                </a:solidFill>
                <a:latin typeface="Calibri" panose="020F0502020204030204" pitchFamily="34" charset="0"/>
              </a:defRPr>
            </a:lvl1pPr>
            <a:lvl2pPr marL="742950" indent="-285750">
              <a:spcBef>
                <a:spcPct val="20000"/>
              </a:spcBef>
              <a:buClr>
                <a:schemeClr val="bg2"/>
              </a:buClr>
              <a:buFont typeface="Arial" panose="020B0604020202020204" pitchFamily="34" charset="0"/>
              <a:buChar char="–"/>
              <a:defRPr sz="2800">
                <a:solidFill>
                  <a:srgbClr val="7F7F7F"/>
                </a:solidFill>
                <a:latin typeface="Calibri" panose="020F0502020204030204" pitchFamily="34" charset="0"/>
              </a:defRPr>
            </a:lvl2pPr>
            <a:lvl3pPr marL="1143000" indent="-228600">
              <a:spcBef>
                <a:spcPct val="20000"/>
              </a:spcBef>
              <a:buClr>
                <a:schemeClr val="bg2"/>
              </a:buClr>
              <a:buFont typeface="Arial" panose="020B0604020202020204" pitchFamily="34" charset="0"/>
              <a:buChar char="•"/>
              <a:defRPr sz="2400">
                <a:solidFill>
                  <a:srgbClr val="7F7F7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Tenant engagement  </a:t>
            </a:r>
            <a:endParaRPr kumimoji="0" lang="en-US" altLang="en-US" sz="1200" b="1"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8D020B-8986-5C10-53A1-B15301DCB47F}"/>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658F51AB-D7F6-E2F1-24B0-A572A0682BEC}"/>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EED68A6A-F003-8A81-EDA8-BCAE94F602A5}"/>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F11CCA3E-3A76-0E98-3B0F-8F2EBABC4A8F}"/>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94151D8F-9273-9263-5667-6EAF89480601}"/>
              </a:ext>
            </a:extLst>
          </p:cNvPr>
          <p:cNvSpPr/>
          <p:nvPr>
            <p:custDataLst>
              <p:tags r:id="rId6"/>
            </p:custDataLst>
          </p:nvPr>
        </p:nvSpPr>
        <p:spPr>
          <a:xfrm>
            <a:off x="3901440" y="2571750"/>
            <a:ext cx="7315199" cy="17145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What area of business do you think we need to prioritise?</a:t>
            </a:r>
          </a:p>
        </p:txBody>
      </p:sp>
      <p:sp>
        <p:nvSpPr>
          <p:cNvPr id="10" name="Rectangle 9">
            <a:extLst>
              <a:ext uri="{FF2B5EF4-FFF2-40B4-BE49-F238E27FC236}">
                <a16:creationId xmlns:a16="http://schemas.microsoft.com/office/drawing/2014/main" id="{DE818A41-F190-25BD-59DB-29B19A340AFB}"/>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01584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9"/>
                                        </p:tgtEl>
                                      </p:cBhvr>
                                    </p:animEffect>
                                    <p:animScale>
                                      <p:cBhvr>
                                        <p:cTn id="7" dur="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AF2A8-3B07-150D-CBFE-40DD4EC6DC5A}"/>
            </a:ext>
          </a:extLst>
        </p:cNvPr>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2B9663FE-66B3-079A-9527-551002C5377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212114"/>
          </a:xfrm>
          <a:prstGeom prst="rect">
            <a:avLst/>
          </a:prstGeom>
        </p:spPr>
      </p:pic>
      <p:sp>
        <p:nvSpPr>
          <p:cNvPr id="6" name="Rectangle 5">
            <a:extLst>
              <a:ext uri="{FF2B5EF4-FFF2-40B4-BE49-F238E27FC236}">
                <a16:creationId xmlns:a16="http://schemas.microsoft.com/office/drawing/2014/main" id="{CA622335-6B86-35BD-AFF3-F95E80BA9B26}"/>
              </a:ext>
            </a:extLst>
          </p:cNvPr>
          <p:cNvSpPr/>
          <p:nvPr/>
        </p:nvSpPr>
        <p:spPr>
          <a:xfrm>
            <a:off x="0" y="5104164"/>
            <a:ext cx="3730102" cy="890588"/>
          </a:xfrm>
          <a:prstGeom prst="rect">
            <a:avLst/>
          </a:prstGeom>
          <a:solidFill>
            <a:srgbClr val="0122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58" name="Title 1">
            <a:extLst>
              <a:ext uri="{FF2B5EF4-FFF2-40B4-BE49-F238E27FC236}">
                <a16:creationId xmlns:a16="http://schemas.microsoft.com/office/drawing/2014/main" id="{C8E04AF9-31D6-CB90-79D7-E1E28565DEE2}"/>
              </a:ext>
            </a:extLst>
          </p:cNvPr>
          <p:cNvSpPr>
            <a:spLocks noGrp="1"/>
          </p:cNvSpPr>
          <p:nvPr>
            <p:ph type="title"/>
          </p:nvPr>
        </p:nvSpPr>
        <p:spPr>
          <a:xfrm>
            <a:off x="188651" y="5326396"/>
            <a:ext cx="3352800" cy="446124"/>
          </a:xfrm>
        </p:spPr>
        <p:txBody>
          <a:bodyPr/>
          <a:lstStyle/>
          <a:p>
            <a:pPr eaLnBrk="1" hangingPunct="1"/>
            <a:r>
              <a:rPr lang="en-US" altLang="en-US">
                <a:solidFill>
                  <a:schemeClr val="bg1"/>
                </a:solidFill>
              </a:rPr>
              <a:t>Meet the team </a:t>
            </a:r>
          </a:p>
        </p:txBody>
      </p:sp>
    </p:spTree>
    <p:extLst>
      <p:ext uri="{BB962C8B-B14F-4D97-AF65-F5344CB8AC3E}">
        <p14:creationId xmlns:p14="http://schemas.microsoft.com/office/powerpoint/2010/main" val="6032594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92201-902A-E4B1-F921-EA3F2879AF45}"/>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735E2F9C-8E5A-E9AB-379A-F33A9E8EE70D}"/>
              </a:ext>
            </a:extLst>
          </p:cNvPr>
          <p:cNvSpPr>
            <a:spLocks noGrp="1"/>
          </p:cNvSpPr>
          <p:nvPr>
            <p:ph type="title"/>
          </p:nvPr>
        </p:nvSpPr>
        <p:spPr/>
        <p:txBody>
          <a:bodyPr/>
          <a:lstStyle/>
          <a:p>
            <a:pPr eaLnBrk="1" hangingPunct="1"/>
            <a:r>
              <a:rPr lang="en-US" altLang="en-US"/>
              <a:t>Why have Tenant Engagement</a:t>
            </a:r>
          </a:p>
        </p:txBody>
      </p:sp>
      <p:pic>
        <p:nvPicPr>
          <p:cNvPr id="6" name="Picture 2">
            <a:extLst>
              <a:ext uri="{FF2B5EF4-FFF2-40B4-BE49-F238E27FC236}">
                <a16:creationId xmlns:a16="http://schemas.microsoft.com/office/drawing/2014/main" id="{48A10650-C002-A2FB-BCD4-BC1A78846E9D}"/>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874775" y="1417638"/>
            <a:ext cx="3849625" cy="21945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B12894A-C778-0725-6223-5388A4EA5318}"/>
              </a:ext>
            </a:extLst>
          </p:cNvPr>
          <p:cNvPicPr>
            <a:picLocks noChangeAspect="1"/>
          </p:cNvPicPr>
          <p:nvPr/>
        </p:nvPicPr>
        <p:blipFill>
          <a:blip r:embed="rId4"/>
          <a:stretch>
            <a:fillRect/>
          </a:stretch>
        </p:blipFill>
        <p:spPr>
          <a:xfrm>
            <a:off x="7206009" y="3532105"/>
            <a:ext cx="4182966" cy="2284900"/>
          </a:xfrm>
          <a:prstGeom prst="rect">
            <a:avLst/>
          </a:prstGeom>
        </p:spPr>
      </p:pic>
      <p:pic>
        <p:nvPicPr>
          <p:cNvPr id="10" name="Picture 9">
            <a:extLst>
              <a:ext uri="{FF2B5EF4-FFF2-40B4-BE49-F238E27FC236}">
                <a16:creationId xmlns:a16="http://schemas.microsoft.com/office/drawing/2014/main" id="{561B4C56-F91F-5855-F2B5-692A0E226FE4}"/>
              </a:ext>
            </a:extLst>
          </p:cNvPr>
          <p:cNvPicPr>
            <a:picLocks noChangeAspect="1"/>
          </p:cNvPicPr>
          <p:nvPr/>
        </p:nvPicPr>
        <p:blipFill>
          <a:blip r:embed="rId5"/>
          <a:stretch>
            <a:fillRect/>
          </a:stretch>
        </p:blipFill>
        <p:spPr>
          <a:xfrm>
            <a:off x="874775" y="4474382"/>
            <a:ext cx="5567122" cy="1257475"/>
          </a:xfrm>
          <a:prstGeom prst="rect">
            <a:avLst/>
          </a:prstGeom>
        </p:spPr>
      </p:pic>
      <p:pic>
        <p:nvPicPr>
          <p:cNvPr id="12" name="Picture 11">
            <a:extLst>
              <a:ext uri="{FF2B5EF4-FFF2-40B4-BE49-F238E27FC236}">
                <a16:creationId xmlns:a16="http://schemas.microsoft.com/office/drawing/2014/main" id="{AE2F5A04-9173-0EDF-8BE1-44BCFA991DF8}"/>
              </a:ext>
            </a:extLst>
          </p:cNvPr>
          <p:cNvPicPr>
            <a:picLocks noChangeAspect="1"/>
          </p:cNvPicPr>
          <p:nvPr/>
        </p:nvPicPr>
        <p:blipFill>
          <a:blip r:embed="rId6"/>
          <a:stretch>
            <a:fillRect/>
          </a:stretch>
        </p:blipFill>
        <p:spPr>
          <a:xfrm>
            <a:off x="6186858" y="1229607"/>
            <a:ext cx="5202117" cy="2096287"/>
          </a:xfrm>
          <a:prstGeom prst="rect">
            <a:avLst/>
          </a:prstGeom>
        </p:spPr>
      </p:pic>
    </p:spTree>
    <p:extLst>
      <p:ext uri="{BB962C8B-B14F-4D97-AF65-F5344CB8AC3E}">
        <p14:creationId xmlns:p14="http://schemas.microsoft.com/office/powerpoint/2010/main" val="1015670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1A697-5CB4-8FC5-DEDA-BBC277CD2514}"/>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CB5D511B-5B08-6BB0-D5A3-4F68ED78604A}"/>
              </a:ext>
            </a:extLst>
          </p:cNvPr>
          <p:cNvSpPr>
            <a:spLocks noGrp="1"/>
          </p:cNvSpPr>
          <p:nvPr>
            <p:ph type="title"/>
          </p:nvPr>
        </p:nvSpPr>
        <p:spPr>
          <a:xfrm>
            <a:off x="3494689" y="174791"/>
            <a:ext cx="5365532" cy="482107"/>
          </a:xfrm>
        </p:spPr>
        <p:txBody>
          <a:bodyPr wrap="square" anchor="ctr">
            <a:normAutofit fontScale="90000"/>
          </a:bodyPr>
          <a:lstStyle/>
          <a:p>
            <a:pPr eaLnBrk="1" hangingPunct="1"/>
            <a:r>
              <a:rPr lang="en-US" altLang="en-US"/>
              <a:t>Why have Tenant Engagement</a:t>
            </a:r>
          </a:p>
        </p:txBody>
      </p:sp>
      <p:graphicFrame>
        <p:nvGraphicFramePr>
          <p:cNvPr id="19470" name="Content Placeholder 1">
            <a:extLst>
              <a:ext uri="{FF2B5EF4-FFF2-40B4-BE49-F238E27FC236}">
                <a16:creationId xmlns:a16="http://schemas.microsoft.com/office/drawing/2014/main" id="{8A9A3625-58D0-649D-366C-46EB90BB7346}"/>
              </a:ext>
            </a:extLst>
          </p:cNvPr>
          <p:cNvGraphicFramePr>
            <a:graphicFrameLocks noGrp="1"/>
          </p:cNvGraphicFramePr>
          <p:nvPr>
            <p:ph idx="1"/>
          </p:nvPr>
        </p:nvGraphicFramePr>
        <p:xfrm>
          <a:off x="513708" y="756745"/>
          <a:ext cx="11435137" cy="5444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38487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5C56-D738-7FA6-8A5D-F42663B5147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9B5538-31F3-10D5-7546-B69DE9A1773E}"/>
              </a:ext>
            </a:extLst>
          </p:cNvPr>
          <p:cNvSpPr>
            <a:spLocks noGrp="1"/>
          </p:cNvSpPr>
          <p:nvPr>
            <p:ph idx="1"/>
          </p:nvPr>
        </p:nvSpPr>
        <p:spPr>
          <a:xfrm>
            <a:off x="811658" y="3134711"/>
            <a:ext cx="10931704" cy="2150269"/>
          </a:xfrm>
        </p:spPr>
        <p:txBody>
          <a:bodyPr/>
          <a:lstStyle/>
          <a:p>
            <a:r>
              <a:rPr lang="en-GB">
                <a:solidFill>
                  <a:srgbClr val="1F497D"/>
                </a:solidFill>
              </a:rPr>
              <a:t>C3</a:t>
            </a:r>
          </a:p>
          <a:p>
            <a:r>
              <a:rPr lang="en-GB">
                <a:solidFill>
                  <a:srgbClr val="1F497D"/>
                </a:solidFill>
              </a:rPr>
              <a:t>Our judgement is that there are serious failings in the landlord delivering the outcomes of the consumer standards and significant improvement is needed</a:t>
            </a:r>
          </a:p>
          <a:p>
            <a:endParaRPr lang="en-GB">
              <a:solidFill>
                <a:srgbClr val="1F497D"/>
              </a:solidFill>
            </a:endParaRPr>
          </a:p>
          <a:p>
            <a:r>
              <a:rPr lang="en-GB">
                <a:solidFill>
                  <a:srgbClr val="1F497D"/>
                </a:solidFill>
                <a:hlinkClick r:id="rId3"/>
              </a:rPr>
              <a:t>https://www.gov.uk/government/publications/southampton-city-council/southampton-city-council-00ms-regulatory-judgement-27-november-2024</a:t>
            </a:r>
            <a:endParaRPr lang="en-GB">
              <a:solidFill>
                <a:srgbClr val="1F497D"/>
              </a:solidFill>
            </a:endParaRPr>
          </a:p>
          <a:p>
            <a:endParaRPr lang="en-GB">
              <a:solidFill>
                <a:srgbClr val="1F497D"/>
              </a:solidFill>
            </a:endParaRPr>
          </a:p>
        </p:txBody>
      </p:sp>
      <p:pic>
        <p:nvPicPr>
          <p:cNvPr id="4" name="Picture 3">
            <a:extLst>
              <a:ext uri="{FF2B5EF4-FFF2-40B4-BE49-F238E27FC236}">
                <a16:creationId xmlns:a16="http://schemas.microsoft.com/office/drawing/2014/main" id="{10A36FFD-06AE-4FB1-9CDF-7F34A2A36C2D}"/>
              </a:ext>
            </a:extLst>
          </p:cNvPr>
          <p:cNvPicPr>
            <a:picLocks noChangeAspect="1"/>
          </p:cNvPicPr>
          <p:nvPr/>
        </p:nvPicPr>
        <p:blipFill>
          <a:blip r:embed="rId4"/>
          <a:stretch>
            <a:fillRect/>
          </a:stretch>
        </p:blipFill>
        <p:spPr>
          <a:xfrm>
            <a:off x="678094" y="374843"/>
            <a:ext cx="11157735" cy="2495898"/>
          </a:xfrm>
          <a:prstGeom prst="rect">
            <a:avLst/>
          </a:prstGeom>
        </p:spPr>
      </p:pic>
    </p:spTree>
    <p:extLst>
      <p:ext uri="{BB962C8B-B14F-4D97-AF65-F5344CB8AC3E}">
        <p14:creationId xmlns:p14="http://schemas.microsoft.com/office/powerpoint/2010/main" val="7762663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2171" y="261600"/>
            <a:ext cx="9528629" cy="435736"/>
          </a:xfrm>
        </p:spPr>
        <p:txBody>
          <a:bodyPr/>
          <a:lstStyle/>
          <a:p>
            <a:pPr eaLnBrk="1" hangingPunct="1"/>
            <a:r>
              <a:rPr lang="en-US" altLang="en-US"/>
              <a:t>Tenant engagement opportunities </a:t>
            </a:r>
          </a:p>
        </p:txBody>
      </p:sp>
      <p:sp>
        <p:nvSpPr>
          <p:cNvPr id="2" name="Content Placeholder 2">
            <a:extLst>
              <a:ext uri="{FF2B5EF4-FFF2-40B4-BE49-F238E27FC236}">
                <a16:creationId xmlns:a16="http://schemas.microsoft.com/office/drawing/2014/main" id="{9386898E-7D38-18A4-C10B-1E41F6881BD9}"/>
              </a:ext>
            </a:extLst>
          </p:cNvPr>
          <p:cNvSpPr txBox="1">
            <a:spLocks noGrp="1"/>
          </p:cNvSpPr>
          <p:nvPr>
            <p:ph idx="1"/>
          </p:nvPr>
        </p:nvSpPr>
        <p:spPr>
          <a:xfrm>
            <a:off x="682171" y="2032057"/>
            <a:ext cx="11132458" cy="4300538"/>
          </a:xfrm>
          <a:prstGeom prst="rect">
            <a:avLst/>
          </a:prstGeom>
        </p:spPr>
        <p:txBody>
          <a:bodyPr vert="horz" wrap="square" lIns="91440" tIns="45720" rIns="91440" bIns="45720" numCol="1" rtlCol="0" anchor="t" anchorCtr="0" compatLnSpc="1">
            <a:prstTxWarp prst="textNoShape">
              <a:avLst/>
            </a:prstTxWarp>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GB" sz="2400" dirty="0">
                <a:solidFill>
                  <a:srgbClr val="1F497D"/>
                </a:solidFill>
                <a:cs typeface="Narkisim" panose="020E0502050101010101" pitchFamily="34" charset="-79"/>
              </a:rPr>
              <a:t>Tenants’ association members</a:t>
            </a:r>
          </a:p>
          <a:p>
            <a:r>
              <a:rPr lang="en-GB" sz="2400" dirty="0">
                <a:solidFill>
                  <a:srgbClr val="1F497D"/>
                </a:solidFill>
                <a:cs typeface="Narkisim" panose="020E0502050101010101" pitchFamily="34" charset="-79"/>
              </a:rPr>
              <a:t>Block reps</a:t>
            </a:r>
          </a:p>
          <a:p>
            <a:r>
              <a:rPr lang="en-GB" sz="2400" dirty="0">
                <a:solidFill>
                  <a:srgbClr val="1F497D"/>
                </a:solidFill>
                <a:cs typeface="Narkisim" panose="020E0502050101010101" pitchFamily="34" charset="-79"/>
              </a:rPr>
              <a:t>Forums’ members</a:t>
            </a:r>
          </a:p>
          <a:p>
            <a:r>
              <a:rPr lang="en-GB" sz="2400" dirty="0">
                <a:solidFill>
                  <a:srgbClr val="1F497D"/>
                </a:solidFill>
                <a:cs typeface="Narkisim" panose="020E0502050101010101" pitchFamily="34" charset="-79"/>
              </a:rPr>
              <a:t>Panel members</a:t>
            </a:r>
          </a:p>
          <a:p>
            <a:r>
              <a:rPr lang="en-GB" sz="2400" dirty="0">
                <a:solidFill>
                  <a:srgbClr val="1F497D"/>
                </a:solidFill>
                <a:cs typeface="Narkisim" panose="020E0502050101010101" pitchFamily="34" charset="-79"/>
              </a:rPr>
              <a:t>Conferences</a:t>
            </a:r>
          </a:p>
          <a:p>
            <a:r>
              <a:rPr lang="en-GB" sz="2400" dirty="0">
                <a:solidFill>
                  <a:srgbClr val="1F497D"/>
                </a:solidFill>
                <a:cs typeface="Narkisim" panose="020E0502050101010101" pitchFamily="34" charset="-79"/>
              </a:rPr>
              <a:t>Training – we are required by the regulator to upskill our tenants so they can scrutinise and improve housing services</a:t>
            </a:r>
          </a:p>
          <a:p>
            <a:r>
              <a:rPr lang="en-GB" sz="2400" dirty="0">
                <a:solidFill>
                  <a:srgbClr val="1F497D"/>
                </a:solidFill>
                <a:cs typeface="Narkisim" panose="020E0502050101010101" pitchFamily="34" charset="-79"/>
              </a:rPr>
              <a:t>Taking part in consultations/focus groups/working groups</a:t>
            </a:r>
          </a:p>
          <a:p>
            <a:r>
              <a:rPr lang="en-GB" sz="2400" dirty="0">
                <a:solidFill>
                  <a:srgbClr val="1F497D"/>
                </a:solidFill>
                <a:cs typeface="Narkisim" panose="020E0502050101010101" pitchFamily="34" charset="-79"/>
              </a:rPr>
              <a:t>Social media and WhatsApp</a:t>
            </a:r>
          </a:p>
        </p:txBody>
      </p:sp>
      <p:sp>
        <p:nvSpPr>
          <p:cNvPr id="4" name="TextBox 3">
            <a:extLst>
              <a:ext uri="{FF2B5EF4-FFF2-40B4-BE49-F238E27FC236}">
                <a16:creationId xmlns:a16="http://schemas.microsoft.com/office/drawing/2014/main" id="{A2570B7C-AC0C-6034-1AE6-C6808D518543}"/>
              </a:ext>
            </a:extLst>
          </p:cNvPr>
          <p:cNvSpPr txBox="1"/>
          <p:nvPr/>
        </p:nvSpPr>
        <p:spPr>
          <a:xfrm>
            <a:off x="682171" y="1133864"/>
            <a:ext cx="9916193" cy="461665"/>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1F497D"/>
                </a:solidFill>
                <a:effectLst/>
                <a:uLnTx/>
                <a:uFillTx/>
                <a:latin typeface="Calibri"/>
                <a:ea typeface="+mn-ea"/>
                <a:cs typeface="Narkisim" panose="020E0502050101010101" pitchFamily="34" charset="-79"/>
              </a:rPr>
              <a:t>We are very committed to tenant engagement and improving the service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6E442DC-0102-BE18-EED8-A82E870C59CF}"/>
              </a:ext>
            </a:extLst>
          </p:cNvPr>
          <p:cNvSpPr/>
          <p:nvPr/>
        </p:nvSpPr>
        <p:spPr>
          <a:xfrm>
            <a:off x="4945781" y="3168567"/>
            <a:ext cx="2431770"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TENANT ENGAGEMENT AND PARTICIPATION </a:t>
            </a:r>
          </a:p>
        </p:txBody>
      </p:sp>
      <p:sp>
        <p:nvSpPr>
          <p:cNvPr id="6" name="Oval 5">
            <a:extLst>
              <a:ext uri="{FF2B5EF4-FFF2-40B4-BE49-F238E27FC236}">
                <a16:creationId xmlns:a16="http://schemas.microsoft.com/office/drawing/2014/main" id="{FD0F5661-33BF-C1FB-4D5B-2D05A5FF3DEC}"/>
              </a:ext>
            </a:extLst>
          </p:cNvPr>
          <p:cNvSpPr/>
          <p:nvPr/>
        </p:nvSpPr>
        <p:spPr>
          <a:xfrm>
            <a:off x="1637948" y="1072491"/>
            <a:ext cx="1524000" cy="914400"/>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Digital /  Interactive Engagement </a:t>
            </a:r>
          </a:p>
        </p:txBody>
      </p:sp>
      <p:sp>
        <p:nvSpPr>
          <p:cNvPr id="11" name="Rectangle 10">
            <a:extLst>
              <a:ext uri="{FF2B5EF4-FFF2-40B4-BE49-F238E27FC236}">
                <a16:creationId xmlns:a16="http://schemas.microsoft.com/office/drawing/2014/main" id="{80185ADC-4FBC-FE43-FED6-79E1A1106284}"/>
              </a:ext>
            </a:extLst>
          </p:cNvPr>
          <p:cNvSpPr/>
          <p:nvPr/>
        </p:nvSpPr>
        <p:spPr>
          <a:xfrm>
            <a:off x="1726095" y="185531"/>
            <a:ext cx="1053548" cy="576469"/>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Facebook</a:t>
            </a:r>
          </a:p>
        </p:txBody>
      </p:sp>
      <p:sp>
        <p:nvSpPr>
          <p:cNvPr id="12" name="Oval 11">
            <a:extLst>
              <a:ext uri="{FF2B5EF4-FFF2-40B4-BE49-F238E27FC236}">
                <a16:creationId xmlns:a16="http://schemas.microsoft.com/office/drawing/2014/main" id="{05B50D2F-153A-F802-B1A9-440BA9B3C5AF}"/>
              </a:ext>
            </a:extLst>
          </p:cNvPr>
          <p:cNvSpPr/>
          <p:nvPr/>
        </p:nvSpPr>
        <p:spPr>
          <a:xfrm>
            <a:off x="1490869" y="4933127"/>
            <a:ext cx="1524000" cy="9144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Local Involvement  </a:t>
            </a:r>
          </a:p>
        </p:txBody>
      </p:sp>
      <p:sp>
        <p:nvSpPr>
          <p:cNvPr id="14" name="Oval 13">
            <a:extLst>
              <a:ext uri="{FF2B5EF4-FFF2-40B4-BE49-F238E27FC236}">
                <a16:creationId xmlns:a16="http://schemas.microsoft.com/office/drawing/2014/main" id="{2B1EFB00-D6D4-B1C7-A72E-E538A97E3F1B}"/>
              </a:ext>
            </a:extLst>
          </p:cNvPr>
          <p:cNvSpPr/>
          <p:nvPr/>
        </p:nvSpPr>
        <p:spPr>
          <a:xfrm>
            <a:off x="9037984" y="4878461"/>
            <a:ext cx="1524000" cy="914400"/>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Citywide Involvement</a:t>
            </a:r>
          </a:p>
        </p:txBody>
      </p:sp>
      <p:sp>
        <p:nvSpPr>
          <p:cNvPr id="15" name="Oval 14">
            <a:extLst>
              <a:ext uri="{FF2B5EF4-FFF2-40B4-BE49-F238E27FC236}">
                <a16:creationId xmlns:a16="http://schemas.microsoft.com/office/drawing/2014/main" id="{F06F66DF-0E9A-20CC-BED0-E293A766578D}"/>
              </a:ext>
            </a:extLst>
          </p:cNvPr>
          <p:cNvSpPr/>
          <p:nvPr/>
        </p:nvSpPr>
        <p:spPr>
          <a:xfrm>
            <a:off x="8968286" y="924673"/>
            <a:ext cx="1636889" cy="914400"/>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Service Improvement &amp; Scrutiny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9A9A22F0-9D06-0880-16C1-4D7A202889C2}"/>
              </a:ext>
            </a:extLst>
          </p:cNvPr>
          <p:cNvSpPr/>
          <p:nvPr/>
        </p:nvSpPr>
        <p:spPr>
          <a:xfrm>
            <a:off x="261366" y="1813366"/>
            <a:ext cx="1040509" cy="559834"/>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Tenants Link</a:t>
            </a:r>
          </a:p>
        </p:txBody>
      </p:sp>
      <p:sp>
        <p:nvSpPr>
          <p:cNvPr id="18" name="Rectangle 17">
            <a:extLst>
              <a:ext uri="{FF2B5EF4-FFF2-40B4-BE49-F238E27FC236}">
                <a16:creationId xmlns:a16="http://schemas.microsoft.com/office/drawing/2014/main" id="{933A0C12-9C41-8F2C-646C-60F3FF60DBC3}"/>
              </a:ext>
            </a:extLst>
          </p:cNvPr>
          <p:cNvSpPr/>
          <p:nvPr/>
        </p:nvSpPr>
        <p:spPr>
          <a:xfrm>
            <a:off x="258322" y="1088582"/>
            <a:ext cx="1031836" cy="576468"/>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WhatsApp</a:t>
            </a:r>
          </a:p>
        </p:txBody>
      </p:sp>
      <p:sp>
        <p:nvSpPr>
          <p:cNvPr id="19" name="Rectangle 18">
            <a:extLst>
              <a:ext uri="{FF2B5EF4-FFF2-40B4-BE49-F238E27FC236}">
                <a16:creationId xmlns:a16="http://schemas.microsoft.com/office/drawing/2014/main" id="{C7A1F8B2-9A8C-5B6B-DA74-0BF6ACFA15E1}"/>
              </a:ext>
            </a:extLst>
          </p:cNvPr>
          <p:cNvSpPr/>
          <p:nvPr/>
        </p:nvSpPr>
        <p:spPr>
          <a:xfrm>
            <a:off x="254022" y="176994"/>
            <a:ext cx="1053548" cy="576469"/>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Twitter (X)</a:t>
            </a:r>
          </a:p>
        </p:txBody>
      </p:sp>
      <p:sp>
        <p:nvSpPr>
          <p:cNvPr id="23" name="Rectangle 22">
            <a:extLst>
              <a:ext uri="{FF2B5EF4-FFF2-40B4-BE49-F238E27FC236}">
                <a16:creationId xmlns:a16="http://schemas.microsoft.com/office/drawing/2014/main" id="{C784BB5E-2FDE-670D-AF8A-A611A9118F06}"/>
              </a:ext>
            </a:extLst>
          </p:cNvPr>
          <p:cNvSpPr/>
          <p:nvPr/>
        </p:nvSpPr>
        <p:spPr>
          <a:xfrm>
            <a:off x="9259956" y="170617"/>
            <a:ext cx="1053548" cy="576469"/>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Tenant Inspectors</a:t>
            </a:r>
          </a:p>
        </p:txBody>
      </p:sp>
      <p:sp>
        <p:nvSpPr>
          <p:cNvPr id="24" name="Rectangle 23">
            <a:extLst>
              <a:ext uri="{FF2B5EF4-FFF2-40B4-BE49-F238E27FC236}">
                <a16:creationId xmlns:a16="http://schemas.microsoft.com/office/drawing/2014/main" id="{6DB036B1-B81B-D4EF-A084-4EC0B2AB3D74}"/>
              </a:ext>
            </a:extLst>
          </p:cNvPr>
          <p:cNvSpPr/>
          <p:nvPr/>
        </p:nvSpPr>
        <p:spPr>
          <a:xfrm>
            <a:off x="10883474" y="172273"/>
            <a:ext cx="1053548" cy="576469"/>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Tenant Resource Group</a:t>
            </a:r>
          </a:p>
        </p:txBody>
      </p:sp>
      <p:sp>
        <p:nvSpPr>
          <p:cNvPr id="26" name="Rectangle 25">
            <a:extLst>
              <a:ext uri="{FF2B5EF4-FFF2-40B4-BE49-F238E27FC236}">
                <a16:creationId xmlns:a16="http://schemas.microsoft.com/office/drawing/2014/main" id="{1B9476CA-3C70-423D-FD7E-5932EF623199}"/>
              </a:ext>
            </a:extLst>
          </p:cNvPr>
          <p:cNvSpPr/>
          <p:nvPr/>
        </p:nvSpPr>
        <p:spPr>
          <a:xfrm>
            <a:off x="7476608" y="1098867"/>
            <a:ext cx="1111274" cy="553379"/>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Stage 2 Complaints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 Tenant Panel</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4D9EE9B0-FD16-4D4A-FA0D-D0376783C004}"/>
              </a:ext>
            </a:extLst>
          </p:cNvPr>
          <p:cNvSpPr/>
          <p:nvPr/>
        </p:nvSpPr>
        <p:spPr>
          <a:xfrm>
            <a:off x="7476608" y="185530"/>
            <a:ext cx="1111274" cy="576469"/>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Tenant Scrutiny Panel</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9FD4FB18-9F54-6CF5-519F-AE52527EDD3D}"/>
              </a:ext>
            </a:extLst>
          </p:cNvPr>
          <p:cNvSpPr/>
          <p:nvPr/>
        </p:nvSpPr>
        <p:spPr>
          <a:xfrm>
            <a:off x="9346097" y="6029744"/>
            <a:ext cx="1053548" cy="57646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Green Space Monitors</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C7B91B64-EFF7-4F42-DFE1-30EB516FAC99}"/>
              </a:ext>
            </a:extLst>
          </p:cNvPr>
          <p:cNvSpPr/>
          <p:nvPr/>
        </p:nvSpPr>
        <p:spPr>
          <a:xfrm>
            <a:off x="10883473" y="6001990"/>
            <a:ext cx="1000343" cy="57646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Cleaning Monitors</a:t>
            </a:r>
          </a:p>
        </p:txBody>
      </p:sp>
      <p:sp>
        <p:nvSpPr>
          <p:cNvPr id="33" name="Rectangle 32">
            <a:extLst>
              <a:ext uri="{FF2B5EF4-FFF2-40B4-BE49-F238E27FC236}">
                <a16:creationId xmlns:a16="http://schemas.microsoft.com/office/drawing/2014/main" id="{BDD0BA73-31D0-52BC-A0A2-5DA6AC2842E2}"/>
              </a:ext>
            </a:extLst>
          </p:cNvPr>
          <p:cNvSpPr/>
          <p:nvPr/>
        </p:nvSpPr>
        <p:spPr>
          <a:xfrm>
            <a:off x="10877267" y="5033273"/>
            <a:ext cx="1053548" cy="57646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Leaseholder information sessions</a:t>
            </a:r>
          </a:p>
        </p:txBody>
      </p:sp>
      <p:sp>
        <p:nvSpPr>
          <p:cNvPr id="34" name="Rectangle 33">
            <a:extLst>
              <a:ext uri="{FF2B5EF4-FFF2-40B4-BE49-F238E27FC236}">
                <a16:creationId xmlns:a16="http://schemas.microsoft.com/office/drawing/2014/main" id="{AC8D5939-00CA-D3E2-0618-FD2D6F151D91}"/>
              </a:ext>
            </a:extLst>
          </p:cNvPr>
          <p:cNvSpPr/>
          <p:nvPr/>
        </p:nvSpPr>
        <p:spPr>
          <a:xfrm>
            <a:off x="9259954" y="3886527"/>
            <a:ext cx="1551195" cy="57646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Supported Housing Forum</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70F94CC8-F350-C58A-CE54-8C12961DD42F}"/>
              </a:ext>
            </a:extLst>
          </p:cNvPr>
          <p:cNvSpPr/>
          <p:nvPr/>
        </p:nvSpPr>
        <p:spPr>
          <a:xfrm>
            <a:off x="8219974" y="3886526"/>
            <a:ext cx="978945" cy="57646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Annual Conference </a:t>
            </a:r>
          </a:p>
        </p:txBody>
      </p:sp>
      <p:sp>
        <p:nvSpPr>
          <p:cNvPr id="36" name="Rectangle 35">
            <a:extLst>
              <a:ext uri="{FF2B5EF4-FFF2-40B4-BE49-F238E27FC236}">
                <a16:creationId xmlns:a16="http://schemas.microsoft.com/office/drawing/2014/main" id="{ABAC4AEF-E5F6-297B-2473-539357B445F4}"/>
              </a:ext>
            </a:extLst>
          </p:cNvPr>
          <p:cNvSpPr/>
          <p:nvPr/>
        </p:nvSpPr>
        <p:spPr>
          <a:xfrm>
            <a:off x="306456" y="6029745"/>
            <a:ext cx="1008278" cy="57646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Central District Forum</a:t>
            </a:r>
          </a:p>
        </p:txBody>
      </p:sp>
      <p:sp>
        <p:nvSpPr>
          <p:cNvPr id="37" name="Rectangle 36">
            <a:extLst>
              <a:ext uri="{FF2B5EF4-FFF2-40B4-BE49-F238E27FC236}">
                <a16:creationId xmlns:a16="http://schemas.microsoft.com/office/drawing/2014/main" id="{06E83DF4-5DDA-CF9B-B3C5-13015B7AC8C4}"/>
              </a:ext>
            </a:extLst>
          </p:cNvPr>
          <p:cNvSpPr/>
          <p:nvPr/>
        </p:nvSpPr>
        <p:spPr>
          <a:xfrm>
            <a:off x="1726095" y="6029744"/>
            <a:ext cx="1046957" cy="57646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Tenant Associations</a:t>
            </a:r>
          </a:p>
        </p:txBody>
      </p:sp>
      <p:sp>
        <p:nvSpPr>
          <p:cNvPr id="38" name="Rectangle 37">
            <a:extLst>
              <a:ext uri="{FF2B5EF4-FFF2-40B4-BE49-F238E27FC236}">
                <a16:creationId xmlns:a16="http://schemas.microsoft.com/office/drawing/2014/main" id="{31B70563-AD37-B481-B396-8FCDB501E522}"/>
              </a:ext>
            </a:extLst>
          </p:cNvPr>
          <p:cNvSpPr/>
          <p:nvPr/>
        </p:nvSpPr>
        <p:spPr>
          <a:xfrm>
            <a:off x="3503264" y="6008294"/>
            <a:ext cx="1053548" cy="57646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Block reps</a:t>
            </a:r>
          </a:p>
        </p:txBody>
      </p:sp>
      <p:sp>
        <p:nvSpPr>
          <p:cNvPr id="39" name="Rectangle 38">
            <a:extLst>
              <a:ext uri="{FF2B5EF4-FFF2-40B4-BE49-F238E27FC236}">
                <a16:creationId xmlns:a16="http://schemas.microsoft.com/office/drawing/2014/main" id="{98647930-D359-8EBE-B87C-BD21AD390F18}"/>
              </a:ext>
            </a:extLst>
          </p:cNvPr>
          <p:cNvSpPr/>
          <p:nvPr/>
        </p:nvSpPr>
        <p:spPr>
          <a:xfrm>
            <a:off x="306456" y="5107899"/>
            <a:ext cx="1008278" cy="57646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Weston Community Forum</a:t>
            </a:r>
          </a:p>
        </p:txBody>
      </p:sp>
      <p:sp>
        <p:nvSpPr>
          <p:cNvPr id="40" name="Rectangle 39">
            <a:extLst>
              <a:ext uri="{FF2B5EF4-FFF2-40B4-BE49-F238E27FC236}">
                <a16:creationId xmlns:a16="http://schemas.microsoft.com/office/drawing/2014/main" id="{17FC23AC-0366-4532-E7FE-7F8A58A06F5B}"/>
              </a:ext>
            </a:extLst>
          </p:cNvPr>
          <p:cNvSpPr/>
          <p:nvPr/>
        </p:nvSpPr>
        <p:spPr>
          <a:xfrm>
            <a:off x="286914" y="3924687"/>
            <a:ext cx="1030995" cy="576469"/>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Thornhill Highrise Forum </a:t>
            </a:r>
          </a:p>
        </p:txBody>
      </p:sp>
      <p:sp>
        <p:nvSpPr>
          <p:cNvPr id="42" name="Rectangle 41">
            <a:extLst>
              <a:ext uri="{FF2B5EF4-FFF2-40B4-BE49-F238E27FC236}">
                <a16:creationId xmlns:a16="http://schemas.microsoft.com/office/drawing/2014/main" id="{A2E1F535-30E1-8CE1-1944-E1DD371E4DD9}"/>
              </a:ext>
            </a:extLst>
          </p:cNvPr>
          <p:cNvSpPr/>
          <p:nvPr/>
        </p:nvSpPr>
        <p:spPr>
          <a:xfrm>
            <a:off x="1435489" y="3921551"/>
            <a:ext cx="1392164" cy="57646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Focus Groups</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Rectangle: Rounded Corners 66">
            <a:extLst>
              <a:ext uri="{FF2B5EF4-FFF2-40B4-BE49-F238E27FC236}">
                <a16:creationId xmlns:a16="http://schemas.microsoft.com/office/drawing/2014/main" id="{B7797BBC-C9A9-F2DD-2677-A2B46EE0EDD0}"/>
              </a:ext>
            </a:extLst>
          </p:cNvPr>
          <p:cNvSpPr/>
          <p:nvPr/>
        </p:nvSpPr>
        <p:spPr>
          <a:xfrm>
            <a:off x="3850131" y="2222021"/>
            <a:ext cx="1118801" cy="732102"/>
          </a:xfrm>
          <a:prstGeom prst="roundRect">
            <a:avLst/>
          </a:prstGeom>
          <a:solidFill>
            <a:srgbClr val="FA3C1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a:ea typeface="+mn-ea"/>
                <a:cs typeface="Arial"/>
              </a:rPr>
              <a:t> </a:t>
            </a:r>
            <a:r>
              <a:rPr kumimoji="0" lang="en-GB" sz="950" b="0" i="0" u="none" strike="noStrike" kern="1200" cap="none" spc="0" normalizeH="0" baseline="0" noProof="0">
                <a:ln>
                  <a:noFill/>
                </a:ln>
                <a:solidFill>
                  <a:prstClr val="black"/>
                </a:solidFill>
                <a:effectLst/>
                <a:uLnTx/>
                <a:uFillTx/>
                <a:latin typeface="Arial"/>
                <a:ea typeface="+mn-ea"/>
                <a:cs typeface="Arial"/>
              </a:rPr>
              <a:t>Decent</a:t>
            </a:r>
            <a:endParaRPr kumimoji="0" lang="en-US" sz="95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prstClr val="black"/>
                </a:solidFill>
                <a:effectLst/>
                <a:uLnTx/>
                <a:uFillTx/>
                <a:latin typeface="Arial"/>
                <a:ea typeface="+mn-ea"/>
                <a:cs typeface="Arial"/>
              </a:rPr>
              <a:t>Neighbourhood Board</a:t>
            </a:r>
            <a:endParaRPr kumimoji="0" lang="en-GB" sz="9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Rectangle: Rounded Corners 71">
            <a:extLst>
              <a:ext uri="{FF2B5EF4-FFF2-40B4-BE49-F238E27FC236}">
                <a16:creationId xmlns:a16="http://schemas.microsoft.com/office/drawing/2014/main" id="{3AD67F28-E6F0-A436-D9E1-A1C181AD34CA}"/>
              </a:ext>
            </a:extLst>
          </p:cNvPr>
          <p:cNvSpPr/>
          <p:nvPr/>
        </p:nvSpPr>
        <p:spPr>
          <a:xfrm>
            <a:off x="5023880" y="2235639"/>
            <a:ext cx="1137786" cy="717309"/>
          </a:xfrm>
          <a:prstGeom prst="roundRect">
            <a:avLst>
              <a:gd name="adj" fmla="val 22991"/>
            </a:avLst>
          </a:prstGeom>
          <a:solidFill>
            <a:srgbClr val="FA3C1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Senior Leadership Team </a:t>
            </a:r>
          </a:p>
        </p:txBody>
      </p:sp>
      <p:cxnSp>
        <p:nvCxnSpPr>
          <p:cNvPr id="88" name="Straight Arrow Connector 87">
            <a:extLst>
              <a:ext uri="{FF2B5EF4-FFF2-40B4-BE49-F238E27FC236}">
                <a16:creationId xmlns:a16="http://schemas.microsoft.com/office/drawing/2014/main" id="{6DEE1BC6-001C-B8AF-0F41-42FB5A7E4035}"/>
              </a:ext>
            </a:extLst>
          </p:cNvPr>
          <p:cNvCxnSpPr>
            <a:cxnSpLocks/>
            <a:stCxn id="15" idx="4"/>
            <a:endCxn id="4" idx="3"/>
          </p:cNvCxnSpPr>
          <p:nvPr/>
        </p:nvCxnSpPr>
        <p:spPr>
          <a:xfrm flipH="1">
            <a:off x="7377551" y="1839073"/>
            <a:ext cx="2409180" cy="178669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89" name="Rectangle 88">
            <a:extLst>
              <a:ext uri="{FF2B5EF4-FFF2-40B4-BE49-F238E27FC236}">
                <a16:creationId xmlns:a16="http://schemas.microsoft.com/office/drawing/2014/main" id="{DEB019E1-F565-BDDB-DBD4-73381D8B3CA7}"/>
              </a:ext>
            </a:extLst>
          </p:cNvPr>
          <p:cNvSpPr/>
          <p:nvPr/>
        </p:nvSpPr>
        <p:spPr>
          <a:xfrm>
            <a:off x="7629111" y="6006255"/>
            <a:ext cx="1053548" cy="576469"/>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Citywide Block rep Forum</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Rectangle: Rounded Corners 96">
            <a:extLst>
              <a:ext uri="{FF2B5EF4-FFF2-40B4-BE49-F238E27FC236}">
                <a16:creationId xmlns:a16="http://schemas.microsoft.com/office/drawing/2014/main" id="{286C326A-B02F-053B-DA0E-6AEA7A913BFF}"/>
              </a:ext>
            </a:extLst>
          </p:cNvPr>
          <p:cNvSpPr/>
          <p:nvPr/>
        </p:nvSpPr>
        <p:spPr>
          <a:xfrm>
            <a:off x="7318463" y="2249206"/>
            <a:ext cx="1053549" cy="732049"/>
          </a:xfrm>
          <a:prstGeom prst="roundRect">
            <a:avLst>
              <a:gd name="adj" fmla="val 22991"/>
            </a:avLst>
          </a:prstGeom>
          <a:solidFill>
            <a:srgbClr val="FA3C1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Quality &amp; Assurance Board</a:t>
            </a:r>
          </a:p>
        </p:txBody>
      </p:sp>
      <p:cxnSp>
        <p:nvCxnSpPr>
          <p:cNvPr id="105" name="Straight Arrow Connector 104">
            <a:extLst>
              <a:ext uri="{FF2B5EF4-FFF2-40B4-BE49-F238E27FC236}">
                <a16:creationId xmlns:a16="http://schemas.microsoft.com/office/drawing/2014/main" id="{4A904E85-AB54-0F50-65E6-8F2954441FC7}"/>
              </a:ext>
            </a:extLst>
          </p:cNvPr>
          <p:cNvCxnSpPr>
            <a:cxnSpLocks/>
          </p:cNvCxnSpPr>
          <p:nvPr/>
        </p:nvCxnSpPr>
        <p:spPr>
          <a:xfrm>
            <a:off x="6189409" y="2911772"/>
            <a:ext cx="0" cy="24393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F615F2FC-0106-851A-210C-40C4BAC5B70F}"/>
              </a:ext>
            </a:extLst>
          </p:cNvPr>
          <p:cNvCxnSpPr>
            <a:cxnSpLocks/>
            <a:stCxn id="6" idx="4"/>
            <a:endCxn id="4" idx="1"/>
          </p:cNvCxnSpPr>
          <p:nvPr/>
        </p:nvCxnSpPr>
        <p:spPr>
          <a:xfrm>
            <a:off x="2399948" y="1986891"/>
            <a:ext cx="2545833" cy="163887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7959B882-056A-AB59-7F5B-823A21F4B343}"/>
              </a:ext>
            </a:extLst>
          </p:cNvPr>
          <p:cNvCxnSpPr>
            <a:cxnSpLocks/>
            <a:stCxn id="12" idx="6"/>
            <a:endCxn id="4" idx="1"/>
          </p:cNvCxnSpPr>
          <p:nvPr/>
        </p:nvCxnSpPr>
        <p:spPr>
          <a:xfrm flipV="1">
            <a:off x="3014869" y="3625767"/>
            <a:ext cx="1930912" cy="176456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E7688F52-C9A6-4842-1B1B-B897AFC299AC}"/>
              </a:ext>
            </a:extLst>
          </p:cNvPr>
          <p:cNvCxnSpPr>
            <a:cxnSpLocks/>
            <a:stCxn id="14" idx="2"/>
            <a:endCxn id="4" idx="3"/>
          </p:cNvCxnSpPr>
          <p:nvPr/>
        </p:nvCxnSpPr>
        <p:spPr>
          <a:xfrm flipH="1" flipV="1">
            <a:off x="7377551" y="3625767"/>
            <a:ext cx="1660433" cy="170989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22" name="Rectangle 121">
            <a:extLst>
              <a:ext uri="{FF2B5EF4-FFF2-40B4-BE49-F238E27FC236}">
                <a16:creationId xmlns:a16="http://schemas.microsoft.com/office/drawing/2014/main" id="{3A1AEE5B-B160-DBF8-620B-B15D64E6AFE8}"/>
              </a:ext>
            </a:extLst>
          </p:cNvPr>
          <p:cNvSpPr/>
          <p:nvPr/>
        </p:nvSpPr>
        <p:spPr>
          <a:xfrm>
            <a:off x="10901842" y="1093638"/>
            <a:ext cx="1053548" cy="576469"/>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Tenant Repairs Panel</a:t>
            </a:r>
          </a:p>
        </p:txBody>
      </p:sp>
      <p:sp>
        <p:nvSpPr>
          <p:cNvPr id="2" name="Rectangle 1">
            <a:extLst>
              <a:ext uri="{FF2B5EF4-FFF2-40B4-BE49-F238E27FC236}">
                <a16:creationId xmlns:a16="http://schemas.microsoft.com/office/drawing/2014/main" id="{21AB5C84-063D-4350-0795-D56B6ECB45ED}"/>
              </a:ext>
            </a:extLst>
          </p:cNvPr>
          <p:cNvSpPr/>
          <p:nvPr/>
        </p:nvSpPr>
        <p:spPr>
          <a:xfrm>
            <a:off x="10928485" y="1813366"/>
            <a:ext cx="1053548" cy="576469"/>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Building Safety Group</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Oval 7">
            <a:extLst>
              <a:ext uri="{FF2B5EF4-FFF2-40B4-BE49-F238E27FC236}">
                <a16:creationId xmlns:a16="http://schemas.microsoft.com/office/drawing/2014/main" id="{93965CCE-7ECF-70BB-451A-B270FFAB8D62}"/>
              </a:ext>
            </a:extLst>
          </p:cNvPr>
          <p:cNvSpPr/>
          <p:nvPr/>
        </p:nvSpPr>
        <p:spPr>
          <a:xfrm>
            <a:off x="5395084" y="4650699"/>
            <a:ext cx="1524000" cy="9144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Tenant Training </a:t>
            </a:r>
          </a:p>
        </p:txBody>
      </p:sp>
      <p:sp>
        <p:nvSpPr>
          <p:cNvPr id="9" name="Rectangle 8">
            <a:extLst>
              <a:ext uri="{FF2B5EF4-FFF2-40B4-BE49-F238E27FC236}">
                <a16:creationId xmlns:a16="http://schemas.microsoft.com/office/drawing/2014/main" id="{1F2E35FB-5064-FF5C-5BBD-3956133F6098}"/>
              </a:ext>
            </a:extLst>
          </p:cNvPr>
          <p:cNvSpPr/>
          <p:nvPr/>
        </p:nvSpPr>
        <p:spPr>
          <a:xfrm>
            <a:off x="7153152" y="4846273"/>
            <a:ext cx="1053548" cy="57646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SCC led training</a:t>
            </a:r>
          </a:p>
        </p:txBody>
      </p:sp>
      <p:sp>
        <p:nvSpPr>
          <p:cNvPr id="10" name="Rectangle 9">
            <a:extLst>
              <a:ext uri="{FF2B5EF4-FFF2-40B4-BE49-F238E27FC236}">
                <a16:creationId xmlns:a16="http://schemas.microsoft.com/office/drawing/2014/main" id="{5AF00940-B71A-07FB-E529-5770D2E6D835}"/>
              </a:ext>
            </a:extLst>
          </p:cNvPr>
          <p:cNvSpPr/>
          <p:nvPr/>
        </p:nvSpPr>
        <p:spPr>
          <a:xfrm>
            <a:off x="4132448" y="4834607"/>
            <a:ext cx="1053548" cy="57646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TPAS training </a:t>
            </a:r>
          </a:p>
        </p:txBody>
      </p:sp>
      <p:cxnSp>
        <p:nvCxnSpPr>
          <p:cNvPr id="13" name="Straight Arrow Connector 12">
            <a:extLst>
              <a:ext uri="{FF2B5EF4-FFF2-40B4-BE49-F238E27FC236}">
                <a16:creationId xmlns:a16="http://schemas.microsoft.com/office/drawing/2014/main" id="{F830D215-DC24-9EFD-44E9-4594D8BFEDE1}"/>
              </a:ext>
            </a:extLst>
          </p:cNvPr>
          <p:cNvCxnSpPr>
            <a:cxnSpLocks/>
            <a:stCxn id="4" idx="2"/>
            <a:endCxn id="8" idx="0"/>
          </p:cNvCxnSpPr>
          <p:nvPr/>
        </p:nvCxnSpPr>
        <p:spPr>
          <a:xfrm flipH="1">
            <a:off x="6157084" y="4082967"/>
            <a:ext cx="4582" cy="56773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DD1267B-894D-DBF0-E340-C4232F6119A9}"/>
              </a:ext>
            </a:extLst>
          </p:cNvPr>
          <p:cNvCxnSpPr/>
          <p:nvPr/>
        </p:nvCxnSpPr>
        <p:spPr>
          <a:xfrm>
            <a:off x="5190710" y="5098784"/>
            <a:ext cx="17877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EB611BF1-A867-ADFE-2ECA-C3F7EFBA0A32}"/>
              </a:ext>
            </a:extLst>
          </p:cNvPr>
          <p:cNvCxnSpPr>
            <a:cxnSpLocks/>
          </p:cNvCxnSpPr>
          <p:nvPr/>
        </p:nvCxnSpPr>
        <p:spPr>
          <a:xfrm flipH="1" flipV="1">
            <a:off x="6940559" y="5118949"/>
            <a:ext cx="178772" cy="5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A022C8F-29C9-1865-5F61-09EFCE41F6C4}"/>
              </a:ext>
            </a:extLst>
          </p:cNvPr>
          <p:cNvCxnSpPr>
            <a:cxnSpLocks/>
          </p:cNvCxnSpPr>
          <p:nvPr/>
        </p:nvCxnSpPr>
        <p:spPr>
          <a:xfrm flipV="1">
            <a:off x="4559850" y="6576420"/>
            <a:ext cx="3072299" cy="20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30685372-7E08-BA5D-EBB0-F9214E8800FC}"/>
              </a:ext>
            </a:extLst>
          </p:cNvPr>
          <p:cNvCxnSpPr>
            <a:endCxn id="12" idx="5"/>
          </p:cNvCxnSpPr>
          <p:nvPr/>
        </p:nvCxnSpPr>
        <p:spPr>
          <a:xfrm flipH="1" flipV="1">
            <a:off x="2791684" y="5713616"/>
            <a:ext cx="711580" cy="3161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11CCAF12-50FE-1BCD-EAEA-641A2047CE39}"/>
              </a:ext>
            </a:extLst>
          </p:cNvPr>
          <p:cNvCxnSpPr>
            <a:cxnSpLocks/>
            <a:stCxn id="37" idx="0"/>
            <a:endCxn id="12" idx="4"/>
          </p:cNvCxnSpPr>
          <p:nvPr/>
        </p:nvCxnSpPr>
        <p:spPr>
          <a:xfrm flipV="1">
            <a:off x="2249574" y="5847527"/>
            <a:ext cx="3295" cy="1822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8532A2A-4537-506A-2FA4-C14DB747F6E5}"/>
              </a:ext>
            </a:extLst>
          </p:cNvPr>
          <p:cNvCxnSpPr>
            <a:cxnSpLocks/>
          </p:cNvCxnSpPr>
          <p:nvPr/>
        </p:nvCxnSpPr>
        <p:spPr>
          <a:xfrm flipV="1">
            <a:off x="1308808" y="5695716"/>
            <a:ext cx="390746" cy="3306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42BB75BB-DF37-EF97-E7C8-216D3990AD4A}"/>
              </a:ext>
            </a:extLst>
          </p:cNvPr>
          <p:cNvCxnSpPr>
            <a:cxnSpLocks/>
            <a:stCxn id="39" idx="3"/>
            <a:endCxn id="12" idx="2"/>
          </p:cNvCxnSpPr>
          <p:nvPr/>
        </p:nvCxnSpPr>
        <p:spPr>
          <a:xfrm flipV="1">
            <a:off x="1314734" y="5390327"/>
            <a:ext cx="176135" cy="58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4F4CD015-71C7-00CC-4BFE-0C26567DE8A7}"/>
              </a:ext>
            </a:extLst>
          </p:cNvPr>
          <p:cNvCxnSpPr>
            <a:stCxn id="15" idx="0"/>
            <a:endCxn id="23" idx="2"/>
          </p:cNvCxnSpPr>
          <p:nvPr/>
        </p:nvCxnSpPr>
        <p:spPr>
          <a:xfrm flipH="1" flipV="1">
            <a:off x="9786730" y="747086"/>
            <a:ext cx="1" cy="1775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B3A19CBD-0BEF-79D0-C2BE-B356F95E33BE}"/>
              </a:ext>
            </a:extLst>
          </p:cNvPr>
          <p:cNvCxnSpPr>
            <a:cxnSpLocks/>
            <a:stCxn id="18" idx="3"/>
            <a:endCxn id="6" idx="2"/>
          </p:cNvCxnSpPr>
          <p:nvPr/>
        </p:nvCxnSpPr>
        <p:spPr>
          <a:xfrm>
            <a:off x="1290158" y="1376816"/>
            <a:ext cx="347790" cy="1528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8496653B-2E34-1B5C-CEBD-58F062BA47C5}"/>
              </a:ext>
            </a:extLst>
          </p:cNvPr>
          <p:cNvCxnSpPr>
            <a:cxnSpLocks/>
            <a:stCxn id="17" idx="3"/>
            <a:endCxn id="6" idx="3"/>
          </p:cNvCxnSpPr>
          <p:nvPr/>
        </p:nvCxnSpPr>
        <p:spPr>
          <a:xfrm flipV="1">
            <a:off x="1301875" y="1852980"/>
            <a:ext cx="559258" cy="2403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6F13EA9A-B040-566E-A515-6288396B1406}"/>
              </a:ext>
            </a:extLst>
          </p:cNvPr>
          <p:cNvCxnSpPr>
            <a:endCxn id="6" idx="1"/>
          </p:cNvCxnSpPr>
          <p:nvPr/>
        </p:nvCxnSpPr>
        <p:spPr>
          <a:xfrm>
            <a:off x="1421304" y="921246"/>
            <a:ext cx="439829" cy="2851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38744665-0073-9402-8902-2DBF9979CC3A}"/>
              </a:ext>
            </a:extLst>
          </p:cNvPr>
          <p:cNvCxnSpPr>
            <a:stCxn id="11" idx="2"/>
            <a:endCxn id="6" idx="0"/>
          </p:cNvCxnSpPr>
          <p:nvPr/>
        </p:nvCxnSpPr>
        <p:spPr>
          <a:xfrm>
            <a:off x="2252869" y="762000"/>
            <a:ext cx="147079" cy="3104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2C8750D-26BE-7B2E-B6DC-E18E7BA3A6C0}"/>
              </a:ext>
            </a:extLst>
          </p:cNvPr>
          <p:cNvSpPr/>
          <p:nvPr/>
        </p:nvSpPr>
        <p:spPr>
          <a:xfrm>
            <a:off x="5630310" y="5738107"/>
            <a:ext cx="1053548" cy="57646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South Coast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Training</a:t>
            </a: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90" name="Straight Arrow Connector 89">
            <a:extLst>
              <a:ext uri="{FF2B5EF4-FFF2-40B4-BE49-F238E27FC236}">
                <a16:creationId xmlns:a16="http://schemas.microsoft.com/office/drawing/2014/main" id="{53DA6A46-B521-8BF3-554F-BD80F8331FF5}"/>
              </a:ext>
            </a:extLst>
          </p:cNvPr>
          <p:cNvCxnSpPr>
            <a:stCxn id="21" idx="0"/>
            <a:endCxn id="8" idx="4"/>
          </p:cNvCxnSpPr>
          <p:nvPr/>
        </p:nvCxnSpPr>
        <p:spPr>
          <a:xfrm flipV="1">
            <a:off x="6157084" y="5565099"/>
            <a:ext cx="0" cy="1730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1446497-5FE0-D130-2392-795903056459}"/>
              </a:ext>
            </a:extLst>
          </p:cNvPr>
          <p:cNvCxnSpPr>
            <a:cxnSpLocks/>
            <a:endCxn id="15" idx="7"/>
          </p:cNvCxnSpPr>
          <p:nvPr/>
        </p:nvCxnSpPr>
        <p:spPr>
          <a:xfrm flipH="1">
            <a:off x="10365458" y="776705"/>
            <a:ext cx="507943" cy="2818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72C88181-F682-5D81-D616-DAA9CACECD23}"/>
              </a:ext>
            </a:extLst>
          </p:cNvPr>
          <p:cNvCxnSpPr>
            <a:cxnSpLocks/>
            <a:stCxn id="30" idx="0"/>
          </p:cNvCxnSpPr>
          <p:nvPr/>
        </p:nvCxnSpPr>
        <p:spPr>
          <a:xfrm flipH="1" flipV="1">
            <a:off x="9866627" y="5796110"/>
            <a:ext cx="6244" cy="2336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196ADBE3-758D-035E-5C06-CE2582C191BF}"/>
              </a:ext>
            </a:extLst>
          </p:cNvPr>
          <p:cNvCxnSpPr>
            <a:cxnSpLocks/>
            <a:endCxn id="14" idx="5"/>
          </p:cNvCxnSpPr>
          <p:nvPr/>
        </p:nvCxnSpPr>
        <p:spPr>
          <a:xfrm flipH="1" flipV="1">
            <a:off x="10338799" y="5658950"/>
            <a:ext cx="534602" cy="3430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0C17358-3E8B-8699-58F8-4284C99F53B0}"/>
              </a:ext>
            </a:extLst>
          </p:cNvPr>
          <p:cNvCxnSpPr>
            <a:cxnSpLocks/>
            <a:stCxn id="33" idx="1"/>
            <a:endCxn id="14" idx="6"/>
          </p:cNvCxnSpPr>
          <p:nvPr/>
        </p:nvCxnSpPr>
        <p:spPr>
          <a:xfrm flipH="1">
            <a:off x="10561984" y="5321508"/>
            <a:ext cx="315283" cy="141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AB06EED4-EDED-C529-BB8E-0B34249CCD18}"/>
              </a:ext>
            </a:extLst>
          </p:cNvPr>
          <p:cNvCxnSpPr>
            <a:cxnSpLocks/>
            <a:stCxn id="5" idx="2"/>
            <a:endCxn id="14" idx="7"/>
          </p:cNvCxnSpPr>
          <p:nvPr/>
        </p:nvCxnSpPr>
        <p:spPr>
          <a:xfrm flipH="1">
            <a:off x="10338799" y="4471915"/>
            <a:ext cx="1078694" cy="5404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6C00D9BA-8930-38E8-6983-8441BBB47E5F}"/>
              </a:ext>
            </a:extLst>
          </p:cNvPr>
          <p:cNvCxnSpPr>
            <a:cxnSpLocks/>
            <a:stCxn id="35" idx="2"/>
            <a:endCxn id="14" idx="1"/>
          </p:cNvCxnSpPr>
          <p:nvPr/>
        </p:nvCxnSpPr>
        <p:spPr>
          <a:xfrm>
            <a:off x="8709447" y="4462995"/>
            <a:ext cx="551722" cy="5493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1994972F-2931-A3E1-60BC-1E60A2559CC6}"/>
              </a:ext>
            </a:extLst>
          </p:cNvPr>
          <p:cNvCxnSpPr>
            <a:cxnSpLocks/>
            <a:stCxn id="26" idx="3"/>
            <a:endCxn id="15" idx="2"/>
          </p:cNvCxnSpPr>
          <p:nvPr/>
        </p:nvCxnSpPr>
        <p:spPr>
          <a:xfrm>
            <a:off x="8587882" y="1375557"/>
            <a:ext cx="380404" cy="63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0994C6FD-6F56-D468-E9E4-44FCA8E77440}"/>
              </a:ext>
            </a:extLst>
          </p:cNvPr>
          <p:cNvCxnSpPr>
            <a:cxnSpLocks/>
            <a:stCxn id="2" idx="1"/>
            <a:endCxn id="15" idx="5"/>
          </p:cNvCxnSpPr>
          <p:nvPr/>
        </p:nvCxnSpPr>
        <p:spPr>
          <a:xfrm flipH="1" flipV="1">
            <a:off x="10365458" y="1705162"/>
            <a:ext cx="563027" cy="3964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6B26A2D9-3863-EF1B-9ECB-9FE9E565D61D}"/>
              </a:ext>
            </a:extLst>
          </p:cNvPr>
          <p:cNvCxnSpPr>
            <a:cxnSpLocks/>
            <a:stCxn id="122" idx="1"/>
            <a:endCxn id="15" idx="6"/>
          </p:cNvCxnSpPr>
          <p:nvPr/>
        </p:nvCxnSpPr>
        <p:spPr>
          <a:xfrm flipH="1">
            <a:off x="10605175" y="1381873"/>
            <a:ext cx="29666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3" name="Straight Arrow Connector 142">
            <a:extLst>
              <a:ext uri="{FF2B5EF4-FFF2-40B4-BE49-F238E27FC236}">
                <a16:creationId xmlns:a16="http://schemas.microsoft.com/office/drawing/2014/main" id="{C9FCE8C8-F54F-3E1F-2A60-A3A74B5A33CF}"/>
              </a:ext>
            </a:extLst>
          </p:cNvPr>
          <p:cNvCxnSpPr>
            <a:endCxn id="14" idx="3"/>
          </p:cNvCxnSpPr>
          <p:nvPr/>
        </p:nvCxnSpPr>
        <p:spPr>
          <a:xfrm flipV="1">
            <a:off x="8689446" y="5658950"/>
            <a:ext cx="571723" cy="3673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F8433F58-CB0E-823C-3AF7-9472B0857F09}"/>
              </a:ext>
            </a:extLst>
          </p:cNvPr>
          <p:cNvCxnSpPr>
            <a:cxnSpLocks/>
            <a:endCxn id="15" idx="1"/>
          </p:cNvCxnSpPr>
          <p:nvPr/>
        </p:nvCxnSpPr>
        <p:spPr>
          <a:xfrm>
            <a:off x="8587882" y="768118"/>
            <a:ext cx="620121" cy="2904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18E26754-14FF-82BC-D9EA-1FA2035D7C0E}"/>
              </a:ext>
            </a:extLst>
          </p:cNvPr>
          <p:cNvCxnSpPr>
            <a:cxnSpLocks/>
            <a:endCxn id="12" idx="1"/>
          </p:cNvCxnSpPr>
          <p:nvPr/>
        </p:nvCxnSpPr>
        <p:spPr>
          <a:xfrm>
            <a:off x="1317909" y="4522170"/>
            <a:ext cx="396145" cy="5448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2474441A-22D1-CFCE-DC25-AC11D471FF89}"/>
              </a:ext>
            </a:extLst>
          </p:cNvPr>
          <p:cNvCxnSpPr>
            <a:cxnSpLocks/>
            <a:endCxn id="12" idx="0"/>
          </p:cNvCxnSpPr>
          <p:nvPr/>
        </p:nvCxnSpPr>
        <p:spPr>
          <a:xfrm>
            <a:off x="2246908" y="4529299"/>
            <a:ext cx="5961" cy="4038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6" name="Rectangle 145">
            <a:extLst>
              <a:ext uri="{FF2B5EF4-FFF2-40B4-BE49-F238E27FC236}">
                <a16:creationId xmlns:a16="http://schemas.microsoft.com/office/drawing/2014/main" id="{74CEF000-18BB-FC38-687E-E4240DB96F2D}"/>
              </a:ext>
            </a:extLst>
          </p:cNvPr>
          <p:cNvSpPr/>
          <p:nvPr/>
        </p:nvSpPr>
        <p:spPr>
          <a:xfrm>
            <a:off x="3318457" y="173732"/>
            <a:ext cx="1008982" cy="576469"/>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Digital notice boards </a:t>
            </a:r>
          </a:p>
        </p:txBody>
      </p:sp>
      <p:cxnSp>
        <p:nvCxnSpPr>
          <p:cNvPr id="148" name="Straight Arrow Connector 147">
            <a:extLst>
              <a:ext uri="{FF2B5EF4-FFF2-40B4-BE49-F238E27FC236}">
                <a16:creationId xmlns:a16="http://schemas.microsoft.com/office/drawing/2014/main" id="{189DF70D-B131-EADE-F235-EF9B846BCF09}"/>
              </a:ext>
            </a:extLst>
          </p:cNvPr>
          <p:cNvCxnSpPr>
            <a:cxnSpLocks/>
          </p:cNvCxnSpPr>
          <p:nvPr/>
        </p:nvCxnSpPr>
        <p:spPr>
          <a:xfrm flipH="1">
            <a:off x="2775649" y="737400"/>
            <a:ext cx="565670" cy="3222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279CB8C2-6C8A-EC5B-3F78-A17A5D2B86BC}"/>
              </a:ext>
            </a:extLst>
          </p:cNvPr>
          <p:cNvSpPr/>
          <p:nvPr/>
        </p:nvSpPr>
        <p:spPr>
          <a:xfrm>
            <a:off x="3311535" y="1088582"/>
            <a:ext cx="1015903" cy="576469"/>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Sounding Board</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9" name="Straight Arrow Connector 48">
            <a:extLst>
              <a:ext uri="{FF2B5EF4-FFF2-40B4-BE49-F238E27FC236}">
                <a16:creationId xmlns:a16="http://schemas.microsoft.com/office/drawing/2014/main" id="{1AE45653-4C88-05F1-C1A3-CFEEED3B3068}"/>
              </a:ext>
            </a:extLst>
          </p:cNvPr>
          <p:cNvCxnSpPr>
            <a:cxnSpLocks/>
            <a:stCxn id="47" idx="1"/>
          </p:cNvCxnSpPr>
          <p:nvPr/>
        </p:nvCxnSpPr>
        <p:spPr>
          <a:xfrm flipH="1" flipV="1">
            <a:off x="3003452" y="1376816"/>
            <a:ext cx="30808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5" name="Rectangle 154">
            <a:extLst>
              <a:ext uri="{FF2B5EF4-FFF2-40B4-BE49-F238E27FC236}">
                <a16:creationId xmlns:a16="http://schemas.microsoft.com/office/drawing/2014/main" id="{BD9D7C83-DE30-3025-44A7-C2178A6446B6}"/>
              </a:ext>
            </a:extLst>
          </p:cNvPr>
          <p:cNvSpPr/>
          <p:nvPr/>
        </p:nvSpPr>
        <p:spPr>
          <a:xfrm>
            <a:off x="2945233" y="3927940"/>
            <a:ext cx="1053548" cy="57646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Junior Wardens</a:t>
            </a:r>
          </a:p>
        </p:txBody>
      </p:sp>
      <p:cxnSp>
        <p:nvCxnSpPr>
          <p:cNvPr id="157" name="Straight Arrow Connector 156">
            <a:extLst>
              <a:ext uri="{FF2B5EF4-FFF2-40B4-BE49-F238E27FC236}">
                <a16:creationId xmlns:a16="http://schemas.microsoft.com/office/drawing/2014/main" id="{86BA9E25-C1AA-921B-7066-EFAAA01978DD}"/>
              </a:ext>
            </a:extLst>
          </p:cNvPr>
          <p:cNvCxnSpPr>
            <a:stCxn id="155" idx="2"/>
            <a:endCxn id="12" idx="7"/>
          </p:cNvCxnSpPr>
          <p:nvPr/>
        </p:nvCxnSpPr>
        <p:spPr>
          <a:xfrm flipH="1">
            <a:off x="2791684" y="4504408"/>
            <a:ext cx="680323" cy="5626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9" name="Rectangle: Rounded Corners 158">
            <a:extLst>
              <a:ext uri="{FF2B5EF4-FFF2-40B4-BE49-F238E27FC236}">
                <a16:creationId xmlns:a16="http://schemas.microsoft.com/office/drawing/2014/main" id="{10C8D12B-EA19-AEE7-0C52-1A1917246821}"/>
              </a:ext>
            </a:extLst>
          </p:cNvPr>
          <p:cNvSpPr/>
          <p:nvPr/>
        </p:nvSpPr>
        <p:spPr>
          <a:xfrm>
            <a:off x="6231791" y="2249206"/>
            <a:ext cx="1053549" cy="732049"/>
          </a:xfrm>
          <a:prstGeom prst="roundRect">
            <a:avLst>
              <a:gd name="adj" fmla="val 22991"/>
            </a:avLst>
          </a:prstGeom>
          <a:solidFill>
            <a:srgbClr val="FA3C1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Complaints Review Panel</a:t>
            </a:r>
          </a:p>
        </p:txBody>
      </p:sp>
      <p:sp>
        <p:nvSpPr>
          <p:cNvPr id="5" name="Rectangle 4">
            <a:extLst>
              <a:ext uri="{FF2B5EF4-FFF2-40B4-BE49-F238E27FC236}">
                <a16:creationId xmlns:a16="http://schemas.microsoft.com/office/drawing/2014/main" id="{8B91EF85-CCCA-A11D-2522-A193668133AC}"/>
              </a:ext>
            </a:extLst>
          </p:cNvPr>
          <p:cNvSpPr/>
          <p:nvPr/>
        </p:nvSpPr>
        <p:spPr>
          <a:xfrm>
            <a:off x="10873401" y="3895446"/>
            <a:ext cx="1088184" cy="57646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Estate walkabouts</a:t>
            </a:r>
          </a:p>
        </p:txBody>
      </p:sp>
      <p:cxnSp>
        <p:nvCxnSpPr>
          <p:cNvPr id="16" name="Straight Arrow Connector 15">
            <a:extLst>
              <a:ext uri="{FF2B5EF4-FFF2-40B4-BE49-F238E27FC236}">
                <a16:creationId xmlns:a16="http://schemas.microsoft.com/office/drawing/2014/main" id="{5E8E1A8D-5A97-F308-E2B6-BEFA2AE19268}"/>
              </a:ext>
            </a:extLst>
          </p:cNvPr>
          <p:cNvCxnSpPr>
            <a:cxnSpLocks/>
            <a:endCxn id="14" idx="0"/>
          </p:cNvCxnSpPr>
          <p:nvPr/>
        </p:nvCxnSpPr>
        <p:spPr>
          <a:xfrm>
            <a:off x="9799984" y="4498019"/>
            <a:ext cx="0" cy="3804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A6511805-4042-8280-C843-DDF6A0FDFE7C}"/>
              </a:ext>
            </a:extLst>
          </p:cNvPr>
          <p:cNvSpPr/>
          <p:nvPr/>
        </p:nvSpPr>
        <p:spPr>
          <a:xfrm>
            <a:off x="9273705" y="2542183"/>
            <a:ext cx="1065094" cy="633003"/>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Joint Panel</a:t>
            </a:r>
          </a:p>
        </p:txBody>
      </p:sp>
      <p:cxnSp>
        <p:nvCxnSpPr>
          <p:cNvPr id="44" name="Straight Arrow Connector 43">
            <a:extLst>
              <a:ext uri="{FF2B5EF4-FFF2-40B4-BE49-F238E27FC236}">
                <a16:creationId xmlns:a16="http://schemas.microsoft.com/office/drawing/2014/main" id="{D25005A8-0C13-79F0-670E-688FC853911E}"/>
              </a:ext>
            </a:extLst>
          </p:cNvPr>
          <p:cNvCxnSpPr>
            <a:cxnSpLocks/>
            <a:stCxn id="20" idx="0"/>
          </p:cNvCxnSpPr>
          <p:nvPr/>
        </p:nvCxnSpPr>
        <p:spPr>
          <a:xfrm flipH="1" flipV="1">
            <a:off x="9799984" y="1856655"/>
            <a:ext cx="6268" cy="685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7E259F66-F279-A9A7-B173-C9CA58152577}"/>
              </a:ext>
            </a:extLst>
          </p:cNvPr>
          <p:cNvSpPr/>
          <p:nvPr/>
        </p:nvSpPr>
        <p:spPr>
          <a:xfrm>
            <a:off x="1721452" y="2541081"/>
            <a:ext cx="1062834" cy="578674"/>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Arial"/>
              </a:rPr>
              <a:t>Consultations</a:t>
            </a:r>
            <a:endPar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57" name="Straight Arrow Connector 56">
            <a:extLst>
              <a:ext uri="{FF2B5EF4-FFF2-40B4-BE49-F238E27FC236}">
                <a16:creationId xmlns:a16="http://schemas.microsoft.com/office/drawing/2014/main" id="{436AA44A-77EA-FF1B-BB38-D97EEF5412A4}"/>
              </a:ext>
            </a:extLst>
          </p:cNvPr>
          <p:cNvCxnSpPr>
            <a:cxnSpLocks/>
            <a:stCxn id="54" idx="0"/>
            <a:endCxn id="6" idx="4"/>
          </p:cNvCxnSpPr>
          <p:nvPr/>
        </p:nvCxnSpPr>
        <p:spPr>
          <a:xfrm flipV="1">
            <a:off x="2252869" y="1986891"/>
            <a:ext cx="147079" cy="5541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6" name="Rectangle: Rounded Corners 225">
            <a:extLst>
              <a:ext uri="{FF2B5EF4-FFF2-40B4-BE49-F238E27FC236}">
                <a16:creationId xmlns:a16="http://schemas.microsoft.com/office/drawing/2014/main" id="{463E9DAF-0AD0-2B56-EA62-06B0DABADE35}"/>
              </a:ext>
            </a:extLst>
          </p:cNvPr>
          <p:cNvSpPr/>
          <p:nvPr/>
        </p:nvSpPr>
        <p:spPr>
          <a:xfrm>
            <a:off x="3872088" y="1951433"/>
            <a:ext cx="4482650" cy="241640"/>
          </a:xfrm>
          <a:prstGeom prst="roundRect">
            <a:avLst/>
          </a:prstGeom>
          <a:solidFill>
            <a:srgbClr val="FA3C1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TPAS / </a:t>
            </a:r>
            <a:r>
              <a:rPr kumimoji="0" lang="en-GB" sz="1200" b="0" i="0" u="none" strike="noStrike" kern="1200" cap="none" spc="0" normalizeH="0" baseline="0" noProof="0" err="1">
                <a:ln>
                  <a:noFill/>
                </a:ln>
                <a:solidFill>
                  <a:prstClr val="black"/>
                </a:solidFill>
                <a:effectLst/>
                <a:uLnTx/>
                <a:uFillTx/>
                <a:latin typeface="Aptos" panose="02110004020202020204"/>
                <a:ea typeface="+mn-ea"/>
                <a:cs typeface="+mn-cs"/>
              </a:rPr>
              <a:t>Housemark</a:t>
            </a: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7" name="Rectangle 226">
            <a:extLst>
              <a:ext uri="{FF2B5EF4-FFF2-40B4-BE49-F238E27FC236}">
                <a16:creationId xmlns:a16="http://schemas.microsoft.com/office/drawing/2014/main" id="{D3E32021-FF13-8333-B8C7-F957C91A9424}"/>
              </a:ext>
            </a:extLst>
          </p:cNvPr>
          <p:cNvSpPr/>
          <p:nvPr/>
        </p:nvSpPr>
        <p:spPr>
          <a:xfrm>
            <a:off x="10928485" y="2559333"/>
            <a:ext cx="1053548" cy="615854"/>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a:ea typeface="+mn-ea"/>
                <a:cs typeface="Arial"/>
              </a:rPr>
              <a:t>Equality, Diversity &amp; Inclusion  Panel</a:t>
            </a:r>
          </a:p>
        </p:txBody>
      </p:sp>
      <p:cxnSp>
        <p:nvCxnSpPr>
          <p:cNvPr id="230" name="Straight Arrow Connector 229">
            <a:extLst>
              <a:ext uri="{FF2B5EF4-FFF2-40B4-BE49-F238E27FC236}">
                <a16:creationId xmlns:a16="http://schemas.microsoft.com/office/drawing/2014/main" id="{1BB0CF67-603B-BBD0-AB4D-BD5C650F7442}"/>
              </a:ext>
            </a:extLst>
          </p:cNvPr>
          <p:cNvCxnSpPr>
            <a:cxnSpLocks/>
          </p:cNvCxnSpPr>
          <p:nvPr/>
        </p:nvCxnSpPr>
        <p:spPr>
          <a:xfrm flipH="1" flipV="1">
            <a:off x="10088621" y="1830265"/>
            <a:ext cx="833728" cy="7441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7303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E995A-C8E0-BBE9-DCE1-FD489BF590DA}"/>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ACCF0EE7-142F-9567-2B4D-F0B471FCD932}"/>
              </a:ext>
            </a:extLst>
          </p:cNvPr>
          <p:cNvSpPr>
            <a:spLocks noGrp="1"/>
          </p:cNvSpPr>
          <p:nvPr>
            <p:ph type="title"/>
          </p:nvPr>
        </p:nvSpPr>
        <p:spPr>
          <a:xfrm>
            <a:off x="1436914" y="175411"/>
            <a:ext cx="9661459" cy="482107"/>
          </a:xfrm>
        </p:spPr>
        <p:txBody>
          <a:bodyPr wrap="square" anchor="ctr">
            <a:noAutofit/>
          </a:bodyPr>
          <a:lstStyle/>
          <a:p>
            <a:pPr eaLnBrk="1" hangingPunct="1"/>
            <a:r>
              <a:rPr lang="en-US" altLang="en-US"/>
              <a:t>What have we achieved so far this year</a:t>
            </a:r>
          </a:p>
        </p:txBody>
      </p:sp>
      <p:graphicFrame>
        <p:nvGraphicFramePr>
          <p:cNvPr id="19470" name="Content Placeholder 1">
            <a:extLst>
              <a:ext uri="{FF2B5EF4-FFF2-40B4-BE49-F238E27FC236}">
                <a16:creationId xmlns:a16="http://schemas.microsoft.com/office/drawing/2014/main" id="{C95A47E0-C259-4090-35C9-F9D627417298}"/>
              </a:ext>
            </a:extLst>
          </p:cNvPr>
          <p:cNvGraphicFramePr>
            <a:graphicFrameLocks noGrp="1"/>
          </p:cNvGraphicFramePr>
          <p:nvPr>
            <p:ph idx="1"/>
            <p:extLst>
              <p:ext uri="{D42A27DB-BD31-4B8C-83A1-F6EECF244321}">
                <p14:modId xmlns:p14="http://schemas.microsoft.com/office/powerpoint/2010/main" val="3961124765"/>
              </p:ext>
            </p:extLst>
          </p:nvPr>
        </p:nvGraphicFramePr>
        <p:xfrm>
          <a:off x="957942" y="758747"/>
          <a:ext cx="10972800" cy="5444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08991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0E50-CE8C-7067-E2B1-5E0193CC6A5C}"/>
            </a:ext>
          </a:extLst>
        </p:cNvPr>
        <p:cNvGrpSpPr/>
        <p:nvPr/>
      </p:nvGrpSpPr>
      <p:grpSpPr>
        <a:xfrm>
          <a:off x="0" y="0"/>
          <a:ext cx="0" cy="0"/>
          <a:chOff x="0" y="0"/>
          <a:chExt cx="0" cy="0"/>
        </a:xfrm>
      </p:grpSpPr>
      <p:sp>
        <p:nvSpPr>
          <p:cNvPr id="19458" name="Title 1">
            <a:extLst>
              <a:ext uri="{FF2B5EF4-FFF2-40B4-BE49-F238E27FC236}">
                <a16:creationId xmlns:a16="http://schemas.microsoft.com/office/drawing/2014/main" id="{6EA13BBF-DBE3-52DC-2A73-8AED25B4245C}"/>
              </a:ext>
            </a:extLst>
          </p:cNvPr>
          <p:cNvSpPr>
            <a:spLocks noGrp="1"/>
          </p:cNvSpPr>
          <p:nvPr>
            <p:ph type="title"/>
          </p:nvPr>
        </p:nvSpPr>
        <p:spPr>
          <a:xfrm>
            <a:off x="952969" y="141857"/>
            <a:ext cx="7823771" cy="1143000"/>
          </a:xfrm>
        </p:spPr>
        <p:txBody>
          <a:bodyPr/>
          <a:lstStyle/>
          <a:p>
            <a:pPr eaLnBrk="1" hangingPunct="1"/>
            <a:r>
              <a:rPr lang="en-US" altLang="en-US"/>
              <a:t>Tenant Engagement quarterly reports</a:t>
            </a:r>
          </a:p>
        </p:txBody>
      </p:sp>
      <p:pic>
        <p:nvPicPr>
          <p:cNvPr id="4" name="Picture 3">
            <a:extLst>
              <a:ext uri="{FF2B5EF4-FFF2-40B4-BE49-F238E27FC236}">
                <a16:creationId xmlns:a16="http://schemas.microsoft.com/office/drawing/2014/main" id="{0024F5F7-7B74-7114-07F2-0BC33FF6847F}"/>
              </a:ext>
            </a:extLst>
          </p:cNvPr>
          <p:cNvPicPr>
            <a:picLocks noChangeAspect="1"/>
          </p:cNvPicPr>
          <p:nvPr/>
        </p:nvPicPr>
        <p:blipFill>
          <a:blip r:embed="rId3"/>
          <a:stretch>
            <a:fillRect/>
          </a:stretch>
        </p:blipFill>
        <p:spPr>
          <a:xfrm>
            <a:off x="1066193" y="1132114"/>
            <a:ext cx="9601807" cy="5076931"/>
          </a:xfrm>
          <a:prstGeom prst="rect">
            <a:avLst/>
          </a:prstGeom>
        </p:spPr>
      </p:pic>
    </p:spTree>
    <p:extLst>
      <p:ext uri="{BB962C8B-B14F-4D97-AF65-F5344CB8AC3E}">
        <p14:creationId xmlns:p14="http://schemas.microsoft.com/office/powerpoint/2010/main" val="11595502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AB373-FDB9-4C42-1BDA-690F8563B88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2CC7707-AB97-212F-5B17-93854788DC5E}"/>
              </a:ext>
            </a:extLst>
          </p:cNvPr>
          <p:cNvPicPr>
            <a:picLocks noChangeAspect="1"/>
          </p:cNvPicPr>
          <p:nvPr/>
        </p:nvPicPr>
        <p:blipFill>
          <a:blip r:embed="rId3"/>
          <a:stretch>
            <a:fillRect/>
          </a:stretch>
        </p:blipFill>
        <p:spPr>
          <a:xfrm>
            <a:off x="8822444" y="2255213"/>
            <a:ext cx="2809424" cy="2728286"/>
          </a:xfrm>
          <a:prstGeom prst="rect">
            <a:avLst/>
          </a:prstGeom>
        </p:spPr>
      </p:pic>
      <p:pic>
        <p:nvPicPr>
          <p:cNvPr id="1026" name="Picture 2" descr="WhatsApp vector logo (svg, ai) free ...">
            <a:extLst>
              <a:ext uri="{FF2B5EF4-FFF2-40B4-BE49-F238E27FC236}">
                <a16:creationId xmlns:a16="http://schemas.microsoft.com/office/drawing/2014/main" id="{9A2F5D24-18FE-CB5D-E517-7FB3F9C2C9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19845" y="465650"/>
            <a:ext cx="4438650" cy="1028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235517-B2E5-2F89-431C-A42D6989E43B}"/>
              </a:ext>
            </a:extLst>
          </p:cNvPr>
          <p:cNvSpPr txBox="1"/>
          <p:nvPr/>
        </p:nvSpPr>
        <p:spPr>
          <a:xfrm>
            <a:off x="957488" y="262602"/>
            <a:ext cx="4662441" cy="584775"/>
          </a:xfrm>
          <a:prstGeom prst="rect">
            <a:avLst/>
          </a:prstGeom>
          <a:noFill/>
        </p:spPr>
        <p:txBody>
          <a:bodyPr wrap="square">
            <a:spAutoFit/>
          </a:bodyPr>
          <a:lstStyle/>
          <a:p>
            <a:pPr lvl="0"/>
            <a:r>
              <a:rPr lang="en-GB" sz="3200" b="1" dirty="0">
                <a:solidFill>
                  <a:srgbClr val="1F497D"/>
                </a:solidFill>
              </a:rPr>
              <a:t>Digital modernisation </a:t>
            </a:r>
          </a:p>
        </p:txBody>
      </p:sp>
      <p:pic>
        <p:nvPicPr>
          <p:cNvPr id="8" name="Picture 7">
            <a:extLst>
              <a:ext uri="{FF2B5EF4-FFF2-40B4-BE49-F238E27FC236}">
                <a16:creationId xmlns:a16="http://schemas.microsoft.com/office/drawing/2014/main" id="{CB3551F0-3F3B-2693-000F-7011EDDB1022}"/>
              </a:ext>
            </a:extLst>
          </p:cNvPr>
          <p:cNvPicPr>
            <a:picLocks noChangeAspect="1"/>
          </p:cNvPicPr>
          <p:nvPr/>
        </p:nvPicPr>
        <p:blipFill>
          <a:blip r:embed="rId5"/>
          <a:stretch>
            <a:fillRect/>
          </a:stretch>
        </p:blipFill>
        <p:spPr>
          <a:xfrm>
            <a:off x="1056726" y="3828732"/>
            <a:ext cx="1228727" cy="1895751"/>
          </a:xfrm>
          <a:prstGeom prst="rect">
            <a:avLst/>
          </a:prstGeom>
        </p:spPr>
      </p:pic>
      <p:sp>
        <p:nvSpPr>
          <p:cNvPr id="9" name="TextBox 8">
            <a:extLst>
              <a:ext uri="{FF2B5EF4-FFF2-40B4-BE49-F238E27FC236}">
                <a16:creationId xmlns:a16="http://schemas.microsoft.com/office/drawing/2014/main" id="{27FA2603-295F-DD00-0A64-68E73A2F806E}"/>
              </a:ext>
            </a:extLst>
          </p:cNvPr>
          <p:cNvSpPr txBox="1"/>
          <p:nvPr/>
        </p:nvSpPr>
        <p:spPr>
          <a:xfrm>
            <a:off x="219075" y="1214670"/>
            <a:ext cx="7305675" cy="2677656"/>
          </a:xfrm>
          <a:prstGeom prst="rect">
            <a:avLst/>
          </a:prstGeom>
          <a:noFill/>
        </p:spPr>
        <p:txBody>
          <a:bodyPr wrap="square">
            <a:spAutoFit/>
          </a:bodyPr>
          <a:lstStyle/>
          <a:p>
            <a:pPr marL="457200" lvl="0" indent="-457200">
              <a:buFont typeface="Arial" panose="020B0604020202020204" pitchFamily="34" charset="0"/>
              <a:buChar char="•"/>
            </a:pPr>
            <a:r>
              <a:rPr lang="en-GB" sz="2800" b="1" dirty="0">
                <a:solidFill>
                  <a:srgbClr val="1F497D"/>
                </a:solidFill>
              </a:rPr>
              <a:t>Using </a:t>
            </a:r>
            <a:r>
              <a:rPr lang="en-GB" sz="2800" b="1" dirty="0" err="1">
                <a:solidFill>
                  <a:srgbClr val="1F497D"/>
                </a:solidFill>
              </a:rPr>
              <a:t>Slido</a:t>
            </a:r>
            <a:r>
              <a:rPr lang="en-GB" sz="2800" b="1" dirty="0">
                <a:solidFill>
                  <a:srgbClr val="1F497D"/>
                </a:solidFill>
              </a:rPr>
              <a:t> for consultations</a:t>
            </a:r>
          </a:p>
          <a:p>
            <a:pPr marL="457200" lvl="0" indent="-457200">
              <a:buFont typeface="Arial" panose="020B0604020202020204" pitchFamily="34" charset="0"/>
              <a:buChar char="•"/>
            </a:pPr>
            <a:r>
              <a:rPr lang="en-GB" sz="2800" b="1" dirty="0">
                <a:solidFill>
                  <a:srgbClr val="1F497D"/>
                </a:solidFill>
              </a:rPr>
              <a:t>New Housing dashboard</a:t>
            </a:r>
          </a:p>
          <a:p>
            <a:pPr marL="457200" lvl="0" indent="-457200">
              <a:buFont typeface="Arial" panose="020B0604020202020204" pitchFamily="34" charset="0"/>
              <a:buChar char="•"/>
            </a:pPr>
            <a:r>
              <a:rPr lang="en-GB" sz="2800" b="1" dirty="0">
                <a:solidFill>
                  <a:srgbClr val="1F497D"/>
                </a:solidFill>
              </a:rPr>
              <a:t>New Housing webpages information content</a:t>
            </a:r>
          </a:p>
          <a:p>
            <a:pPr marL="457200" lvl="0" indent="-457200">
              <a:buFont typeface="Arial" panose="020B0604020202020204" pitchFamily="34" charset="0"/>
              <a:buChar char="•"/>
            </a:pPr>
            <a:r>
              <a:rPr lang="en-GB" sz="2800" b="1" dirty="0">
                <a:solidFill>
                  <a:srgbClr val="1F497D"/>
                </a:solidFill>
              </a:rPr>
              <a:t>New Hybrid meetings equipment </a:t>
            </a:r>
          </a:p>
          <a:p>
            <a:pPr marL="457200" lvl="0" indent="-457200">
              <a:buFont typeface="Arial" panose="020B0604020202020204" pitchFamily="34" charset="0"/>
              <a:buChar char="•"/>
            </a:pPr>
            <a:r>
              <a:rPr lang="en-GB" sz="2800" b="1" dirty="0">
                <a:solidFill>
                  <a:srgbClr val="1F497D"/>
                </a:solidFill>
              </a:rPr>
              <a:t>Tenant Engagement WhatsApp community</a:t>
            </a:r>
          </a:p>
          <a:p>
            <a:pPr lvl="0"/>
            <a:endParaRPr lang="en-GB" sz="2800" b="1" dirty="0">
              <a:solidFill>
                <a:srgbClr val="1F497D"/>
              </a:solidFill>
            </a:endParaRPr>
          </a:p>
        </p:txBody>
      </p:sp>
      <p:pic>
        <p:nvPicPr>
          <p:cNvPr id="11" name="Picture 10">
            <a:extLst>
              <a:ext uri="{FF2B5EF4-FFF2-40B4-BE49-F238E27FC236}">
                <a16:creationId xmlns:a16="http://schemas.microsoft.com/office/drawing/2014/main" id="{E3F14B63-A39F-19E3-E91F-40909DA2E98D}"/>
              </a:ext>
            </a:extLst>
          </p:cNvPr>
          <p:cNvPicPr>
            <a:picLocks noChangeAspect="1"/>
          </p:cNvPicPr>
          <p:nvPr/>
        </p:nvPicPr>
        <p:blipFill>
          <a:blip r:embed="rId6"/>
          <a:stretch>
            <a:fillRect/>
          </a:stretch>
        </p:blipFill>
        <p:spPr>
          <a:xfrm>
            <a:off x="4326193" y="3619356"/>
            <a:ext cx="3539613" cy="2519610"/>
          </a:xfrm>
          <a:prstGeom prst="rect">
            <a:avLst/>
          </a:prstGeom>
        </p:spPr>
      </p:pic>
    </p:spTree>
    <p:extLst>
      <p:ext uri="{BB962C8B-B14F-4D97-AF65-F5344CB8AC3E}">
        <p14:creationId xmlns:p14="http://schemas.microsoft.com/office/powerpoint/2010/main" val="5483933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FE769B-288F-1845-205A-0C851EA7DE33}"/>
              </a:ext>
            </a:extLst>
          </p:cNvPr>
          <p:cNvSpPr>
            <a:spLocks noGrp="1"/>
          </p:cNvSpPr>
          <p:nvPr>
            <p:ph idx="1"/>
          </p:nvPr>
        </p:nvSpPr>
        <p:spPr>
          <a:xfrm>
            <a:off x="6750121" y="261589"/>
            <a:ext cx="5167901" cy="4300538"/>
          </a:xfrm>
        </p:spPr>
        <p:txBody>
          <a:bodyPr/>
          <a:lstStyle/>
          <a:p>
            <a:r>
              <a:rPr lang="en-GB"/>
              <a:t>A new training programme running from May and June has been organised.</a:t>
            </a:r>
          </a:p>
          <a:p>
            <a:r>
              <a:rPr lang="en-GB"/>
              <a:t>Helping to:</a:t>
            </a:r>
          </a:p>
          <a:p>
            <a:pPr marL="342900" indent="-342900">
              <a:buFont typeface="Arial" panose="020B0604020202020204" pitchFamily="34" charset="0"/>
              <a:buChar char="•"/>
            </a:pPr>
            <a:r>
              <a:rPr lang="en-GB"/>
              <a:t>Learn new skills</a:t>
            </a:r>
          </a:p>
          <a:p>
            <a:pPr marL="342900" indent="-342900">
              <a:buFont typeface="Arial" panose="020B0604020202020204" pitchFamily="34" charset="0"/>
              <a:buChar char="•"/>
            </a:pPr>
            <a:r>
              <a:rPr lang="en-GB"/>
              <a:t>Increase digital skills</a:t>
            </a:r>
          </a:p>
          <a:p>
            <a:pPr marL="342900" indent="-342900">
              <a:buFont typeface="Arial" panose="020B0604020202020204" pitchFamily="34" charset="0"/>
              <a:buChar char="•"/>
            </a:pPr>
            <a:r>
              <a:rPr lang="en-GB"/>
              <a:t>Build confidence</a:t>
            </a:r>
          </a:p>
          <a:p>
            <a:pPr marL="342900" indent="-342900">
              <a:buFont typeface="Arial" panose="020B0604020202020204" pitchFamily="34" charset="0"/>
              <a:buChar char="•"/>
            </a:pPr>
            <a:r>
              <a:rPr lang="en-GB"/>
              <a:t>Help challenge the council</a:t>
            </a:r>
          </a:p>
          <a:p>
            <a:endParaRPr lang="en-GB"/>
          </a:p>
          <a:p>
            <a:r>
              <a:rPr lang="en-GB"/>
              <a:t>How to book: check out the info in your pack or scan this QR Code</a:t>
            </a:r>
          </a:p>
        </p:txBody>
      </p:sp>
      <p:pic>
        <p:nvPicPr>
          <p:cNvPr id="5" name="Picture 4">
            <a:extLst>
              <a:ext uri="{FF2B5EF4-FFF2-40B4-BE49-F238E27FC236}">
                <a16:creationId xmlns:a16="http://schemas.microsoft.com/office/drawing/2014/main" id="{6B5A4681-F6FF-DEF0-A784-3D6081EC369C}"/>
              </a:ext>
            </a:extLst>
          </p:cNvPr>
          <p:cNvPicPr>
            <a:picLocks noChangeAspect="1"/>
          </p:cNvPicPr>
          <p:nvPr/>
        </p:nvPicPr>
        <p:blipFill>
          <a:blip r:embed="rId3"/>
          <a:srcRect b="22547"/>
          <a:stretch/>
        </p:blipFill>
        <p:spPr>
          <a:xfrm>
            <a:off x="0" y="0"/>
            <a:ext cx="6256962" cy="6882200"/>
          </a:xfrm>
          <a:prstGeom prst="rect">
            <a:avLst/>
          </a:prstGeom>
        </p:spPr>
      </p:pic>
      <p:pic>
        <p:nvPicPr>
          <p:cNvPr id="1027" name="Picture 3">
            <a:extLst>
              <a:ext uri="{FF2B5EF4-FFF2-40B4-BE49-F238E27FC236}">
                <a16:creationId xmlns:a16="http://schemas.microsoft.com/office/drawing/2014/main" id="{D5138ABD-CF37-E096-6AE9-68E1D2CB9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6062" y="3697106"/>
            <a:ext cx="2321960" cy="229804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2731197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4.1.6203"/>
  <p:tag name="SLIDO_PRESENTATION_ID" val="0c458054-0fe3-4737-87de-9f1fe81c27da"/>
  <p:tag name="SLIDO_EVENT_UUID" val="b81d38fd-61cd-4527-899b-2e0460b123d0"/>
  <p:tag name="SLIDO_EVENT_SECTION_UUID" val="5bc7fcb4-3d18-40d9-b3db-cf23065b9810"/>
</p:tagLst>
</file>

<file path=ppt/tags/tag1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1.xml><?xml version="1.0" encoding="utf-8"?>
<p:tagLst xmlns:a="http://schemas.openxmlformats.org/drawingml/2006/main" xmlns:r="http://schemas.openxmlformats.org/officeDocument/2006/relationships" xmlns:p="http://schemas.openxmlformats.org/presentationml/2006/main">
  <p:tag name="SLIDO_ELEMENT" val="dotty"/>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METADATA" val="eyJUaW1lc3RhbXAiOjE3NDI4MjQyODB9"/>
  <p:tag name="SLIDO_TYPE" val="SlidoPoll"/>
  <p:tag name="SLIDO_POLL_UUID" val="72cedc38-180c-4371-9d6d-71e908e6dd06"/>
  <p:tag name="SLIDO_TIMELINE" val="W3sicG9sbFF1ZXN0aW9uVXVpZCI6ImQzNTlhYzZkLWY2YWMtNDFmYy04ZDIyLTJlOWQ2OGZiOTlhNSIsInNob3dSZXN1bHRzIjpmYWxzZSwic2hvd0NvcnJlY3RBbnN3ZXJzIjpmYWxzZSwidm90aW5nTG9ja2VkIjpmYWxzZX0seyJwb2xsUXVlc3Rpb25VdWlkIjoiZDM1OWFjNmQtZjZhYy00MWZjLThkMjItMmU5ZDY4ZmI5OWE1Iiwic2hvd1Jlc3VsdHMiOnRydWUsInNob3dDb3JyZWN0QW5zd2VycyI6ZmFsc2UsInZvdGluZ0xvY2tlZCI6ZmFsc2V9XQ=="/>
</p:tagLst>
</file>

<file path=ppt/tags/tag1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8.xml><?xml version="1.0" encoding="utf-8"?>
<p:tagLst xmlns:a="http://schemas.openxmlformats.org/drawingml/2006/main" xmlns:r="http://schemas.openxmlformats.org/officeDocument/2006/relationships" xmlns:p="http://schemas.openxmlformats.org/presentationml/2006/main">
  <p:tag name="SLIDO_ELEMENT" val="dotty"/>
</p:tagLst>
</file>

<file path=ppt/tags/tag19.xml><?xml version="1.0" encoding="utf-8"?>
<p:tagLst xmlns:a="http://schemas.openxmlformats.org/drawingml/2006/main" xmlns:r="http://schemas.openxmlformats.org/officeDocument/2006/relationships" xmlns:p="http://schemas.openxmlformats.org/presentationml/2006/main">
  <p:tag name="SLIDO_ELEMENT" val="logo"/>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DI1NzEwNDd9"/>
  <p:tag name="SLIDO_TYPE" val="SlidoPoll"/>
  <p:tag name="SLIDO_POLL_UUID" val="dbd37821-47db-41b8-8fc8-340e9bd47ff9"/>
  <p:tag name="SLIDO_TIMELINE" val="W3sicG9sbFF1ZXN0aW9uVXVpZCI6ImE0YzA1M2VjLTE2ZjktNDIyYi04MjlmLTg4ZGJmOTk0ZDdjYiIsInNob3dSZXN1bHRzIjpmYWxzZSwic2hvd0NvcnJlY3RBbnN3ZXJzIjpmYWxzZSwidm90aW5nTG9ja2VkIjpmYWxzZX0seyJwb2xsUXVlc3Rpb25VdWlkIjoiYTRjMDUzZWMtMTZmOS00MjJiLTgyOWYtODhkYmY5OTRkN2NiIiwic2hvd1Jlc3VsdHMiOnRydWUsInNob3dDb3JyZWN0QW5zd2VycyI6ZmFsc2UsInZvdGluZ0xvY2tlZCI6ZmFsc2V9XQ=="/>
</p:tagLst>
</file>

<file path=ppt/tags/tag2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21.xml><?xml version="1.0" encoding="utf-8"?>
<p:tagLst xmlns:a="http://schemas.openxmlformats.org/drawingml/2006/main" xmlns:r="http://schemas.openxmlformats.org/officeDocument/2006/relationships" xmlns:p="http://schemas.openxmlformats.org/presentationml/2006/main">
  <p:tag name="SLIDO_ELEMENT" val="title"/>
</p:tagLst>
</file>

<file path=ppt/tags/tag22.xml><?xml version="1.0" encoding="utf-8"?>
<p:tagLst xmlns:a="http://schemas.openxmlformats.org/drawingml/2006/main" xmlns:r="http://schemas.openxmlformats.org/officeDocument/2006/relationships" xmlns:p="http://schemas.openxmlformats.org/presentationml/2006/main">
  <p:tag name="SLIDO_ELEMENT" val="footer"/>
</p:tagLst>
</file>

<file path=ppt/tags/tag23.xml><?xml version="1.0" encoding="utf-8"?>
<p:tagLst xmlns:a="http://schemas.openxmlformats.org/drawingml/2006/main" xmlns:r="http://schemas.openxmlformats.org/officeDocument/2006/relationships" xmlns:p="http://schemas.openxmlformats.org/presentationml/2006/main">
  <p:tag name="SLIDO_METADATA" val="eyJUaW1lc3RhbXAiOjE3NDI1NzMwMjB9"/>
  <p:tag name="SLIDO_TYPE" val="SlidoPoll"/>
  <p:tag name="SLIDO_POLL_UUID" val="ea6599d0-9d54-4063-a05d-6e559e79d997"/>
  <p:tag name="SLIDO_TIMELINE" val="W3sicG9sbFF1ZXN0aW9uVXVpZCI6IjM3MzQzZDkwLWI2ZGUtNGNlZi04N2RjLTQ2NmNiZTViN2JkMyIsInNob3dSZXN1bHRzIjpmYWxzZSwic2hvd0NvcnJlY3RBbnN3ZXJzIjpmYWxzZSwidm90aW5nTG9ja2VkIjpmYWxzZX0seyJwb2xsUXVlc3Rpb25VdWlkIjoiMzczNDNkOTAtYjZkZS00Y2VmLTg3ZGMtNDY2Y2JlNWI3YmQzIiwic2hvd1Jlc3VsdHMiOnRydWUsInNob3dDb3JyZWN0QW5zd2VycyI6ZmFsc2UsInZvdGluZ0xvY2tlZCI6ZmFsc2V9XQ=="/>
</p:tagLst>
</file>

<file path=ppt/tags/tag24.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25.xml><?xml version="1.0" encoding="utf-8"?>
<p:tagLst xmlns:a="http://schemas.openxmlformats.org/drawingml/2006/main" xmlns:r="http://schemas.openxmlformats.org/officeDocument/2006/relationships" xmlns:p="http://schemas.openxmlformats.org/presentationml/2006/main">
  <p:tag name="SLIDO_ELEMENT" val="dotty"/>
</p:tagLst>
</file>

<file path=ppt/tags/tag26.xml><?xml version="1.0" encoding="utf-8"?>
<p:tagLst xmlns:a="http://schemas.openxmlformats.org/drawingml/2006/main" xmlns:r="http://schemas.openxmlformats.org/officeDocument/2006/relationships" xmlns:p="http://schemas.openxmlformats.org/presentationml/2006/main">
  <p:tag name="SLIDO_ELEMENT" val="logo"/>
</p:tagLst>
</file>

<file path=ppt/tags/tag2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8.xml><?xml version="1.0" encoding="utf-8"?>
<p:tagLst xmlns:a="http://schemas.openxmlformats.org/drawingml/2006/main" xmlns:r="http://schemas.openxmlformats.org/officeDocument/2006/relationships" xmlns:p="http://schemas.openxmlformats.org/presentationml/2006/main">
  <p:tag name="SLIDO_ELEMENT" val="title"/>
</p:tagLst>
</file>

<file path=ppt/tags/tag29.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0.xml><?xml version="1.0" encoding="utf-8"?>
<p:tagLst xmlns:a="http://schemas.openxmlformats.org/drawingml/2006/main" xmlns:r="http://schemas.openxmlformats.org/officeDocument/2006/relationships" xmlns:p="http://schemas.openxmlformats.org/presentationml/2006/main">
  <p:tag name="SLIDO_METADATA" val="eyJUaW1lc3RhbXAiOjE3NDI1NzMxMzd9"/>
  <p:tag name="SLIDO_TYPE" val="SlidoPoll"/>
  <p:tag name="SLIDO_POLL_UUID" val="9d37554d-f986-400d-9de8-15592f9c1250"/>
  <p:tag name="SLIDO_TIMELINE" val="W3sicG9sbFF1ZXN0aW9uVXVpZCI6IjZkNDc4OWM0LWEyMDMtNDM0ZC1iYzRlLWExYWQ0Mzk3MWUwYiIsInNob3dSZXN1bHRzIjpmYWxzZSwic2hvd0NvcnJlY3RBbnN3ZXJzIjpmYWxzZSwidm90aW5nTG9ja2VkIjpmYWxzZX0seyJwb2xsUXVlc3Rpb25VdWlkIjoiNmQ0Nzg5YzQtYTIwMy00MzRkLWJjNGUtYTFhZDQzOTcxZTBiIiwic2hvd1Jlc3VsdHMiOnRydWUsInNob3dDb3JyZWN0QW5zd2VycyI6ZmFsc2UsInZvdGluZ0xvY2tlZCI6ZmFsc2V9XQ=="/>
</p:tagLst>
</file>

<file path=ppt/tags/tag31.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2.xml><?xml version="1.0" encoding="utf-8"?>
<p:tagLst xmlns:a="http://schemas.openxmlformats.org/drawingml/2006/main" xmlns:r="http://schemas.openxmlformats.org/officeDocument/2006/relationships" xmlns:p="http://schemas.openxmlformats.org/presentationml/2006/main">
  <p:tag name="SLIDO_ELEMENT" val="dotty"/>
</p:tagLst>
</file>

<file path=ppt/tags/tag33.xml><?xml version="1.0" encoding="utf-8"?>
<p:tagLst xmlns:a="http://schemas.openxmlformats.org/drawingml/2006/main" xmlns:r="http://schemas.openxmlformats.org/officeDocument/2006/relationships" xmlns:p="http://schemas.openxmlformats.org/presentationml/2006/main">
  <p:tag name="SLIDO_ELEMENT" val="logo"/>
</p:tagLst>
</file>

<file path=ppt/tags/tag3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35.xml><?xml version="1.0" encoding="utf-8"?>
<p:tagLst xmlns:a="http://schemas.openxmlformats.org/drawingml/2006/main" xmlns:r="http://schemas.openxmlformats.org/officeDocument/2006/relationships" xmlns:p="http://schemas.openxmlformats.org/presentationml/2006/main">
  <p:tag name="SLIDO_ELEMENT" val="title"/>
</p:tagLst>
</file>

<file path=ppt/tags/tag36.xml><?xml version="1.0" encoding="utf-8"?>
<p:tagLst xmlns:a="http://schemas.openxmlformats.org/drawingml/2006/main" xmlns:r="http://schemas.openxmlformats.org/officeDocument/2006/relationships" xmlns:p="http://schemas.openxmlformats.org/presentationml/2006/main">
  <p:tag name="SLIDO_ELEMENT" val="footer"/>
</p:tagLst>
</file>

<file path=ppt/tags/tag37.xml><?xml version="1.0" encoding="utf-8"?>
<p:tagLst xmlns:a="http://schemas.openxmlformats.org/drawingml/2006/main" xmlns:r="http://schemas.openxmlformats.org/officeDocument/2006/relationships" xmlns:p="http://schemas.openxmlformats.org/presentationml/2006/main">
  <p:tag name="SLIDO_METADATA" val="eyJUaW1lc3RhbXAiOjE3NDI1NzMyMjl9"/>
  <p:tag name="SLIDO_TYPE" val="SlidoPoll"/>
  <p:tag name="SLIDO_POLL_UUID" val="7a6a3e0b-27f5-4dcb-aca5-c9d2e8d914e6"/>
  <p:tag name="SLIDO_TIMELINE" val="W3sicG9sbFF1ZXN0aW9uVXVpZCI6ImY2YjY2OWZkLWY5NjYtNGE4OS05MzM3LTliZmJkYTg5YTZkMiIsInNob3dSZXN1bHRzIjpmYWxzZSwic2hvd0NvcnJlY3RBbnN3ZXJzIjpmYWxzZSwidm90aW5nTG9ja2VkIjpmYWxzZX0seyJwb2xsUXVlc3Rpb25VdWlkIjoiZjZiNjY5ZmQtZjk2Ni00YTg5LTkzMzctOWJmYmRhODlhNmQyIiwic2hvd1Jlc3VsdHMiOnRydWUsInNob3dDb3JyZWN0QW5zd2VycyI6ZmFsc2UsInZvdGluZ0xvY2tlZCI6ZmFsc2V9XQ=="/>
</p:tagLst>
</file>

<file path=ppt/tags/tag38.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9.xml><?xml version="1.0" encoding="utf-8"?>
<p:tagLst xmlns:a="http://schemas.openxmlformats.org/drawingml/2006/main" xmlns:r="http://schemas.openxmlformats.org/officeDocument/2006/relationships" xmlns:p="http://schemas.openxmlformats.org/presentationml/2006/main">
  <p:tag name="SLIDO_ELEMENT" val="dotty"/>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40.xml><?xml version="1.0" encoding="utf-8"?>
<p:tagLst xmlns:a="http://schemas.openxmlformats.org/drawingml/2006/main" xmlns:r="http://schemas.openxmlformats.org/officeDocument/2006/relationships" xmlns:p="http://schemas.openxmlformats.org/presentationml/2006/main">
  <p:tag name="SLIDO_ELEMENT" val="logo"/>
</p:tagLst>
</file>

<file path=ppt/tags/tag4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42.xml><?xml version="1.0" encoding="utf-8"?>
<p:tagLst xmlns:a="http://schemas.openxmlformats.org/drawingml/2006/main" xmlns:r="http://schemas.openxmlformats.org/officeDocument/2006/relationships" xmlns:p="http://schemas.openxmlformats.org/presentationml/2006/main">
  <p:tag name="SLIDO_ELEMENT" val="title"/>
</p:tagLst>
</file>

<file path=ppt/tags/tag43.xml><?xml version="1.0" encoding="utf-8"?>
<p:tagLst xmlns:a="http://schemas.openxmlformats.org/drawingml/2006/main" xmlns:r="http://schemas.openxmlformats.org/officeDocument/2006/relationships" xmlns:p="http://schemas.openxmlformats.org/presentationml/2006/main">
  <p:tag name="SLIDO_ELEMENT" val="footer"/>
</p:tagLst>
</file>

<file path=ppt/tags/tag44.xml><?xml version="1.0" encoding="utf-8"?>
<p:tagLst xmlns:a="http://schemas.openxmlformats.org/drawingml/2006/main" xmlns:r="http://schemas.openxmlformats.org/officeDocument/2006/relationships" xmlns:p="http://schemas.openxmlformats.org/presentationml/2006/main">
  <p:tag name="SLIDO_METADATA" val="eyJUaW1lc3RhbXAiOjE3NDI1NzMzNTZ9"/>
  <p:tag name="SLIDO_TYPE" val="SlidoPoll"/>
  <p:tag name="SLIDO_POLL_UUID" val="4d92f2dd-8851-4ad7-babd-ee66f27e6271"/>
  <p:tag name="SLIDO_TIMELINE" val="W3sicG9sbFF1ZXN0aW9uVXVpZCI6ImJlZjU0ZmNiLTc5YjEtNGNkZS04NjI4LWRiY2Q1MmNhMmMzOSIsInNob3dSZXN1bHRzIjpmYWxzZSwic2hvd0NvcnJlY3RBbnN3ZXJzIjpmYWxzZSwidm90aW5nTG9ja2VkIjpmYWxzZX0seyJwb2xsUXVlc3Rpb25VdWlkIjoiYmVmNTRmY2ItNzliMS00Y2RlLTg2MjgtZGJjZDUyY2EyYzM5Iiwic2hvd1Jlc3VsdHMiOnRydWUsInNob3dDb3JyZWN0QW5zd2VycyI6ZmFsc2UsInZvdGluZ0xvY2tlZCI6ZmFsc2V9XQ=="/>
</p:tagLst>
</file>

<file path=ppt/tags/tag45.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6.xml><?xml version="1.0" encoding="utf-8"?>
<p:tagLst xmlns:a="http://schemas.openxmlformats.org/drawingml/2006/main" xmlns:r="http://schemas.openxmlformats.org/officeDocument/2006/relationships" xmlns:p="http://schemas.openxmlformats.org/presentationml/2006/main">
  <p:tag name="SLIDO_ELEMENT" val="dotty"/>
</p:tagLst>
</file>

<file path=ppt/tags/tag47.xml><?xml version="1.0" encoding="utf-8"?>
<p:tagLst xmlns:a="http://schemas.openxmlformats.org/drawingml/2006/main" xmlns:r="http://schemas.openxmlformats.org/officeDocument/2006/relationships" xmlns:p="http://schemas.openxmlformats.org/presentationml/2006/main">
  <p:tag name="SLIDO_ELEMENT" val="logo"/>
</p:tagLst>
</file>

<file path=ppt/tags/tag4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49.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50.xml><?xml version="1.0" encoding="utf-8"?>
<p:tagLst xmlns:a="http://schemas.openxmlformats.org/drawingml/2006/main" xmlns:r="http://schemas.openxmlformats.org/officeDocument/2006/relationships" xmlns:p="http://schemas.openxmlformats.org/presentationml/2006/main">
  <p:tag name="SLIDO_ELEMENT" val="footer"/>
</p:tagLst>
</file>

<file path=ppt/tags/tag51.xml><?xml version="1.0" encoding="utf-8"?>
<p:tagLst xmlns:a="http://schemas.openxmlformats.org/drawingml/2006/main" xmlns:r="http://schemas.openxmlformats.org/officeDocument/2006/relationships" xmlns:p="http://schemas.openxmlformats.org/presentationml/2006/main">
  <p:tag name="SLIDO_METADATA" val="eyJUaW1lc3RhbXAiOjE3NDI1NzMzOTd9"/>
  <p:tag name="SLIDO_TYPE" val="SlidoPoll"/>
  <p:tag name="SLIDO_POLL_UUID" val="fea5916b-e2be-42ae-9fb4-0a834b0ab714"/>
  <p:tag name="SLIDO_TIMELINE" val="W3sicG9sbFF1ZXN0aW9uVXVpZCI6IjYwYzExMzYwLTcyZDAtNDY5OS04NjcwLTZkYzE5NzQ4MWFiNyIsInNob3dSZXN1bHRzIjpmYWxzZSwic2hvd0NvcnJlY3RBbnN3ZXJzIjpmYWxzZSwidm90aW5nTG9ja2VkIjpmYWxzZX0seyJwb2xsUXVlc3Rpb25VdWlkIjoiNjBjMTEzNjAtNzJkMC00Njk5LTg2NzAtNmRjMTk3NDgxYWI3Iiwic2hvd1Jlc3VsdHMiOnRydWUsInNob3dDb3JyZWN0QW5zd2VycyI6ZmFsc2UsInZvdGluZ0xvY2tlZCI6ZmFsc2V9XQ=="/>
</p:tagLst>
</file>

<file path=ppt/tags/tag52.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53.xml><?xml version="1.0" encoding="utf-8"?>
<p:tagLst xmlns:a="http://schemas.openxmlformats.org/drawingml/2006/main" xmlns:r="http://schemas.openxmlformats.org/officeDocument/2006/relationships" xmlns:p="http://schemas.openxmlformats.org/presentationml/2006/main">
  <p:tag name="SLIDO_ELEMENT" val="dotty"/>
</p:tagLst>
</file>

<file path=ppt/tags/tag54.xml><?xml version="1.0" encoding="utf-8"?>
<p:tagLst xmlns:a="http://schemas.openxmlformats.org/drawingml/2006/main" xmlns:r="http://schemas.openxmlformats.org/officeDocument/2006/relationships" xmlns:p="http://schemas.openxmlformats.org/presentationml/2006/main">
  <p:tag name="SLIDO_ELEMENT" val="logo"/>
</p:tagLst>
</file>

<file path=ppt/tags/tag5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56.xml><?xml version="1.0" encoding="utf-8"?>
<p:tagLst xmlns:a="http://schemas.openxmlformats.org/drawingml/2006/main" xmlns:r="http://schemas.openxmlformats.org/officeDocument/2006/relationships" xmlns:p="http://schemas.openxmlformats.org/presentationml/2006/main">
  <p:tag name="SLIDO_ELEMENT" val="title"/>
</p:tagLst>
</file>

<file path=ppt/tags/tag57.xml><?xml version="1.0" encoding="utf-8"?>
<p:tagLst xmlns:a="http://schemas.openxmlformats.org/drawingml/2006/main" xmlns:r="http://schemas.openxmlformats.org/officeDocument/2006/relationships" xmlns:p="http://schemas.openxmlformats.org/presentationml/2006/main">
  <p:tag name="SLIDO_ELEMENT" val="footer"/>
</p:tagLst>
</file>

<file path=ppt/tags/tag58.xml><?xml version="1.0" encoding="utf-8"?>
<p:tagLst xmlns:a="http://schemas.openxmlformats.org/drawingml/2006/main" xmlns:r="http://schemas.openxmlformats.org/officeDocument/2006/relationships" xmlns:p="http://schemas.openxmlformats.org/presentationml/2006/main">
  <p:tag name="SLIDO_METADATA" val="eyJUaW1lc3RhbXAiOjE3NDI1NzM0Nzd9"/>
  <p:tag name="SLIDO_TYPE" val="SlidoPoll"/>
  <p:tag name="SLIDO_POLL_UUID" val="dc227a1e-c907-42b9-84b7-2326b1678804"/>
  <p:tag name="SLIDO_TIMELINE" val="W3sicG9sbFF1ZXN0aW9uVXVpZCI6ImYwNTZkZTFhLWJhNzMtNDZmNS05ZDk3LTY4ZDYzNjllMmZmNiIsInNob3dSZXN1bHRzIjpmYWxzZSwic2hvd0NvcnJlY3RBbnN3ZXJzIjpmYWxzZSwidm90aW5nTG9ja2VkIjpmYWxzZX0seyJwb2xsUXVlc3Rpb25VdWlkIjoiZjA1NmRlMWEtYmE3My00NmY1LTlkOTctNjhkNjM2OWUyZmY2Iiwic2hvd1Jlc3VsdHMiOnRydWUsInNob3dDb3JyZWN0QW5zd2VycyI6ZmFsc2UsInZvdGluZ0xvY2tlZCI6ZmFsc2V9XQ=="/>
</p:tagLst>
</file>

<file path=ppt/tags/tag59.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6.xml><?xml version="1.0" encoding="utf-8"?>
<p:tagLst xmlns:a="http://schemas.openxmlformats.org/drawingml/2006/main" xmlns:r="http://schemas.openxmlformats.org/officeDocument/2006/relationships" xmlns:p="http://schemas.openxmlformats.org/presentationml/2006/main">
  <p:tag name="SLIDO_ELEMENT" val="title"/>
</p:tagLst>
</file>

<file path=ppt/tags/tag60.xml><?xml version="1.0" encoding="utf-8"?>
<p:tagLst xmlns:a="http://schemas.openxmlformats.org/drawingml/2006/main" xmlns:r="http://schemas.openxmlformats.org/officeDocument/2006/relationships" xmlns:p="http://schemas.openxmlformats.org/presentationml/2006/main">
  <p:tag name="SLIDO_ELEMENT" val="dotty"/>
</p:tagLst>
</file>

<file path=ppt/tags/tag61.xml><?xml version="1.0" encoding="utf-8"?>
<p:tagLst xmlns:a="http://schemas.openxmlformats.org/drawingml/2006/main" xmlns:r="http://schemas.openxmlformats.org/officeDocument/2006/relationships" xmlns:p="http://schemas.openxmlformats.org/presentationml/2006/main">
  <p:tag name="SLIDO_ELEMENT" val="logo"/>
</p:tagLst>
</file>

<file path=ppt/tags/tag62.xml><?xml version="1.0" encoding="utf-8"?>
<p:tagLst xmlns:a="http://schemas.openxmlformats.org/drawingml/2006/main" xmlns:r="http://schemas.openxmlformats.org/officeDocument/2006/relationships" xmlns:p="http://schemas.openxmlformats.org/presentationml/2006/main">
  <p:tag name="SLIDO_ELEMENT" val="title"/>
</p:tagLst>
</file>

<file path=ppt/tags/tag63.xml><?xml version="1.0" encoding="utf-8"?>
<p:tagLst xmlns:a="http://schemas.openxmlformats.org/drawingml/2006/main" xmlns:r="http://schemas.openxmlformats.org/officeDocument/2006/relationships" xmlns:p="http://schemas.openxmlformats.org/presentationml/2006/main">
  <p:tag name="SLIDO_ELEMENT" val="footer"/>
</p:tagLst>
</file>

<file path=ppt/tags/tag6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65.xml><?xml version="1.0" encoding="utf-8"?>
<p:tagLst xmlns:a="http://schemas.openxmlformats.org/drawingml/2006/main" xmlns:r="http://schemas.openxmlformats.org/officeDocument/2006/relationships" xmlns:p="http://schemas.openxmlformats.org/presentationml/2006/main">
  <p:tag name="SLIDO_METADATA" val="eyJUaW1lc3RhbXAiOjE3NDI1NzM2NTV9"/>
  <p:tag name="SLIDO_TYPE" val="SlidoPoll"/>
  <p:tag name="SLIDO_POLL_UUID" val="195279f8-16fd-4945-a8a7-5a0b206a7fe4"/>
  <p:tag name="SLIDO_TIMELINE" val="W3sicG9sbFF1ZXN0aW9uVXVpZCI6IjJkNzNhOGM3LThjNGUtNGFiOC04MmJmLWVmMzM2NWUxZGQ2YyIsInNob3dSZXN1bHRzIjpmYWxzZSwic2hvd0NvcnJlY3RBbnN3ZXJzIjpmYWxzZSwidm90aW5nTG9ja2VkIjpmYWxzZX0seyJwb2xsUXVlc3Rpb25VdWlkIjoiMmQ3M2E4YzctOGM0ZS00YWI4LTgyYmYtZWYzMzY1ZTFkZDZjIiwic2hvd1Jlc3VsdHMiOnRydWUsInNob3dDb3JyZWN0QW5zd2VycyI6ZmFsc2UsInZvdGluZ0xvY2tlZCI6ZmFsc2V9XQ=="/>
</p:tagLst>
</file>

<file path=ppt/tags/tag66.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67.xml><?xml version="1.0" encoding="utf-8"?>
<p:tagLst xmlns:a="http://schemas.openxmlformats.org/drawingml/2006/main" xmlns:r="http://schemas.openxmlformats.org/officeDocument/2006/relationships" xmlns:p="http://schemas.openxmlformats.org/presentationml/2006/main">
  <p:tag name="SLIDO_ELEMENT" val="dotty"/>
</p:tagLst>
</file>

<file path=ppt/tags/tag68.xml><?xml version="1.0" encoding="utf-8"?>
<p:tagLst xmlns:a="http://schemas.openxmlformats.org/drawingml/2006/main" xmlns:r="http://schemas.openxmlformats.org/officeDocument/2006/relationships" xmlns:p="http://schemas.openxmlformats.org/presentationml/2006/main">
  <p:tag name="SLIDO_ELEMENT" val="logo"/>
</p:tagLst>
</file>

<file path=ppt/tags/tag6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xml><?xml version="1.0" encoding="utf-8"?>
<p:tagLst xmlns:a="http://schemas.openxmlformats.org/drawingml/2006/main" xmlns:r="http://schemas.openxmlformats.org/officeDocument/2006/relationships" xmlns:p="http://schemas.openxmlformats.org/presentationml/2006/main">
  <p:tag name="SLIDO_ELEMENT" val="footer"/>
</p:tagLst>
</file>

<file path=ppt/tags/tag70.xml><?xml version="1.0" encoding="utf-8"?>
<p:tagLst xmlns:a="http://schemas.openxmlformats.org/drawingml/2006/main" xmlns:r="http://schemas.openxmlformats.org/officeDocument/2006/relationships" xmlns:p="http://schemas.openxmlformats.org/presentationml/2006/main">
  <p:tag name="SLIDO_ELEMENT" val="title"/>
</p:tagLst>
</file>

<file path=ppt/tags/tag71.xml><?xml version="1.0" encoding="utf-8"?>
<p:tagLst xmlns:a="http://schemas.openxmlformats.org/drawingml/2006/main" xmlns:r="http://schemas.openxmlformats.org/officeDocument/2006/relationships" xmlns:p="http://schemas.openxmlformats.org/presentationml/2006/main">
  <p:tag name="SLIDO_ELEMENT" val="footer"/>
</p:tagLst>
</file>

<file path=ppt/tags/tag72.xml><?xml version="1.0" encoding="utf-8"?>
<p:tagLst xmlns:a="http://schemas.openxmlformats.org/drawingml/2006/main" xmlns:r="http://schemas.openxmlformats.org/officeDocument/2006/relationships" xmlns:p="http://schemas.openxmlformats.org/presentationml/2006/main">
  <p:tag name="SLIDO_METADATA" val="eyJUaW1lc3RhbXAiOjE3NDI1NzM3OTJ9"/>
  <p:tag name="SLIDO_TYPE" val="SlidoPoll"/>
  <p:tag name="SLIDO_POLL_UUID" val="c9594acb-99f7-4455-b20e-9cdd186be90e"/>
  <p:tag name="SLIDO_TIMELINE" val="W3sicG9sbFF1ZXN0aW9uVXVpZCI6IjQwN2M2NTcwLWYxZmYtNDViMi05YjlkLTE2OGIzZTliMWY5NCIsInNob3dSZXN1bHRzIjpmYWxzZSwic2hvd0NvcnJlY3RBbnN3ZXJzIjpmYWxzZSwidm90aW5nTG9ja2VkIjpmYWxzZX0seyJwb2xsUXVlc3Rpb25VdWlkIjoiNDA3YzY1NzAtZjFmZi00NWIyLTliOWQtMTY4YjNlOWIxZjk0Iiwic2hvd1Jlc3VsdHMiOnRydWUsInNob3dDb3JyZWN0QW5zd2VycyI6ZmFsc2UsInZvdGluZ0xvY2tlZCI6ZmFsc2V9XQ=="/>
</p:tagLst>
</file>

<file path=ppt/tags/tag7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74.xml><?xml version="1.0" encoding="utf-8"?>
<p:tagLst xmlns:a="http://schemas.openxmlformats.org/drawingml/2006/main" xmlns:r="http://schemas.openxmlformats.org/officeDocument/2006/relationships" xmlns:p="http://schemas.openxmlformats.org/presentationml/2006/main">
  <p:tag name="SLIDO_ELEMENT" val="dotty"/>
</p:tagLst>
</file>

<file path=ppt/tags/tag75.xml><?xml version="1.0" encoding="utf-8"?>
<p:tagLst xmlns:a="http://schemas.openxmlformats.org/drawingml/2006/main" xmlns:r="http://schemas.openxmlformats.org/officeDocument/2006/relationships" xmlns:p="http://schemas.openxmlformats.org/presentationml/2006/main">
  <p:tag name="SLIDO_ELEMENT" val="logo"/>
</p:tagLst>
</file>

<file path=ppt/tags/tag7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77.xml><?xml version="1.0" encoding="utf-8"?>
<p:tagLst xmlns:a="http://schemas.openxmlformats.org/drawingml/2006/main" xmlns:r="http://schemas.openxmlformats.org/officeDocument/2006/relationships" xmlns:p="http://schemas.openxmlformats.org/presentationml/2006/main">
  <p:tag name="SLIDO_ELEMENT" val="title"/>
</p:tagLst>
</file>

<file path=ppt/tags/tag78.xml><?xml version="1.0" encoding="utf-8"?>
<p:tagLst xmlns:a="http://schemas.openxmlformats.org/drawingml/2006/main" xmlns:r="http://schemas.openxmlformats.org/officeDocument/2006/relationships" xmlns:p="http://schemas.openxmlformats.org/presentationml/2006/main">
  <p:tag name="SLIDO_ELEMENT" val="footer"/>
</p:tagLst>
</file>

<file path=ppt/tags/tag79.xml><?xml version="1.0" encoding="utf-8"?>
<p:tagLst xmlns:a="http://schemas.openxmlformats.org/drawingml/2006/main" xmlns:r="http://schemas.openxmlformats.org/officeDocument/2006/relationships" xmlns:p="http://schemas.openxmlformats.org/presentationml/2006/main">
  <p:tag name="SLIDO_METADATA" val="eyJUaW1lc3RhbXAiOjE3NDI1NzM4Mjd9"/>
  <p:tag name="SLIDO_TYPE" val="SlidoPoll"/>
  <p:tag name="SLIDO_POLL_UUID" val="a9b2f6b2-e29b-48ab-8854-7a0737535366"/>
  <p:tag name="SLIDO_TIMELINE" val="W3sicG9sbFF1ZXN0aW9uVXVpZCI6IjQ2OGRlMjlmLTIwNzEtNGM3NS1iNzAxLTMzM2RlY2Y5MzQyMyIsInNob3dSZXN1bHRzIjpmYWxzZSwic2hvd0NvcnJlY3RBbnN3ZXJzIjpmYWxzZSwidm90aW5nTG9ja2VkIjpmYWxzZX0seyJwb2xsUXVlc3Rpb25VdWlkIjoiNDY4ZGUyOWYtMjA3MS00Yzc1LWI3MDEtMzMzZGVjZjkzNDIzIiwic2hvd1Jlc3VsdHMiOnRydWUsInNob3dDb3JyZWN0QW5zd2VycyI6ZmFsc2UsInZvdGluZ0xvY2tlZCI6ZmFsc2V9XQ=="/>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8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81.xml><?xml version="1.0" encoding="utf-8"?>
<p:tagLst xmlns:a="http://schemas.openxmlformats.org/drawingml/2006/main" xmlns:r="http://schemas.openxmlformats.org/officeDocument/2006/relationships" xmlns:p="http://schemas.openxmlformats.org/presentationml/2006/main">
  <p:tag name="SLIDO_ELEMENT" val="dotty"/>
</p:tagLst>
</file>

<file path=ppt/tags/tag82.xml><?xml version="1.0" encoding="utf-8"?>
<p:tagLst xmlns:a="http://schemas.openxmlformats.org/drawingml/2006/main" xmlns:r="http://schemas.openxmlformats.org/officeDocument/2006/relationships" xmlns:p="http://schemas.openxmlformats.org/presentationml/2006/main">
  <p:tag name="SLIDO_ELEMENT" val="logo"/>
</p:tagLst>
</file>

<file path=ppt/tags/tag8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84.xml><?xml version="1.0" encoding="utf-8"?>
<p:tagLst xmlns:a="http://schemas.openxmlformats.org/drawingml/2006/main" xmlns:r="http://schemas.openxmlformats.org/officeDocument/2006/relationships" xmlns:p="http://schemas.openxmlformats.org/presentationml/2006/main">
  <p:tag name="SLIDO_ELEMENT" val="title"/>
</p:tagLst>
</file>

<file path=ppt/tags/tag85.xml><?xml version="1.0" encoding="utf-8"?>
<p:tagLst xmlns:a="http://schemas.openxmlformats.org/drawingml/2006/main" xmlns:r="http://schemas.openxmlformats.org/officeDocument/2006/relationships" xmlns:p="http://schemas.openxmlformats.org/presentationml/2006/main">
  <p:tag name="SLIDO_ELEMENT" val="footer"/>
</p:tagLst>
</file>

<file path=ppt/tags/tag86.xml><?xml version="1.0" encoding="utf-8"?>
<p:tagLst xmlns:a="http://schemas.openxmlformats.org/drawingml/2006/main" xmlns:r="http://schemas.openxmlformats.org/officeDocument/2006/relationships" xmlns:p="http://schemas.openxmlformats.org/presentationml/2006/main">
  <p:tag name="SLIDO_METADATA" val="eyJUaW1lc3RhbXAiOjE3NDI1NzQyNjB9"/>
  <p:tag name="SLIDO_TYPE" val="SlidoPoll"/>
  <p:tag name="SLIDO_POLL_UUID" val="c80852a5-904c-4da4-82d5-5842e57b720f"/>
  <p:tag name="SLIDO_TIMELINE" val="W3sicG9sbFF1ZXN0aW9uVXVpZCI6IjRhMTY1MmRhLThhMWUtNDAwNC1iNzVjLWQ2OTRjN2RkNGE1YiIsInNob3dSZXN1bHRzIjpmYWxzZSwic2hvd0NvcnJlY3RBbnN3ZXJzIjpmYWxzZSwidm90aW5nTG9ja2VkIjpmYWxzZX0seyJwb2xsUXVlc3Rpb25VdWlkIjoiNGExNjUyZGEtOGExZS00MDA0LWI3NWMtZDY5NGM3ZGQ0YTViIiwic2hvd1Jlc3VsdHMiOnRydWUsInNob3dDb3JyZWN0QW5zd2VycyI6ZmFsc2UsInZvdGluZ0xvY2tlZCI6ZmFsc2V9XQ=="/>
</p:tagLst>
</file>

<file path=ppt/tags/tag8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88.xml><?xml version="1.0" encoding="utf-8"?>
<p:tagLst xmlns:a="http://schemas.openxmlformats.org/drawingml/2006/main" xmlns:r="http://schemas.openxmlformats.org/officeDocument/2006/relationships" xmlns:p="http://schemas.openxmlformats.org/presentationml/2006/main">
  <p:tag name="SLIDO_ELEMENT" val="dotty"/>
</p:tagLst>
</file>

<file path=ppt/tags/tag89.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METADATA" val="eyJUaW1lc3RhbXAiOjE3NDI4MjQyMTV9"/>
  <p:tag name="SLIDO_TYPE" val="SlidoPoll"/>
  <p:tag name="SLIDO_POLL_UUID" val="58eeeaa1-635c-4242-a475-22c6b57d87cc"/>
  <p:tag name="SLIDO_TIMELINE" val="W3sicG9sbFF1ZXN0aW9uVXVpZCI6IjM5YTdiODlmLTliNmUtNDBkOC1iM2YyLWM0Yzc1YzE4N2IwYyIsInNob3dSZXN1bHRzIjpmYWxzZSwic2hvd0NvcnJlY3RBbnN3ZXJzIjpmYWxzZSwidm90aW5nTG9ja2VkIjpmYWxzZX0seyJwb2xsUXVlc3Rpb25VdWlkIjoiMzlhN2I4OWYtOWI2ZS00MGQ4LWIzZjItYzRjNzVjMTg3YjBjIiwic2hvd1Jlc3VsdHMiOnRydWUsInNob3dDb3JyZWN0QW5zd2VycyI6ZmFsc2UsInZvdGluZ0xvY2tlZCI6ZmFsc2V9XQ=="/>
</p:tagLst>
</file>

<file path=ppt/tags/tag9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91.xml><?xml version="1.0" encoding="utf-8"?>
<p:tagLst xmlns:a="http://schemas.openxmlformats.org/drawingml/2006/main" xmlns:r="http://schemas.openxmlformats.org/officeDocument/2006/relationships" xmlns:p="http://schemas.openxmlformats.org/presentationml/2006/main">
  <p:tag name="SLIDO_ELEMENT" val="title"/>
</p:tagLst>
</file>

<file path=ppt/tags/tag92.xml><?xml version="1.0" encoding="utf-8"?>
<p:tagLst xmlns:a="http://schemas.openxmlformats.org/drawingml/2006/main" xmlns:r="http://schemas.openxmlformats.org/officeDocument/2006/relationships" xmlns:p="http://schemas.openxmlformats.org/presentationml/2006/main">
  <p:tag name="SLIDO_ELEMENT" val="footer"/>
</p:tagLst>
</file>

<file path=ppt/tags/tag93.xml><?xml version="1.0" encoding="utf-8"?>
<p:tagLst xmlns:a="http://schemas.openxmlformats.org/drawingml/2006/main" xmlns:r="http://schemas.openxmlformats.org/officeDocument/2006/relationships" xmlns:p="http://schemas.openxmlformats.org/presentationml/2006/main">
  <p:tag name="SLIDO_METADATA" val="eyJUaW1lc3RhbXAiOjE3NDI1NzQ2MzF9"/>
  <p:tag name="SLIDO_TYPE" val="SlidoPoll"/>
  <p:tag name="SLIDO_POLL_UUID" val="9cde8696-7383-4876-8e96-f90d7d556c63"/>
  <p:tag name="SLIDO_TIMELINE" val="W3sicG9sbFF1ZXN0aW9uVXVpZCI6ImI0ZGJkYTg1LThhNzgtNGIwMi1hZDJiLWI2M2Q3NzIyYzIzOSIsInNob3dSZXN1bHRzIjpmYWxzZSwic2hvd0NvcnJlY3RBbnN3ZXJzIjpmYWxzZSwidm90aW5nTG9ja2VkIjpmYWxzZX0seyJwb2xsUXVlc3Rpb25VdWlkIjoiYjRkYmRhODUtOGE3OC00YjAyLWFkMmItYjYzZDc3MjJjMjM5Iiwic2hvd1Jlc3VsdHMiOnRydWUsInNob3dDb3JyZWN0QW5zd2VycyI6ZmFsc2UsInZvdGluZ0xvY2tlZCI6ZmFsc2V9XQ=="/>
</p:tagLst>
</file>

<file path=ppt/tags/tag94.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95.xml><?xml version="1.0" encoding="utf-8"?>
<p:tagLst xmlns:a="http://schemas.openxmlformats.org/drawingml/2006/main" xmlns:r="http://schemas.openxmlformats.org/officeDocument/2006/relationships" xmlns:p="http://schemas.openxmlformats.org/presentationml/2006/main">
  <p:tag name="SLIDO_ELEMENT" val="dotty"/>
</p:tagLst>
</file>

<file path=ppt/tags/tag96.xml><?xml version="1.0" encoding="utf-8"?>
<p:tagLst xmlns:a="http://schemas.openxmlformats.org/drawingml/2006/main" xmlns:r="http://schemas.openxmlformats.org/officeDocument/2006/relationships" xmlns:p="http://schemas.openxmlformats.org/presentationml/2006/main">
  <p:tag name="SLIDO_ELEMENT" val="logo"/>
</p:tagLst>
</file>

<file path=ppt/tags/tag97.xml><?xml version="1.0" encoding="utf-8"?>
<p:tagLst xmlns:a="http://schemas.openxmlformats.org/drawingml/2006/main" xmlns:r="http://schemas.openxmlformats.org/officeDocument/2006/relationships" xmlns:p="http://schemas.openxmlformats.org/presentationml/2006/main">
  <p:tag name="SLIDO_ELEMENT" val="title"/>
</p:tagLst>
</file>

<file path=ppt/tags/tag98.xml><?xml version="1.0" encoding="utf-8"?>
<p:tagLst xmlns:a="http://schemas.openxmlformats.org/drawingml/2006/main" xmlns:r="http://schemas.openxmlformats.org/officeDocument/2006/relationships" xmlns:p="http://schemas.openxmlformats.org/presentationml/2006/main">
  <p:tag name="SLIDO_ELEMENT" val="footer"/>
</p:tagLst>
</file>

<file path=ppt/tags/tag9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rli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3.xml><?xml version="1.0" encoding="utf-8"?>
<a:theme xmlns:a="http://schemas.openxmlformats.org/drawingml/2006/main" name="1_Office Theme">
  <a:themeElements>
    <a:clrScheme name="Custom 1">
      <a:dk1>
        <a:srgbClr val="000000"/>
      </a:dk1>
      <a:lt1>
        <a:sysClr val="window" lastClr="FFFFFF"/>
      </a:lt1>
      <a:dk2>
        <a:srgbClr val="1F497D"/>
      </a:dk2>
      <a:lt2>
        <a:srgbClr val="C50046"/>
      </a:lt2>
      <a:accent1>
        <a:srgbClr val="4C4C4C"/>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8e2f501-13b1-40a5-bd60-fc2680b9d9e5}" enabled="1" method="Standard" siteId="{3a3b079a-64c0-471c-92e5-4e919e307ca8}" removed="0"/>
</clbl:labelList>
</file>

<file path=docProps/app.xml><?xml version="1.0" encoding="utf-8"?>
<Properties xmlns="http://schemas.openxmlformats.org/officeDocument/2006/extended-properties" xmlns:vt="http://schemas.openxmlformats.org/officeDocument/2006/docPropsVTypes">
  <Template>Retrospect</Template>
  <TotalTime>0</TotalTime>
  <Words>9630</Words>
  <Application>Microsoft Office PowerPoint</Application>
  <PresentationFormat>Widescreen</PresentationFormat>
  <Paragraphs>1300</Paragraphs>
  <Slides>117</Slides>
  <Notes>117</Notes>
  <HiddenSlides>0</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117</vt:i4>
      </vt:variant>
    </vt:vector>
  </HeadingPairs>
  <TitlesOfParts>
    <vt:vector size="143" baseType="lpstr">
      <vt:lpstr>Aptos</vt:lpstr>
      <vt:lpstr>Aptos Display</vt:lpstr>
      <vt:lpstr>Aptos Narrow</vt:lpstr>
      <vt:lpstr>Arial</vt:lpstr>
      <vt:lpstr>Arial Black</vt:lpstr>
      <vt:lpstr>Arial,Sans-Serif</vt:lpstr>
      <vt:lpstr>Calibri</vt:lpstr>
      <vt:lpstr>Calibri Light</vt:lpstr>
      <vt:lpstr>Calisto MT</vt:lpstr>
      <vt:lpstr>Century Gothic</vt:lpstr>
      <vt:lpstr>GDS Transport</vt:lpstr>
      <vt:lpstr>JLPQI Y+ Swiss 721 BT</vt:lpstr>
      <vt:lpstr>Narkisim</vt:lpstr>
      <vt:lpstr>Segoe UI</vt:lpstr>
      <vt:lpstr>Symbol</vt:lpstr>
      <vt:lpstr>Times New Roman</vt:lpstr>
      <vt:lpstr>Trebuchet MS</vt:lpstr>
      <vt:lpstr>Univers Condensed</vt:lpstr>
      <vt:lpstr>Wingdings</vt:lpstr>
      <vt:lpstr>Office Theme</vt:lpstr>
      <vt:lpstr>Berlin</vt:lpstr>
      <vt:lpstr>1_Office Theme</vt:lpstr>
      <vt:lpstr>ChronicleVTI</vt:lpstr>
      <vt:lpstr>2_Office Theme</vt:lpstr>
      <vt:lpstr>3_Office Theme</vt:lpstr>
      <vt:lpstr>4_Office Theme</vt:lpstr>
      <vt:lpstr>PowerPoint Presentation</vt:lpstr>
      <vt:lpstr>PowerPoint Presentation</vt:lpstr>
      <vt:lpstr>PowerPoint Presentation</vt:lpstr>
      <vt:lpstr>PowerPoint Presentation</vt:lpstr>
      <vt:lpstr>Acknowledging OUR Challenges as a Social Landlord</vt:lpstr>
      <vt:lpstr>Apology</vt:lpstr>
      <vt:lpstr>PowerPoint Presentation</vt:lpstr>
      <vt:lpstr>Vision</vt:lpstr>
      <vt:lpstr>PowerPoint Presentation</vt:lpstr>
      <vt:lpstr>Keys to success </vt:lpstr>
      <vt:lpstr>PowerPoint Presentation</vt:lpstr>
      <vt:lpstr>Commitment and accountability</vt:lpstr>
      <vt:lpstr>PowerPoint Presentation</vt:lpstr>
      <vt:lpstr>PowerPoint Presentation</vt:lpstr>
      <vt:lpstr>What is the Role of Asset Management</vt:lpstr>
      <vt:lpstr>PowerPoint Presentation</vt:lpstr>
      <vt:lpstr>Capital Investment in our Homes</vt:lpstr>
      <vt:lpstr>Capital Investment in our Homes</vt:lpstr>
      <vt:lpstr>Capital Investment in our Homes</vt:lpstr>
      <vt:lpstr>Capital Investment in our Homes</vt:lpstr>
      <vt:lpstr>PowerPoint Presentation</vt:lpstr>
      <vt:lpstr>PowerPoint Presentation</vt:lpstr>
      <vt:lpstr>PowerPoint Presentation</vt:lpstr>
      <vt:lpstr>PowerPoint Presentation</vt:lpstr>
      <vt:lpstr>PowerPoint Presentation</vt:lpstr>
      <vt:lpstr>Maintenance and Repairs – Social Housing stock</vt:lpstr>
      <vt:lpstr>Overview of Housing Operations</vt:lpstr>
      <vt:lpstr>Overview of Housing Operations</vt:lpstr>
      <vt:lpstr>Overview of Housing Operations</vt:lpstr>
      <vt:lpstr>Overview of Housing Operations</vt:lpstr>
      <vt:lpstr>Overview of Housing Operations</vt:lpstr>
      <vt:lpstr>Current Ongoing Challenges</vt:lpstr>
      <vt:lpstr>Current Responsive Repairs Performance</vt:lpstr>
      <vt:lpstr>Current Void Maintenance Performance</vt:lpstr>
      <vt:lpstr>Improvements over last 12 months</vt:lpstr>
      <vt:lpstr>Improvements over last 12 months</vt:lpstr>
      <vt:lpstr>Improvements over next 12 months</vt:lpstr>
      <vt:lpstr>PowerPoint Presentation</vt:lpstr>
      <vt:lpstr>Primary Cause of Mould in SCC’s Housing Stock</vt:lpstr>
      <vt:lpstr>DRI Survey Data</vt:lpstr>
      <vt:lpstr>Damp &amp; Mould Cost </vt:lpstr>
      <vt:lpstr>Six Stage Process  </vt:lpstr>
      <vt:lpstr>PowerPoint Presentation</vt:lpstr>
      <vt:lpstr>PowerPoint Presentation</vt:lpstr>
      <vt:lpstr>Social Value in Housing Projects</vt:lpstr>
      <vt:lpstr>Social Value in Housing Projects</vt:lpstr>
      <vt:lpstr>Social Value in Housing Projects</vt:lpstr>
      <vt:lpstr>Social Value in Housing Projects</vt:lpstr>
      <vt:lpstr>Social Value in Housing Projects</vt:lpstr>
      <vt:lpstr>PowerPoint Presentation</vt:lpstr>
      <vt:lpstr>PowerPoint Presentation</vt:lpstr>
      <vt:lpstr>PowerPoint Presentation</vt:lpstr>
      <vt:lpstr>PowerPoint Presentation</vt:lpstr>
      <vt:lpstr>PowerPoint Presentation</vt:lpstr>
      <vt:lpstr>PowerPoint Presentation</vt:lpstr>
      <vt:lpstr>Complaints</vt:lpstr>
      <vt:lpstr>Service Request  Vs.  Complaint</vt:lpstr>
      <vt:lpstr>PowerPoint Presentation</vt:lpstr>
      <vt:lpstr>PowerPoint Presentation</vt:lpstr>
      <vt:lpstr>PowerPoint Presentation</vt:lpstr>
      <vt:lpstr>What is the Complaint Handling Code?</vt:lpstr>
      <vt:lpstr>Complaint Handling Code</vt:lpstr>
      <vt:lpstr>Current position / performance. </vt:lpstr>
      <vt:lpstr>Current position / performance. </vt:lpstr>
      <vt:lpstr>PowerPoint Presentation</vt:lpstr>
      <vt:lpstr>Learning  &amp; improvements</vt:lpstr>
      <vt:lpstr>PowerPoint Presentation</vt:lpstr>
      <vt:lpstr>PowerPoint Presentation</vt:lpstr>
      <vt:lpstr>What is the Housing Revenue Account?</vt:lpstr>
      <vt:lpstr>2024/25 Summary</vt:lpstr>
      <vt:lpstr>2025/26 budget setting and business plan update</vt:lpstr>
      <vt:lpstr> Landlord controlled heating charges 2025/26</vt:lpstr>
      <vt:lpstr>PowerPoint Presentation</vt:lpstr>
      <vt:lpstr> End of presentation</vt:lpstr>
      <vt:lpstr>PowerPoint Presentation</vt:lpstr>
      <vt:lpstr>PowerPoint Presentation</vt:lpstr>
      <vt:lpstr>  What is changing?  </vt:lpstr>
      <vt:lpstr> What is happening and when?  </vt:lpstr>
      <vt:lpstr>There are 5 main changes</vt:lpstr>
      <vt:lpstr>  Points to banding  </vt:lpstr>
      <vt:lpstr>Refusals</vt:lpstr>
      <vt:lpstr> Moving in line with Housing Benefit guidance on bedroom need  </vt:lpstr>
      <vt:lpstr>Local Connection  </vt:lpstr>
      <vt:lpstr>PowerPoint Presentation</vt:lpstr>
      <vt:lpstr>PowerPoint Presentation</vt:lpstr>
      <vt:lpstr>PowerPoint Presentation</vt:lpstr>
      <vt:lpstr>PowerPoint Presentation</vt:lpstr>
      <vt:lpstr>PowerPoint Presentation</vt:lpstr>
      <vt:lpstr>PowerPoint Presentation</vt:lpstr>
      <vt:lpstr>Meet the team </vt:lpstr>
      <vt:lpstr>Why have Tenant Engagement</vt:lpstr>
      <vt:lpstr>Why have Tenant Engagement</vt:lpstr>
      <vt:lpstr>PowerPoint Presentation</vt:lpstr>
      <vt:lpstr>Tenant engagement opportunities </vt:lpstr>
      <vt:lpstr>PowerPoint Presentation</vt:lpstr>
      <vt:lpstr>What have we achieved so far this year</vt:lpstr>
      <vt:lpstr>Tenant Engagement quarterly reports</vt:lpstr>
      <vt:lpstr>PowerPoint Presentation</vt:lpstr>
      <vt:lpstr>PowerPoint Presentation</vt:lpstr>
      <vt:lpstr>PowerPoint Presentation</vt:lpstr>
      <vt:lpstr>What have we achieved so far in this financial year</vt:lpstr>
      <vt:lpstr>The Repairs panel </vt:lpstr>
      <vt:lpstr>PowerPoint Presentation</vt:lpstr>
      <vt:lpstr>Inspectors</vt:lpstr>
      <vt:lpstr>Supported Housing Forum</vt:lpstr>
      <vt:lpstr>Shirley Towers tenant making a big difference</vt:lpstr>
      <vt:lpstr>PowerPoint Presentation</vt:lpstr>
      <vt:lpstr>46 Roundhill Community Voice fabulous Halloween event</vt:lpstr>
      <vt:lpstr>Leaside Way Gardening Club – Bizzie Bees summer house</vt:lpstr>
      <vt:lpstr>PowerPoint Presentation</vt:lpstr>
      <vt:lpstr>Tenant Engagement – the ongoing challenges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Tenant Housing conference presentation 2025</dc:title>
  <dc:creator/>
  <cp:lastModifiedBy/>
  <cp:revision>1</cp:revision>
  <dcterms:created xsi:type="dcterms:W3CDTF">2025-04-10T11:24:56Z</dcterms:created>
  <dcterms:modified xsi:type="dcterms:W3CDTF">2025-04-10T11:25:27Z</dcterms:modified>
</cp:coreProperties>
</file>