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72" r:id="rId2"/>
    <p:sldId id="273" r:id="rId3"/>
    <p:sldId id="274" r:id="rId4"/>
    <p:sldId id="275" r:id="rId5"/>
    <p:sldId id="276" r:id="rId6"/>
    <p:sldId id="277" r:id="rId7"/>
    <p:sldId id="278" r:id="rId8"/>
    <p:sldId id="300" r:id="rId9"/>
    <p:sldId id="280" r:id="rId10"/>
    <p:sldId id="295" r:id="rId11"/>
    <p:sldId id="281" r:id="rId12"/>
    <p:sldId id="301" r:id="rId13"/>
    <p:sldId id="284" r:id="rId14"/>
    <p:sldId id="286" r:id="rId15"/>
    <p:sldId id="297" r:id="rId16"/>
    <p:sldId id="289" r:id="rId17"/>
    <p:sldId id="287" r:id="rId18"/>
    <p:sldId id="293" r:id="rId19"/>
    <p:sldId id="291" r:id="rId20"/>
    <p:sldId id="294" r:id="rId21"/>
    <p:sldId id="292" r:id="rId22"/>
    <p:sldId id="288" r:id="rId23"/>
    <p:sldId id="296" r:id="rId24"/>
    <p:sldId id="299" r:id="rId25"/>
    <p:sldId id="298" r:id="rId26"/>
    <p:sldId id="290" r:id="rId27"/>
    <p:sldId id="302" r:id="rId28"/>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9BA2780F-9686-4D13-BE3F-792146FCC33D}">
          <p14:sldIdLst>
            <p14:sldId id="272"/>
            <p14:sldId id="273"/>
            <p14:sldId id="274"/>
            <p14:sldId id="275"/>
            <p14:sldId id="276"/>
            <p14:sldId id="277"/>
            <p14:sldId id="278"/>
            <p14:sldId id="300"/>
            <p14:sldId id="280"/>
            <p14:sldId id="295"/>
            <p14:sldId id="281"/>
            <p14:sldId id="301"/>
            <p14:sldId id="284"/>
            <p14:sldId id="286"/>
            <p14:sldId id="297"/>
            <p14:sldId id="289"/>
            <p14:sldId id="287"/>
            <p14:sldId id="293"/>
            <p14:sldId id="291"/>
            <p14:sldId id="294"/>
            <p14:sldId id="292"/>
            <p14:sldId id="288"/>
            <p14:sldId id="296"/>
            <p14:sldId id="299"/>
            <p14:sldId id="298"/>
            <p14:sldId id="290"/>
            <p14:sldId id="30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unders, Andrew" initials="SA" lastIdx="3" clrIdx="0">
    <p:extLst>
      <p:ext uri="{19B8F6BF-5375-455C-9EA6-DF929625EA0E}">
        <p15:presenceInfo xmlns:p15="http://schemas.microsoft.com/office/powerpoint/2012/main" userId="S-1-5-21-2643469532-2671065350-201696732-712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1"/>
    <a:srgbClr val="E9B986"/>
    <a:srgbClr val="6D8FB8"/>
    <a:srgbClr val="648FB8"/>
    <a:srgbClr val="01225A"/>
    <a:srgbClr val="012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3792" autoAdjust="0"/>
  </p:normalViewPr>
  <p:slideViewPr>
    <p:cSldViewPr snapToGrid="0" snapToObjects="1">
      <p:cViewPr varScale="1">
        <p:scale>
          <a:sx n="38" d="100"/>
          <a:sy n="38" d="100"/>
        </p:scale>
        <p:origin x="684" y="36"/>
      </p:cViewPr>
      <p:guideLst>
        <p:guide orient="horz" pos="2160"/>
        <p:guide pos="2880"/>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32EEEC-D3E3-4D43-B807-4E6DA03AAB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E66DD4C3-720D-4119-B5EC-9ADF23C35E6D}">
      <dgm:prSet phldrT="[Text]" custT="1"/>
      <dgm:spPr/>
      <dgm:t>
        <a:bodyPr/>
        <a:lstStyle/>
        <a:p>
          <a:r>
            <a:rPr lang="en-GB" altLang="en-US" sz="1400" b="0" dirty="0"/>
            <a:t>A. Speak to your neighbour</a:t>
          </a:r>
          <a:endParaRPr lang="en-GB" sz="1400" dirty="0"/>
        </a:p>
      </dgm:t>
    </dgm:pt>
    <dgm:pt modelId="{FCD5A035-8181-4C44-B798-2D23C2FACAFD}" type="parTrans" cxnId="{6C480BBB-5852-4229-B009-2477829D6D6E}">
      <dgm:prSet/>
      <dgm:spPr/>
      <dgm:t>
        <a:bodyPr/>
        <a:lstStyle/>
        <a:p>
          <a:endParaRPr lang="en-GB" sz="1400"/>
        </a:p>
      </dgm:t>
    </dgm:pt>
    <dgm:pt modelId="{37663861-572B-42A5-A939-4E5C7C4A7392}" type="sibTrans" cxnId="{6C480BBB-5852-4229-B009-2477829D6D6E}">
      <dgm:prSet/>
      <dgm:spPr/>
      <dgm:t>
        <a:bodyPr/>
        <a:lstStyle/>
        <a:p>
          <a:endParaRPr lang="en-GB" sz="1400"/>
        </a:p>
      </dgm:t>
    </dgm:pt>
    <dgm:pt modelId="{A3347C12-2D5E-4D3C-9D40-B8DE87B4195F}">
      <dgm:prSet phldrT="[Text]" custT="1"/>
      <dgm:spPr/>
      <dgm:t>
        <a:bodyPr/>
        <a:lstStyle/>
        <a:p>
          <a:r>
            <a:rPr lang="en-GB" altLang="en-US" sz="1400" b="0" dirty="0"/>
            <a:t>C. Complete a National Referral Form for Prevent</a:t>
          </a:r>
          <a:endParaRPr lang="en-GB" sz="1400" dirty="0"/>
        </a:p>
      </dgm:t>
    </dgm:pt>
    <dgm:pt modelId="{991D15DC-22C0-4BEC-86FF-10A5687F8154}" type="parTrans" cxnId="{386F59A3-CBAE-4A40-8E42-89A114BCD3F8}">
      <dgm:prSet/>
      <dgm:spPr/>
      <dgm:t>
        <a:bodyPr/>
        <a:lstStyle/>
        <a:p>
          <a:endParaRPr lang="en-GB" sz="1400"/>
        </a:p>
      </dgm:t>
    </dgm:pt>
    <dgm:pt modelId="{D306E036-3396-4634-9F6E-94C37E7880B6}" type="sibTrans" cxnId="{386F59A3-CBAE-4A40-8E42-89A114BCD3F8}">
      <dgm:prSet/>
      <dgm:spPr/>
      <dgm:t>
        <a:bodyPr/>
        <a:lstStyle/>
        <a:p>
          <a:endParaRPr lang="en-GB" sz="1400"/>
        </a:p>
      </dgm:t>
    </dgm:pt>
    <dgm:pt modelId="{B07FE0D5-26B5-4739-8CA1-3EB0C9A79ED4}">
      <dgm:prSet custT="1"/>
      <dgm:spPr/>
      <dgm:t>
        <a:bodyPr/>
        <a:lstStyle/>
        <a:p>
          <a:r>
            <a:rPr lang="en-GB" altLang="en-US" sz="1400" b="0" dirty="0"/>
            <a:t>B. Report it as a noise complaint at the Council</a:t>
          </a:r>
        </a:p>
      </dgm:t>
    </dgm:pt>
    <dgm:pt modelId="{CD274C8F-3D35-43B3-B6F1-050796CF67BA}" type="parTrans" cxnId="{B4AC99E3-C60E-40E3-BC77-D48564F28D32}">
      <dgm:prSet/>
      <dgm:spPr/>
      <dgm:t>
        <a:bodyPr/>
        <a:lstStyle/>
        <a:p>
          <a:endParaRPr lang="en-GB" sz="1400"/>
        </a:p>
      </dgm:t>
    </dgm:pt>
    <dgm:pt modelId="{3329ECA8-C25F-49FB-B8CD-8EF9ED70F9CC}" type="sibTrans" cxnId="{B4AC99E3-C60E-40E3-BC77-D48564F28D32}">
      <dgm:prSet/>
      <dgm:spPr/>
      <dgm:t>
        <a:bodyPr/>
        <a:lstStyle/>
        <a:p>
          <a:endParaRPr lang="en-GB" sz="1400"/>
        </a:p>
      </dgm:t>
    </dgm:pt>
    <dgm:pt modelId="{8C0B635B-ACDF-4A72-B7E5-F5078FF1D648}" type="pres">
      <dgm:prSet presAssocID="{2632EEEC-D3E3-4D43-B807-4E6DA03AABCE}" presName="linear" presStyleCnt="0">
        <dgm:presLayoutVars>
          <dgm:dir/>
          <dgm:animLvl val="lvl"/>
          <dgm:resizeHandles val="exact"/>
        </dgm:presLayoutVars>
      </dgm:prSet>
      <dgm:spPr/>
    </dgm:pt>
    <dgm:pt modelId="{4E0F027A-0B3F-42D2-BA32-B41C232D4B5A}" type="pres">
      <dgm:prSet presAssocID="{E66DD4C3-720D-4119-B5EC-9ADF23C35E6D}" presName="parentLin" presStyleCnt="0"/>
      <dgm:spPr/>
    </dgm:pt>
    <dgm:pt modelId="{032872D5-12C9-4A88-904E-BE5C9FFC5FCA}" type="pres">
      <dgm:prSet presAssocID="{E66DD4C3-720D-4119-B5EC-9ADF23C35E6D}" presName="parentLeftMargin" presStyleLbl="node1" presStyleIdx="0" presStyleCnt="3"/>
      <dgm:spPr/>
    </dgm:pt>
    <dgm:pt modelId="{980E6469-A6D5-45A1-9E12-18F2650210B1}" type="pres">
      <dgm:prSet presAssocID="{E66DD4C3-720D-4119-B5EC-9ADF23C35E6D}" presName="parentText" presStyleLbl="node1" presStyleIdx="0" presStyleCnt="3">
        <dgm:presLayoutVars>
          <dgm:chMax val="0"/>
          <dgm:bulletEnabled val="1"/>
        </dgm:presLayoutVars>
      </dgm:prSet>
      <dgm:spPr/>
    </dgm:pt>
    <dgm:pt modelId="{D906616C-9976-425A-8E29-AD49D37562FD}" type="pres">
      <dgm:prSet presAssocID="{E66DD4C3-720D-4119-B5EC-9ADF23C35E6D}" presName="negativeSpace" presStyleCnt="0"/>
      <dgm:spPr/>
    </dgm:pt>
    <dgm:pt modelId="{760861A5-64FB-4C57-8CB0-6FF967633442}" type="pres">
      <dgm:prSet presAssocID="{E66DD4C3-720D-4119-B5EC-9ADF23C35E6D}" presName="childText" presStyleLbl="conFgAcc1" presStyleIdx="0" presStyleCnt="3">
        <dgm:presLayoutVars>
          <dgm:bulletEnabled val="1"/>
        </dgm:presLayoutVars>
      </dgm:prSet>
      <dgm:spPr/>
    </dgm:pt>
    <dgm:pt modelId="{431D1FD8-4653-485E-B87C-28336B74F0B8}" type="pres">
      <dgm:prSet presAssocID="{37663861-572B-42A5-A939-4E5C7C4A7392}" presName="spaceBetweenRectangles" presStyleCnt="0"/>
      <dgm:spPr/>
    </dgm:pt>
    <dgm:pt modelId="{5DEA42DC-71B2-4321-960A-119F17ACB78F}" type="pres">
      <dgm:prSet presAssocID="{B07FE0D5-26B5-4739-8CA1-3EB0C9A79ED4}" presName="parentLin" presStyleCnt="0"/>
      <dgm:spPr/>
    </dgm:pt>
    <dgm:pt modelId="{8EA752AF-483B-4875-9AF6-419621FAE44D}" type="pres">
      <dgm:prSet presAssocID="{B07FE0D5-26B5-4739-8CA1-3EB0C9A79ED4}" presName="parentLeftMargin" presStyleLbl="node1" presStyleIdx="0" presStyleCnt="3"/>
      <dgm:spPr/>
    </dgm:pt>
    <dgm:pt modelId="{40A4491E-C345-4B36-B84E-87B0D73072AC}" type="pres">
      <dgm:prSet presAssocID="{B07FE0D5-26B5-4739-8CA1-3EB0C9A79ED4}" presName="parentText" presStyleLbl="node1" presStyleIdx="1" presStyleCnt="3">
        <dgm:presLayoutVars>
          <dgm:chMax val="0"/>
          <dgm:bulletEnabled val="1"/>
        </dgm:presLayoutVars>
      </dgm:prSet>
      <dgm:spPr/>
    </dgm:pt>
    <dgm:pt modelId="{8A868D92-0643-48A2-A08B-E52139229D3E}" type="pres">
      <dgm:prSet presAssocID="{B07FE0D5-26B5-4739-8CA1-3EB0C9A79ED4}" presName="negativeSpace" presStyleCnt="0"/>
      <dgm:spPr/>
    </dgm:pt>
    <dgm:pt modelId="{A88F84B0-95A8-40B7-9A1F-A9C6F48AA2C4}" type="pres">
      <dgm:prSet presAssocID="{B07FE0D5-26B5-4739-8CA1-3EB0C9A79ED4}" presName="childText" presStyleLbl="conFgAcc1" presStyleIdx="1" presStyleCnt="3">
        <dgm:presLayoutVars>
          <dgm:bulletEnabled val="1"/>
        </dgm:presLayoutVars>
      </dgm:prSet>
      <dgm:spPr/>
    </dgm:pt>
    <dgm:pt modelId="{2DFB6355-E300-4E58-8428-F80F7213DD33}" type="pres">
      <dgm:prSet presAssocID="{3329ECA8-C25F-49FB-B8CD-8EF9ED70F9CC}" presName="spaceBetweenRectangles" presStyleCnt="0"/>
      <dgm:spPr/>
    </dgm:pt>
    <dgm:pt modelId="{C9251559-1401-4E90-954E-C9566866A125}" type="pres">
      <dgm:prSet presAssocID="{A3347C12-2D5E-4D3C-9D40-B8DE87B4195F}" presName="parentLin" presStyleCnt="0"/>
      <dgm:spPr/>
    </dgm:pt>
    <dgm:pt modelId="{6F043D58-A59B-47F5-8D31-FCEDCACA9062}" type="pres">
      <dgm:prSet presAssocID="{A3347C12-2D5E-4D3C-9D40-B8DE87B4195F}" presName="parentLeftMargin" presStyleLbl="node1" presStyleIdx="1" presStyleCnt="3"/>
      <dgm:spPr/>
    </dgm:pt>
    <dgm:pt modelId="{3357028D-CCD5-41E1-AE39-342B8BA4AB47}" type="pres">
      <dgm:prSet presAssocID="{A3347C12-2D5E-4D3C-9D40-B8DE87B4195F}" presName="parentText" presStyleLbl="node1" presStyleIdx="2" presStyleCnt="3">
        <dgm:presLayoutVars>
          <dgm:chMax val="0"/>
          <dgm:bulletEnabled val="1"/>
        </dgm:presLayoutVars>
      </dgm:prSet>
      <dgm:spPr/>
    </dgm:pt>
    <dgm:pt modelId="{B3AC431E-CEDE-46D8-81CB-A6408A65E8AE}" type="pres">
      <dgm:prSet presAssocID="{A3347C12-2D5E-4D3C-9D40-B8DE87B4195F}" presName="negativeSpace" presStyleCnt="0"/>
      <dgm:spPr/>
    </dgm:pt>
    <dgm:pt modelId="{27C3FCDC-BA03-4132-A2D4-D1EF3B2C61DD}" type="pres">
      <dgm:prSet presAssocID="{A3347C12-2D5E-4D3C-9D40-B8DE87B4195F}" presName="childText" presStyleLbl="conFgAcc1" presStyleIdx="2" presStyleCnt="3">
        <dgm:presLayoutVars>
          <dgm:bulletEnabled val="1"/>
        </dgm:presLayoutVars>
      </dgm:prSet>
      <dgm:spPr/>
    </dgm:pt>
  </dgm:ptLst>
  <dgm:cxnLst>
    <dgm:cxn modelId="{5C4DDD1B-E6ED-4A92-8F1C-1F3072AB3586}" type="presOf" srcId="{A3347C12-2D5E-4D3C-9D40-B8DE87B4195F}" destId="{3357028D-CCD5-41E1-AE39-342B8BA4AB47}" srcOrd="1" destOrd="0" presId="urn:microsoft.com/office/officeart/2005/8/layout/list1"/>
    <dgm:cxn modelId="{CDA26924-3843-4EC8-A1CB-2234694D3363}" type="presOf" srcId="{E66DD4C3-720D-4119-B5EC-9ADF23C35E6D}" destId="{032872D5-12C9-4A88-904E-BE5C9FFC5FCA}" srcOrd="0" destOrd="0" presId="urn:microsoft.com/office/officeart/2005/8/layout/list1"/>
    <dgm:cxn modelId="{8736163F-505E-44B8-9078-01D761F9A638}" type="presOf" srcId="{2632EEEC-D3E3-4D43-B807-4E6DA03AABCE}" destId="{8C0B635B-ACDF-4A72-B7E5-F5078FF1D648}" srcOrd="0" destOrd="0" presId="urn:microsoft.com/office/officeart/2005/8/layout/list1"/>
    <dgm:cxn modelId="{4947B078-BEC2-43D7-B51E-83AD1712DA53}" type="presOf" srcId="{B07FE0D5-26B5-4739-8CA1-3EB0C9A79ED4}" destId="{40A4491E-C345-4B36-B84E-87B0D73072AC}" srcOrd="1" destOrd="0" presId="urn:microsoft.com/office/officeart/2005/8/layout/list1"/>
    <dgm:cxn modelId="{4CFFB17A-4BDD-4542-8176-18377679DA1B}" type="presOf" srcId="{B07FE0D5-26B5-4739-8CA1-3EB0C9A79ED4}" destId="{8EA752AF-483B-4875-9AF6-419621FAE44D}" srcOrd="0" destOrd="0" presId="urn:microsoft.com/office/officeart/2005/8/layout/list1"/>
    <dgm:cxn modelId="{386F59A3-CBAE-4A40-8E42-89A114BCD3F8}" srcId="{2632EEEC-D3E3-4D43-B807-4E6DA03AABCE}" destId="{A3347C12-2D5E-4D3C-9D40-B8DE87B4195F}" srcOrd="2" destOrd="0" parTransId="{991D15DC-22C0-4BEC-86FF-10A5687F8154}" sibTransId="{D306E036-3396-4634-9F6E-94C37E7880B6}"/>
    <dgm:cxn modelId="{683DF5B2-E4F8-476D-BBF0-272978A16C20}" type="presOf" srcId="{A3347C12-2D5E-4D3C-9D40-B8DE87B4195F}" destId="{6F043D58-A59B-47F5-8D31-FCEDCACA9062}" srcOrd="0" destOrd="0" presId="urn:microsoft.com/office/officeart/2005/8/layout/list1"/>
    <dgm:cxn modelId="{6C480BBB-5852-4229-B009-2477829D6D6E}" srcId="{2632EEEC-D3E3-4D43-B807-4E6DA03AABCE}" destId="{E66DD4C3-720D-4119-B5EC-9ADF23C35E6D}" srcOrd="0" destOrd="0" parTransId="{FCD5A035-8181-4C44-B798-2D23C2FACAFD}" sibTransId="{37663861-572B-42A5-A939-4E5C7C4A7392}"/>
    <dgm:cxn modelId="{03018FC1-6D26-4224-BBDD-AC2D2654E349}" type="presOf" srcId="{E66DD4C3-720D-4119-B5EC-9ADF23C35E6D}" destId="{980E6469-A6D5-45A1-9E12-18F2650210B1}" srcOrd="1" destOrd="0" presId="urn:microsoft.com/office/officeart/2005/8/layout/list1"/>
    <dgm:cxn modelId="{B4AC99E3-C60E-40E3-BC77-D48564F28D32}" srcId="{2632EEEC-D3E3-4D43-B807-4E6DA03AABCE}" destId="{B07FE0D5-26B5-4739-8CA1-3EB0C9A79ED4}" srcOrd="1" destOrd="0" parTransId="{CD274C8F-3D35-43B3-B6F1-050796CF67BA}" sibTransId="{3329ECA8-C25F-49FB-B8CD-8EF9ED70F9CC}"/>
    <dgm:cxn modelId="{40147BC6-EAB1-4584-A0E2-39AB86693C7C}" type="presParOf" srcId="{8C0B635B-ACDF-4A72-B7E5-F5078FF1D648}" destId="{4E0F027A-0B3F-42D2-BA32-B41C232D4B5A}" srcOrd="0" destOrd="0" presId="urn:microsoft.com/office/officeart/2005/8/layout/list1"/>
    <dgm:cxn modelId="{2FB8684B-1517-4CA2-9F19-7574481FD6E2}" type="presParOf" srcId="{4E0F027A-0B3F-42D2-BA32-B41C232D4B5A}" destId="{032872D5-12C9-4A88-904E-BE5C9FFC5FCA}" srcOrd="0" destOrd="0" presId="urn:microsoft.com/office/officeart/2005/8/layout/list1"/>
    <dgm:cxn modelId="{08EBF7EF-2FBA-4C27-BB54-72C7C51D5DB5}" type="presParOf" srcId="{4E0F027A-0B3F-42D2-BA32-B41C232D4B5A}" destId="{980E6469-A6D5-45A1-9E12-18F2650210B1}" srcOrd="1" destOrd="0" presId="urn:microsoft.com/office/officeart/2005/8/layout/list1"/>
    <dgm:cxn modelId="{FED9CEDA-2CDF-41F3-8D3A-B385DF61D672}" type="presParOf" srcId="{8C0B635B-ACDF-4A72-B7E5-F5078FF1D648}" destId="{D906616C-9976-425A-8E29-AD49D37562FD}" srcOrd="1" destOrd="0" presId="urn:microsoft.com/office/officeart/2005/8/layout/list1"/>
    <dgm:cxn modelId="{ED9832FC-341C-4482-A4BE-CF587EE0B80D}" type="presParOf" srcId="{8C0B635B-ACDF-4A72-B7E5-F5078FF1D648}" destId="{760861A5-64FB-4C57-8CB0-6FF967633442}" srcOrd="2" destOrd="0" presId="urn:microsoft.com/office/officeart/2005/8/layout/list1"/>
    <dgm:cxn modelId="{7F30CFD0-714D-4080-9EC8-98C89FF0F312}" type="presParOf" srcId="{8C0B635B-ACDF-4A72-B7E5-F5078FF1D648}" destId="{431D1FD8-4653-485E-B87C-28336B74F0B8}" srcOrd="3" destOrd="0" presId="urn:microsoft.com/office/officeart/2005/8/layout/list1"/>
    <dgm:cxn modelId="{CFC4FEA9-36F4-46DF-A7F7-446E50FCBF46}" type="presParOf" srcId="{8C0B635B-ACDF-4A72-B7E5-F5078FF1D648}" destId="{5DEA42DC-71B2-4321-960A-119F17ACB78F}" srcOrd="4" destOrd="0" presId="urn:microsoft.com/office/officeart/2005/8/layout/list1"/>
    <dgm:cxn modelId="{4E6C089C-B70F-4B7B-82BD-4FE80F34496F}" type="presParOf" srcId="{5DEA42DC-71B2-4321-960A-119F17ACB78F}" destId="{8EA752AF-483B-4875-9AF6-419621FAE44D}" srcOrd="0" destOrd="0" presId="urn:microsoft.com/office/officeart/2005/8/layout/list1"/>
    <dgm:cxn modelId="{91E33150-3123-43B4-AEF8-6DAC7625D153}" type="presParOf" srcId="{5DEA42DC-71B2-4321-960A-119F17ACB78F}" destId="{40A4491E-C345-4B36-B84E-87B0D73072AC}" srcOrd="1" destOrd="0" presId="urn:microsoft.com/office/officeart/2005/8/layout/list1"/>
    <dgm:cxn modelId="{643C9D09-B236-45AC-B462-209424E839BE}" type="presParOf" srcId="{8C0B635B-ACDF-4A72-B7E5-F5078FF1D648}" destId="{8A868D92-0643-48A2-A08B-E52139229D3E}" srcOrd="5" destOrd="0" presId="urn:microsoft.com/office/officeart/2005/8/layout/list1"/>
    <dgm:cxn modelId="{985277BE-1216-44E5-A659-FE0055982B11}" type="presParOf" srcId="{8C0B635B-ACDF-4A72-B7E5-F5078FF1D648}" destId="{A88F84B0-95A8-40B7-9A1F-A9C6F48AA2C4}" srcOrd="6" destOrd="0" presId="urn:microsoft.com/office/officeart/2005/8/layout/list1"/>
    <dgm:cxn modelId="{AF05CCC2-C7FF-4CA5-86CD-10AC7AC0ED80}" type="presParOf" srcId="{8C0B635B-ACDF-4A72-B7E5-F5078FF1D648}" destId="{2DFB6355-E300-4E58-8428-F80F7213DD33}" srcOrd="7" destOrd="0" presId="urn:microsoft.com/office/officeart/2005/8/layout/list1"/>
    <dgm:cxn modelId="{3CFBC131-F14B-4C32-B2B6-555BABD14604}" type="presParOf" srcId="{8C0B635B-ACDF-4A72-B7E5-F5078FF1D648}" destId="{C9251559-1401-4E90-954E-C9566866A125}" srcOrd="8" destOrd="0" presId="urn:microsoft.com/office/officeart/2005/8/layout/list1"/>
    <dgm:cxn modelId="{D185C693-ED73-437B-8D1F-EA21A14D6E4B}" type="presParOf" srcId="{C9251559-1401-4E90-954E-C9566866A125}" destId="{6F043D58-A59B-47F5-8D31-FCEDCACA9062}" srcOrd="0" destOrd="0" presId="urn:microsoft.com/office/officeart/2005/8/layout/list1"/>
    <dgm:cxn modelId="{90552D4A-7799-4864-A164-415585F4EA81}" type="presParOf" srcId="{C9251559-1401-4E90-954E-C9566866A125}" destId="{3357028D-CCD5-41E1-AE39-342B8BA4AB47}" srcOrd="1" destOrd="0" presId="urn:microsoft.com/office/officeart/2005/8/layout/list1"/>
    <dgm:cxn modelId="{9C62CCB0-36B2-4DA3-9EA0-D0634F1BA9CD}" type="presParOf" srcId="{8C0B635B-ACDF-4A72-B7E5-F5078FF1D648}" destId="{B3AC431E-CEDE-46D8-81CB-A6408A65E8AE}" srcOrd="9" destOrd="0" presId="urn:microsoft.com/office/officeart/2005/8/layout/list1"/>
    <dgm:cxn modelId="{82F779A8-D8F0-4CD0-BB64-07552932F11D}" type="presParOf" srcId="{8C0B635B-ACDF-4A72-B7E5-F5078FF1D648}" destId="{27C3FCDC-BA03-4132-A2D4-D1EF3B2C61D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2EEEC-D3E3-4D43-B807-4E6DA03AAB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E66DD4C3-720D-4119-B5EC-9ADF23C35E6D}">
      <dgm:prSet phldrT="[Text]" custT="1"/>
      <dgm:spPr/>
      <dgm:t>
        <a:bodyPr/>
        <a:lstStyle/>
        <a:p>
          <a:r>
            <a:rPr lang="en-GB" altLang="en-US" sz="1400" b="0" dirty="0"/>
            <a:t>A</a:t>
          </a:r>
          <a:r>
            <a:rPr lang="en-GB" altLang="en-US" sz="1400" b="0"/>
            <a:t>. Call the Council’s Community Safety Team</a:t>
          </a:r>
          <a:endParaRPr lang="en-GB" sz="1400" dirty="0"/>
        </a:p>
      </dgm:t>
    </dgm:pt>
    <dgm:pt modelId="{FCD5A035-8181-4C44-B798-2D23C2FACAFD}" type="parTrans" cxnId="{6C480BBB-5852-4229-B009-2477829D6D6E}">
      <dgm:prSet/>
      <dgm:spPr/>
      <dgm:t>
        <a:bodyPr/>
        <a:lstStyle/>
        <a:p>
          <a:endParaRPr lang="en-GB" sz="1400"/>
        </a:p>
      </dgm:t>
    </dgm:pt>
    <dgm:pt modelId="{37663861-572B-42A5-A939-4E5C7C4A7392}" type="sibTrans" cxnId="{6C480BBB-5852-4229-B009-2477829D6D6E}">
      <dgm:prSet/>
      <dgm:spPr/>
      <dgm:t>
        <a:bodyPr/>
        <a:lstStyle/>
        <a:p>
          <a:endParaRPr lang="en-GB" sz="1400"/>
        </a:p>
      </dgm:t>
    </dgm:pt>
    <dgm:pt modelId="{B07FE0D5-26B5-4739-8CA1-3EB0C9A79ED4}">
      <dgm:prSet custT="1"/>
      <dgm:spPr/>
      <dgm:t>
        <a:bodyPr/>
        <a:lstStyle/>
        <a:p>
          <a:r>
            <a:rPr lang="en-GB" altLang="en-US" sz="1400" b="0" dirty="0"/>
            <a:t>B. Call the Police on 101</a:t>
          </a:r>
        </a:p>
      </dgm:t>
    </dgm:pt>
    <dgm:pt modelId="{CD274C8F-3D35-43B3-B6F1-050796CF67BA}" type="parTrans" cxnId="{B4AC99E3-C60E-40E3-BC77-D48564F28D32}">
      <dgm:prSet/>
      <dgm:spPr/>
      <dgm:t>
        <a:bodyPr/>
        <a:lstStyle/>
        <a:p>
          <a:endParaRPr lang="en-GB" sz="1400"/>
        </a:p>
      </dgm:t>
    </dgm:pt>
    <dgm:pt modelId="{3329ECA8-C25F-49FB-B8CD-8EF9ED70F9CC}" type="sibTrans" cxnId="{B4AC99E3-C60E-40E3-BC77-D48564F28D32}">
      <dgm:prSet/>
      <dgm:spPr/>
      <dgm:t>
        <a:bodyPr/>
        <a:lstStyle/>
        <a:p>
          <a:endParaRPr lang="en-GB" sz="1400"/>
        </a:p>
      </dgm:t>
    </dgm:pt>
    <dgm:pt modelId="{5AB0E76E-63F5-403C-8351-A568DE67C740}">
      <dgm:prSet custT="1"/>
      <dgm:spPr/>
      <dgm:t>
        <a:bodyPr/>
        <a:lstStyle/>
        <a:p>
          <a:r>
            <a:rPr lang="en-GB" altLang="en-US" sz="1400" b="0" dirty="0"/>
            <a:t>C. Complete a National Referral Form for Prevent</a:t>
          </a:r>
          <a:endParaRPr lang="en-GB" sz="1400" dirty="0"/>
        </a:p>
      </dgm:t>
    </dgm:pt>
    <dgm:pt modelId="{EF43EE54-DBB7-4669-8429-391A7D5FBEF8}" type="parTrans" cxnId="{AEF8C01B-EC28-46E0-BA1A-A66041609F8B}">
      <dgm:prSet/>
      <dgm:spPr/>
      <dgm:t>
        <a:bodyPr/>
        <a:lstStyle/>
        <a:p>
          <a:endParaRPr lang="en-GB"/>
        </a:p>
      </dgm:t>
    </dgm:pt>
    <dgm:pt modelId="{816F7B0F-7068-45C4-A4A0-8015714305E3}" type="sibTrans" cxnId="{AEF8C01B-EC28-46E0-BA1A-A66041609F8B}">
      <dgm:prSet/>
      <dgm:spPr/>
      <dgm:t>
        <a:bodyPr/>
        <a:lstStyle/>
        <a:p>
          <a:endParaRPr lang="en-GB"/>
        </a:p>
      </dgm:t>
    </dgm:pt>
    <dgm:pt modelId="{8C0B635B-ACDF-4A72-B7E5-F5078FF1D648}" type="pres">
      <dgm:prSet presAssocID="{2632EEEC-D3E3-4D43-B807-4E6DA03AABCE}" presName="linear" presStyleCnt="0">
        <dgm:presLayoutVars>
          <dgm:dir/>
          <dgm:animLvl val="lvl"/>
          <dgm:resizeHandles val="exact"/>
        </dgm:presLayoutVars>
      </dgm:prSet>
      <dgm:spPr/>
    </dgm:pt>
    <dgm:pt modelId="{4E0F027A-0B3F-42D2-BA32-B41C232D4B5A}" type="pres">
      <dgm:prSet presAssocID="{E66DD4C3-720D-4119-B5EC-9ADF23C35E6D}" presName="parentLin" presStyleCnt="0"/>
      <dgm:spPr/>
    </dgm:pt>
    <dgm:pt modelId="{032872D5-12C9-4A88-904E-BE5C9FFC5FCA}" type="pres">
      <dgm:prSet presAssocID="{E66DD4C3-720D-4119-B5EC-9ADF23C35E6D}" presName="parentLeftMargin" presStyleLbl="node1" presStyleIdx="0" presStyleCnt="3"/>
      <dgm:spPr/>
    </dgm:pt>
    <dgm:pt modelId="{980E6469-A6D5-45A1-9E12-18F2650210B1}" type="pres">
      <dgm:prSet presAssocID="{E66DD4C3-720D-4119-B5EC-9ADF23C35E6D}" presName="parentText" presStyleLbl="node1" presStyleIdx="0" presStyleCnt="3">
        <dgm:presLayoutVars>
          <dgm:chMax val="0"/>
          <dgm:bulletEnabled val="1"/>
        </dgm:presLayoutVars>
      </dgm:prSet>
      <dgm:spPr/>
    </dgm:pt>
    <dgm:pt modelId="{D906616C-9976-425A-8E29-AD49D37562FD}" type="pres">
      <dgm:prSet presAssocID="{E66DD4C3-720D-4119-B5EC-9ADF23C35E6D}" presName="negativeSpace" presStyleCnt="0"/>
      <dgm:spPr/>
    </dgm:pt>
    <dgm:pt modelId="{760861A5-64FB-4C57-8CB0-6FF967633442}" type="pres">
      <dgm:prSet presAssocID="{E66DD4C3-720D-4119-B5EC-9ADF23C35E6D}" presName="childText" presStyleLbl="conFgAcc1" presStyleIdx="0" presStyleCnt="3">
        <dgm:presLayoutVars>
          <dgm:bulletEnabled val="1"/>
        </dgm:presLayoutVars>
      </dgm:prSet>
      <dgm:spPr/>
    </dgm:pt>
    <dgm:pt modelId="{431D1FD8-4653-485E-B87C-28336B74F0B8}" type="pres">
      <dgm:prSet presAssocID="{37663861-572B-42A5-A939-4E5C7C4A7392}" presName="spaceBetweenRectangles" presStyleCnt="0"/>
      <dgm:spPr/>
    </dgm:pt>
    <dgm:pt modelId="{5DEA42DC-71B2-4321-960A-119F17ACB78F}" type="pres">
      <dgm:prSet presAssocID="{B07FE0D5-26B5-4739-8CA1-3EB0C9A79ED4}" presName="parentLin" presStyleCnt="0"/>
      <dgm:spPr/>
    </dgm:pt>
    <dgm:pt modelId="{8EA752AF-483B-4875-9AF6-419621FAE44D}" type="pres">
      <dgm:prSet presAssocID="{B07FE0D5-26B5-4739-8CA1-3EB0C9A79ED4}" presName="parentLeftMargin" presStyleLbl="node1" presStyleIdx="0" presStyleCnt="3"/>
      <dgm:spPr/>
    </dgm:pt>
    <dgm:pt modelId="{40A4491E-C345-4B36-B84E-87B0D73072AC}" type="pres">
      <dgm:prSet presAssocID="{B07FE0D5-26B5-4739-8CA1-3EB0C9A79ED4}" presName="parentText" presStyleLbl="node1" presStyleIdx="1" presStyleCnt="3">
        <dgm:presLayoutVars>
          <dgm:chMax val="0"/>
          <dgm:bulletEnabled val="1"/>
        </dgm:presLayoutVars>
      </dgm:prSet>
      <dgm:spPr/>
    </dgm:pt>
    <dgm:pt modelId="{8A868D92-0643-48A2-A08B-E52139229D3E}" type="pres">
      <dgm:prSet presAssocID="{B07FE0D5-26B5-4739-8CA1-3EB0C9A79ED4}" presName="negativeSpace" presStyleCnt="0"/>
      <dgm:spPr/>
    </dgm:pt>
    <dgm:pt modelId="{A88F84B0-95A8-40B7-9A1F-A9C6F48AA2C4}" type="pres">
      <dgm:prSet presAssocID="{B07FE0D5-26B5-4739-8CA1-3EB0C9A79ED4}" presName="childText" presStyleLbl="conFgAcc1" presStyleIdx="1" presStyleCnt="3">
        <dgm:presLayoutVars>
          <dgm:bulletEnabled val="1"/>
        </dgm:presLayoutVars>
      </dgm:prSet>
      <dgm:spPr/>
    </dgm:pt>
    <dgm:pt modelId="{2DFB6355-E300-4E58-8428-F80F7213DD33}" type="pres">
      <dgm:prSet presAssocID="{3329ECA8-C25F-49FB-B8CD-8EF9ED70F9CC}" presName="spaceBetweenRectangles" presStyleCnt="0"/>
      <dgm:spPr/>
    </dgm:pt>
    <dgm:pt modelId="{D4DE94A3-81AA-4231-9B58-96BA9BB7D8E1}" type="pres">
      <dgm:prSet presAssocID="{5AB0E76E-63F5-403C-8351-A568DE67C740}" presName="parentLin" presStyleCnt="0"/>
      <dgm:spPr/>
    </dgm:pt>
    <dgm:pt modelId="{66AD37C0-47B4-414F-AD23-B21AB58F9514}" type="pres">
      <dgm:prSet presAssocID="{5AB0E76E-63F5-403C-8351-A568DE67C740}" presName="parentLeftMargin" presStyleLbl="node1" presStyleIdx="1" presStyleCnt="3"/>
      <dgm:spPr/>
    </dgm:pt>
    <dgm:pt modelId="{C991A128-1A6C-4636-8704-DEA184F032A0}" type="pres">
      <dgm:prSet presAssocID="{5AB0E76E-63F5-403C-8351-A568DE67C740}" presName="parentText" presStyleLbl="node1" presStyleIdx="2" presStyleCnt="3">
        <dgm:presLayoutVars>
          <dgm:chMax val="0"/>
          <dgm:bulletEnabled val="1"/>
        </dgm:presLayoutVars>
      </dgm:prSet>
      <dgm:spPr/>
    </dgm:pt>
    <dgm:pt modelId="{AEFBDE6F-B609-409B-84D9-4FF712BBBD68}" type="pres">
      <dgm:prSet presAssocID="{5AB0E76E-63F5-403C-8351-A568DE67C740}" presName="negativeSpace" presStyleCnt="0"/>
      <dgm:spPr/>
    </dgm:pt>
    <dgm:pt modelId="{68FE6C08-801E-48A2-AA7B-0D49C8FB330D}" type="pres">
      <dgm:prSet presAssocID="{5AB0E76E-63F5-403C-8351-A568DE67C740}" presName="childText" presStyleLbl="conFgAcc1" presStyleIdx="2" presStyleCnt="3">
        <dgm:presLayoutVars>
          <dgm:bulletEnabled val="1"/>
        </dgm:presLayoutVars>
      </dgm:prSet>
      <dgm:spPr/>
    </dgm:pt>
  </dgm:ptLst>
  <dgm:cxnLst>
    <dgm:cxn modelId="{3916F310-FCA8-4349-96D9-5A595599E5BF}" type="presOf" srcId="{5AB0E76E-63F5-403C-8351-A568DE67C740}" destId="{C991A128-1A6C-4636-8704-DEA184F032A0}" srcOrd="1" destOrd="0" presId="urn:microsoft.com/office/officeart/2005/8/layout/list1"/>
    <dgm:cxn modelId="{AEF8C01B-EC28-46E0-BA1A-A66041609F8B}" srcId="{2632EEEC-D3E3-4D43-B807-4E6DA03AABCE}" destId="{5AB0E76E-63F5-403C-8351-A568DE67C740}" srcOrd="2" destOrd="0" parTransId="{EF43EE54-DBB7-4669-8429-391A7D5FBEF8}" sibTransId="{816F7B0F-7068-45C4-A4A0-8015714305E3}"/>
    <dgm:cxn modelId="{D782A45D-1588-461F-B631-66D9AECE6761}" type="presOf" srcId="{5AB0E76E-63F5-403C-8351-A568DE67C740}" destId="{66AD37C0-47B4-414F-AD23-B21AB58F9514}" srcOrd="0" destOrd="0" presId="urn:microsoft.com/office/officeart/2005/8/layout/list1"/>
    <dgm:cxn modelId="{C0A80945-2FF1-4F27-BDC4-AFC6073AA924}" type="presOf" srcId="{E66DD4C3-720D-4119-B5EC-9ADF23C35E6D}" destId="{032872D5-12C9-4A88-904E-BE5C9FFC5FCA}" srcOrd="0" destOrd="0" presId="urn:microsoft.com/office/officeart/2005/8/layout/list1"/>
    <dgm:cxn modelId="{805717A0-1E8A-4CC3-9D2C-48D621A5A737}" type="presOf" srcId="{2632EEEC-D3E3-4D43-B807-4E6DA03AABCE}" destId="{8C0B635B-ACDF-4A72-B7E5-F5078FF1D648}" srcOrd="0" destOrd="0" presId="urn:microsoft.com/office/officeart/2005/8/layout/list1"/>
    <dgm:cxn modelId="{E3A63FB8-98B1-4C49-8AC9-6260CFFA521D}" type="presOf" srcId="{E66DD4C3-720D-4119-B5EC-9ADF23C35E6D}" destId="{980E6469-A6D5-45A1-9E12-18F2650210B1}" srcOrd="1" destOrd="0" presId="urn:microsoft.com/office/officeart/2005/8/layout/list1"/>
    <dgm:cxn modelId="{6C480BBB-5852-4229-B009-2477829D6D6E}" srcId="{2632EEEC-D3E3-4D43-B807-4E6DA03AABCE}" destId="{E66DD4C3-720D-4119-B5EC-9ADF23C35E6D}" srcOrd="0" destOrd="0" parTransId="{FCD5A035-8181-4C44-B798-2D23C2FACAFD}" sibTransId="{37663861-572B-42A5-A939-4E5C7C4A7392}"/>
    <dgm:cxn modelId="{CE55E5C1-1A35-481C-B852-09206547A6BB}" type="presOf" srcId="{B07FE0D5-26B5-4739-8CA1-3EB0C9A79ED4}" destId="{8EA752AF-483B-4875-9AF6-419621FAE44D}" srcOrd="0" destOrd="0" presId="urn:microsoft.com/office/officeart/2005/8/layout/list1"/>
    <dgm:cxn modelId="{849C6FC4-0226-4CD7-9308-7F4422E4689E}" type="presOf" srcId="{B07FE0D5-26B5-4739-8CA1-3EB0C9A79ED4}" destId="{40A4491E-C345-4B36-B84E-87B0D73072AC}" srcOrd="1" destOrd="0" presId="urn:microsoft.com/office/officeart/2005/8/layout/list1"/>
    <dgm:cxn modelId="{B4AC99E3-C60E-40E3-BC77-D48564F28D32}" srcId="{2632EEEC-D3E3-4D43-B807-4E6DA03AABCE}" destId="{B07FE0D5-26B5-4739-8CA1-3EB0C9A79ED4}" srcOrd="1" destOrd="0" parTransId="{CD274C8F-3D35-43B3-B6F1-050796CF67BA}" sibTransId="{3329ECA8-C25F-49FB-B8CD-8EF9ED70F9CC}"/>
    <dgm:cxn modelId="{04EDABC7-EE26-473B-BE02-CF409935B643}" type="presParOf" srcId="{8C0B635B-ACDF-4A72-B7E5-F5078FF1D648}" destId="{4E0F027A-0B3F-42D2-BA32-B41C232D4B5A}" srcOrd="0" destOrd="0" presId="urn:microsoft.com/office/officeart/2005/8/layout/list1"/>
    <dgm:cxn modelId="{C30EDAFC-A0F9-4B04-8DF3-F57A823D1024}" type="presParOf" srcId="{4E0F027A-0B3F-42D2-BA32-B41C232D4B5A}" destId="{032872D5-12C9-4A88-904E-BE5C9FFC5FCA}" srcOrd="0" destOrd="0" presId="urn:microsoft.com/office/officeart/2005/8/layout/list1"/>
    <dgm:cxn modelId="{79D0AE87-3F9A-40AB-86EF-B35D2EF19B3B}" type="presParOf" srcId="{4E0F027A-0B3F-42D2-BA32-B41C232D4B5A}" destId="{980E6469-A6D5-45A1-9E12-18F2650210B1}" srcOrd="1" destOrd="0" presId="urn:microsoft.com/office/officeart/2005/8/layout/list1"/>
    <dgm:cxn modelId="{7183344B-A8D8-4F2E-9727-2E397CAD26B7}" type="presParOf" srcId="{8C0B635B-ACDF-4A72-B7E5-F5078FF1D648}" destId="{D906616C-9976-425A-8E29-AD49D37562FD}" srcOrd="1" destOrd="0" presId="urn:microsoft.com/office/officeart/2005/8/layout/list1"/>
    <dgm:cxn modelId="{F8BDF0CB-2C6C-46F9-AE45-9A956BF9A05A}" type="presParOf" srcId="{8C0B635B-ACDF-4A72-B7E5-F5078FF1D648}" destId="{760861A5-64FB-4C57-8CB0-6FF967633442}" srcOrd="2" destOrd="0" presId="urn:microsoft.com/office/officeart/2005/8/layout/list1"/>
    <dgm:cxn modelId="{B5EBD7AA-7927-475C-8202-DE75244B6307}" type="presParOf" srcId="{8C0B635B-ACDF-4A72-B7E5-F5078FF1D648}" destId="{431D1FD8-4653-485E-B87C-28336B74F0B8}" srcOrd="3" destOrd="0" presId="urn:microsoft.com/office/officeart/2005/8/layout/list1"/>
    <dgm:cxn modelId="{A8E6E94B-8793-469A-84F3-5B6FCD410A80}" type="presParOf" srcId="{8C0B635B-ACDF-4A72-B7E5-F5078FF1D648}" destId="{5DEA42DC-71B2-4321-960A-119F17ACB78F}" srcOrd="4" destOrd="0" presId="urn:microsoft.com/office/officeart/2005/8/layout/list1"/>
    <dgm:cxn modelId="{A479A0A0-97C3-4D29-B3CA-7C9C539A05A0}" type="presParOf" srcId="{5DEA42DC-71B2-4321-960A-119F17ACB78F}" destId="{8EA752AF-483B-4875-9AF6-419621FAE44D}" srcOrd="0" destOrd="0" presId="urn:microsoft.com/office/officeart/2005/8/layout/list1"/>
    <dgm:cxn modelId="{99DAEB28-061F-4787-B364-F3C0CE6CEDF3}" type="presParOf" srcId="{5DEA42DC-71B2-4321-960A-119F17ACB78F}" destId="{40A4491E-C345-4B36-B84E-87B0D73072AC}" srcOrd="1" destOrd="0" presId="urn:microsoft.com/office/officeart/2005/8/layout/list1"/>
    <dgm:cxn modelId="{353417B1-21B0-4803-BD8A-EB2E38682A24}" type="presParOf" srcId="{8C0B635B-ACDF-4A72-B7E5-F5078FF1D648}" destId="{8A868D92-0643-48A2-A08B-E52139229D3E}" srcOrd="5" destOrd="0" presId="urn:microsoft.com/office/officeart/2005/8/layout/list1"/>
    <dgm:cxn modelId="{C06A1423-2459-496E-B6A8-C5D82DD3C5E7}" type="presParOf" srcId="{8C0B635B-ACDF-4A72-B7E5-F5078FF1D648}" destId="{A88F84B0-95A8-40B7-9A1F-A9C6F48AA2C4}" srcOrd="6" destOrd="0" presId="urn:microsoft.com/office/officeart/2005/8/layout/list1"/>
    <dgm:cxn modelId="{DFB480E0-5BD0-45B4-BDBB-2C0A28BFFBFD}" type="presParOf" srcId="{8C0B635B-ACDF-4A72-B7E5-F5078FF1D648}" destId="{2DFB6355-E300-4E58-8428-F80F7213DD33}" srcOrd="7" destOrd="0" presId="urn:microsoft.com/office/officeart/2005/8/layout/list1"/>
    <dgm:cxn modelId="{5AE2E487-A5BB-472D-8EBB-1648279D288D}" type="presParOf" srcId="{8C0B635B-ACDF-4A72-B7E5-F5078FF1D648}" destId="{D4DE94A3-81AA-4231-9B58-96BA9BB7D8E1}" srcOrd="8" destOrd="0" presId="urn:microsoft.com/office/officeart/2005/8/layout/list1"/>
    <dgm:cxn modelId="{E604D8C8-C630-44D4-869B-298C011980C5}" type="presParOf" srcId="{D4DE94A3-81AA-4231-9B58-96BA9BB7D8E1}" destId="{66AD37C0-47B4-414F-AD23-B21AB58F9514}" srcOrd="0" destOrd="0" presId="urn:microsoft.com/office/officeart/2005/8/layout/list1"/>
    <dgm:cxn modelId="{E824BC86-5AF2-46A7-A350-B29B7F93DE06}" type="presParOf" srcId="{D4DE94A3-81AA-4231-9B58-96BA9BB7D8E1}" destId="{C991A128-1A6C-4636-8704-DEA184F032A0}" srcOrd="1" destOrd="0" presId="urn:microsoft.com/office/officeart/2005/8/layout/list1"/>
    <dgm:cxn modelId="{F1B3BB75-EE5F-4C17-8017-6A3A81D69C9A}" type="presParOf" srcId="{8C0B635B-ACDF-4A72-B7E5-F5078FF1D648}" destId="{AEFBDE6F-B609-409B-84D9-4FF712BBBD68}" srcOrd="9" destOrd="0" presId="urn:microsoft.com/office/officeart/2005/8/layout/list1"/>
    <dgm:cxn modelId="{68EB8FC1-5A05-4E02-B99E-18E41BC878AB}" type="presParOf" srcId="{8C0B635B-ACDF-4A72-B7E5-F5078FF1D648}" destId="{68FE6C08-801E-48A2-AA7B-0D49C8FB330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32EEEC-D3E3-4D43-B807-4E6DA03AAB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E66DD4C3-720D-4119-B5EC-9ADF23C35E6D}">
      <dgm:prSet phldrT="[Text]" custT="1"/>
      <dgm:spPr/>
      <dgm:t>
        <a:bodyPr/>
        <a:lstStyle/>
        <a:p>
          <a:r>
            <a:rPr lang="en-GB" altLang="en-US" sz="1400" b="0" dirty="0"/>
            <a:t>A. Speak to your niece or nephew, or their parent/ guardian.</a:t>
          </a:r>
          <a:endParaRPr lang="en-GB" sz="1400" dirty="0"/>
        </a:p>
      </dgm:t>
    </dgm:pt>
    <dgm:pt modelId="{FCD5A035-8181-4C44-B798-2D23C2FACAFD}" type="parTrans" cxnId="{6C480BBB-5852-4229-B009-2477829D6D6E}">
      <dgm:prSet/>
      <dgm:spPr/>
      <dgm:t>
        <a:bodyPr/>
        <a:lstStyle/>
        <a:p>
          <a:endParaRPr lang="en-GB" sz="1400"/>
        </a:p>
      </dgm:t>
    </dgm:pt>
    <dgm:pt modelId="{37663861-572B-42A5-A939-4E5C7C4A7392}" type="sibTrans" cxnId="{6C480BBB-5852-4229-B009-2477829D6D6E}">
      <dgm:prSet/>
      <dgm:spPr/>
      <dgm:t>
        <a:bodyPr/>
        <a:lstStyle/>
        <a:p>
          <a:endParaRPr lang="en-GB" sz="1400"/>
        </a:p>
      </dgm:t>
    </dgm:pt>
    <dgm:pt modelId="{B07FE0D5-26B5-4739-8CA1-3EB0C9A79ED4}">
      <dgm:prSet custT="1"/>
      <dgm:spPr/>
      <dgm:t>
        <a:bodyPr/>
        <a:lstStyle/>
        <a:p>
          <a:r>
            <a:rPr lang="en-GB" altLang="en-US" sz="1400" b="0" dirty="0"/>
            <a:t>B. Put better filters on websites that can be accessed at home</a:t>
          </a:r>
        </a:p>
      </dgm:t>
    </dgm:pt>
    <dgm:pt modelId="{CD274C8F-3D35-43B3-B6F1-050796CF67BA}" type="parTrans" cxnId="{B4AC99E3-C60E-40E3-BC77-D48564F28D32}">
      <dgm:prSet/>
      <dgm:spPr/>
      <dgm:t>
        <a:bodyPr/>
        <a:lstStyle/>
        <a:p>
          <a:endParaRPr lang="en-GB" sz="1400"/>
        </a:p>
      </dgm:t>
    </dgm:pt>
    <dgm:pt modelId="{3329ECA8-C25F-49FB-B8CD-8EF9ED70F9CC}" type="sibTrans" cxnId="{B4AC99E3-C60E-40E3-BC77-D48564F28D32}">
      <dgm:prSet/>
      <dgm:spPr/>
      <dgm:t>
        <a:bodyPr/>
        <a:lstStyle/>
        <a:p>
          <a:endParaRPr lang="en-GB" sz="1400"/>
        </a:p>
      </dgm:t>
    </dgm:pt>
    <dgm:pt modelId="{A528A525-A84C-4267-8DD6-94930456DB3B}">
      <dgm:prSet custT="1"/>
      <dgm:spPr/>
      <dgm:t>
        <a:bodyPr/>
        <a:lstStyle/>
        <a:p>
          <a:r>
            <a:rPr lang="en-GB" altLang="en-US" sz="1400" b="0" dirty="0"/>
            <a:t>C. Complete a National Referral Form for Prevent</a:t>
          </a:r>
          <a:endParaRPr lang="en-GB" sz="1400" dirty="0"/>
        </a:p>
      </dgm:t>
    </dgm:pt>
    <dgm:pt modelId="{0DCBAC14-36C5-484A-B0D1-27ED91DFCA8B}" type="parTrans" cxnId="{B673023F-CCD4-4891-8777-FA8E09238649}">
      <dgm:prSet/>
      <dgm:spPr/>
      <dgm:t>
        <a:bodyPr/>
        <a:lstStyle/>
        <a:p>
          <a:endParaRPr lang="en-GB"/>
        </a:p>
      </dgm:t>
    </dgm:pt>
    <dgm:pt modelId="{C7EB433E-9611-4F26-A12A-6F2221ADB355}" type="sibTrans" cxnId="{B673023F-CCD4-4891-8777-FA8E09238649}">
      <dgm:prSet/>
      <dgm:spPr/>
      <dgm:t>
        <a:bodyPr/>
        <a:lstStyle/>
        <a:p>
          <a:endParaRPr lang="en-GB"/>
        </a:p>
      </dgm:t>
    </dgm:pt>
    <dgm:pt modelId="{8C0B635B-ACDF-4A72-B7E5-F5078FF1D648}" type="pres">
      <dgm:prSet presAssocID="{2632EEEC-D3E3-4D43-B807-4E6DA03AABCE}" presName="linear" presStyleCnt="0">
        <dgm:presLayoutVars>
          <dgm:dir/>
          <dgm:animLvl val="lvl"/>
          <dgm:resizeHandles val="exact"/>
        </dgm:presLayoutVars>
      </dgm:prSet>
      <dgm:spPr/>
    </dgm:pt>
    <dgm:pt modelId="{4E0F027A-0B3F-42D2-BA32-B41C232D4B5A}" type="pres">
      <dgm:prSet presAssocID="{E66DD4C3-720D-4119-B5EC-9ADF23C35E6D}" presName="parentLin" presStyleCnt="0"/>
      <dgm:spPr/>
    </dgm:pt>
    <dgm:pt modelId="{032872D5-12C9-4A88-904E-BE5C9FFC5FCA}" type="pres">
      <dgm:prSet presAssocID="{E66DD4C3-720D-4119-B5EC-9ADF23C35E6D}" presName="parentLeftMargin" presStyleLbl="node1" presStyleIdx="0" presStyleCnt="3"/>
      <dgm:spPr/>
    </dgm:pt>
    <dgm:pt modelId="{980E6469-A6D5-45A1-9E12-18F2650210B1}" type="pres">
      <dgm:prSet presAssocID="{E66DD4C3-720D-4119-B5EC-9ADF23C35E6D}" presName="parentText" presStyleLbl="node1" presStyleIdx="0" presStyleCnt="3">
        <dgm:presLayoutVars>
          <dgm:chMax val="0"/>
          <dgm:bulletEnabled val="1"/>
        </dgm:presLayoutVars>
      </dgm:prSet>
      <dgm:spPr/>
    </dgm:pt>
    <dgm:pt modelId="{D906616C-9976-425A-8E29-AD49D37562FD}" type="pres">
      <dgm:prSet presAssocID="{E66DD4C3-720D-4119-B5EC-9ADF23C35E6D}" presName="negativeSpace" presStyleCnt="0"/>
      <dgm:spPr/>
    </dgm:pt>
    <dgm:pt modelId="{760861A5-64FB-4C57-8CB0-6FF967633442}" type="pres">
      <dgm:prSet presAssocID="{E66DD4C3-720D-4119-B5EC-9ADF23C35E6D}" presName="childText" presStyleLbl="conFgAcc1" presStyleIdx="0" presStyleCnt="3">
        <dgm:presLayoutVars>
          <dgm:bulletEnabled val="1"/>
        </dgm:presLayoutVars>
      </dgm:prSet>
      <dgm:spPr/>
    </dgm:pt>
    <dgm:pt modelId="{431D1FD8-4653-485E-B87C-28336B74F0B8}" type="pres">
      <dgm:prSet presAssocID="{37663861-572B-42A5-A939-4E5C7C4A7392}" presName="spaceBetweenRectangles" presStyleCnt="0"/>
      <dgm:spPr/>
    </dgm:pt>
    <dgm:pt modelId="{5DEA42DC-71B2-4321-960A-119F17ACB78F}" type="pres">
      <dgm:prSet presAssocID="{B07FE0D5-26B5-4739-8CA1-3EB0C9A79ED4}" presName="parentLin" presStyleCnt="0"/>
      <dgm:spPr/>
    </dgm:pt>
    <dgm:pt modelId="{8EA752AF-483B-4875-9AF6-419621FAE44D}" type="pres">
      <dgm:prSet presAssocID="{B07FE0D5-26B5-4739-8CA1-3EB0C9A79ED4}" presName="parentLeftMargin" presStyleLbl="node1" presStyleIdx="0" presStyleCnt="3"/>
      <dgm:spPr/>
    </dgm:pt>
    <dgm:pt modelId="{40A4491E-C345-4B36-B84E-87B0D73072AC}" type="pres">
      <dgm:prSet presAssocID="{B07FE0D5-26B5-4739-8CA1-3EB0C9A79ED4}" presName="parentText" presStyleLbl="node1" presStyleIdx="1" presStyleCnt="3">
        <dgm:presLayoutVars>
          <dgm:chMax val="0"/>
          <dgm:bulletEnabled val="1"/>
        </dgm:presLayoutVars>
      </dgm:prSet>
      <dgm:spPr/>
    </dgm:pt>
    <dgm:pt modelId="{8A868D92-0643-48A2-A08B-E52139229D3E}" type="pres">
      <dgm:prSet presAssocID="{B07FE0D5-26B5-4739-8CA1-3EB0C9A79ED4}" presName="negativeSpace" presStyleCnt="0"/>
      <dgm:spPr/>
    </dgm:pt>
    <dgm:pt modelId="{A88F84B0-95A8-40B7-9A1F-A9C6F48AA2C4}" type="pres">
      <dgm:prSet presAssocID="{B07FE0D5-26B5-4739-8CA1-3EB0C9A79ED4}" presName="childText" presStyleLbl="conFgAcc1" presStyleIdx="1" presStyleCnt="3">
        <dgm:presLayoutVars>
          <dgm:bulletEnabled val="1"/>
        </dgm:presLayoutVars>
      </dgm:prSet>
      <dgm:spPr/>
    </dgm:pt>
    <dgm:pt modelId="{2DFB6355-E300-4E58-8428-F80F7213DD33}" type="pres">
      <dgm:prSet presAssocID="{3329ECA8-C25F-49FB-B8CD-8EF9ED70F9CC}" presName="spaceBetweenRectangles" presStyleCnt="0"/>
      <dgm:spPr/>
    </dgm:pt>
    <dgm:pt modelId="{EB92C7A4-10FC-4925-8F08-905C9F71E6E3}" type="pres">
      <dgm:prSet presAssocID="{A528A525-A84C-4267-8DD6-94930456DB3B}" presName="parentLin" presStyleCnt="0"/>
      <dgm:spPr/>
    </dgm:pt>
    <dgm:pt modelId="{E7FFD0DB-8F36-4A72-9A54-E19D7DB9A413}" type="pres">
      <dgm:prSet presAssocID="{A528A525-A84C-4267-8DD6-94930456DB3B}" presName="parentLeftMargin" presStyleLbl="node1" presStyleIdx="1" presStyleCnt="3"/>
      <dgm:spPr/>
    </dgm:pt>
    <dgm:pt modelId="{607C4B90-6206-4135-B66D-D80A93B76E8A}" type="pres">
      <dgm:prSet presAssocID="{A528A525-A84C-4267-8DD6-94930456DB3B}" presName="parentText" presStyleLbl="node1" presStyleIdx="2" presStyleCnt="3">
        <dgm:presLayoutVars>
          <dgm:chMax val="0"/>
          <dgm:bulletEnabled val="1"/>
        </dgm:presLayoutVars>
      </dgm:prSet>
      <dgm:spPr/>
    </dgm:pt>
    <dgm:pt modelId="{BBF6EFB2-1C19-48AF-81F7-FA0074138B85}" type="pres">
      <dgm:prSet presAssocID="{A528A525-A84C-4267-8DD6-94930456DB3B}" presName="negativeSpace" presStyleCnt="0"/>
      <dgm:spPr/>
    </dgm:pt>
    <dgm:pt modelId="{FB3D4144-57D4-48B1-9A7D-C3799F452789}" type="pres">
      <dgm:prSet presAssocID="{A528A525-A84C-4267-8DD6-94930456DB3B}" presName="childText" presStyleLbl="conFgAcc1" presStyleIdx="2" presStyleCnt="3">
        <dgm:presLayoutVars>
          <dgm:bulletEnabled val="1"/>
        </dgm:presLayoutVars>
      </dgm:prSet>
      <dgm:spPr/>
    </dgm:pt>
  </dgm:ptLst>
  <dgm:cxnLst>
    <dgm:cxn modelId="{9CDB1D0E-6C3F-4FD5-8C0B-F20C3AC4B025}" type="presOf" srcId="{B07FE0D5-26B5-4739-8CA1-3EB0C9A79ED4}" destId="{40A4491E-C345-4B36-B84E-87B0D73072AC}" srcOrd="1" destOrd="0" presId="urn:microsoft.com/office/officeart/2005/8/layout/list1"/>
    <dgm:cxn modelId="{B4A82A13-31C2-4CF3-83DF-4D28A01002D4}" type="presOf" srcId="{E66DD4C3-720D-4119-B5EC-9ADF23C35E6D}" destId="{032872D5-12C9-4A88-904E-BE5C9FFC5FCA}" srcOrd="0" destOrd="0" presId="urn:microsoft.com/office/officeart/2005/8/layout/list1"/>
    <dgm:cxn modelId="{B673023F-CCD4-4891-8777-FA8E09238649}" srcId="{2632EEEC-D3E3-4D43-B807-4E6DA03AABCE}" destId="{A528A525-A84C-4267-8DD6-94930456DB3B}" srcOrd="2" destOrd="0" parTransId="{0DCBAC14-36C5-484A-B0D1-27ED91DFCA8B}" sibTransId="{C7EB433E-9611-4F26-A12A-6F2221ADB355}"/>
    <dgm:cxn modelId="{43FC6D6F-5D6B-483C-8904-633B4DC890BE}" type="presOf" srcId="{A528A525-A84C-4267-8DD6-94930456DB3B}" destId="{E7FFD0DB-8F36-4A72-9A54-E19D7DB9A413}" srcOrd="0" destOrd="0" presId="urn:microsoft.com/office/officeart/2005/8/layout/list1"/>
    <dgm:cxn modelId="{B2A64653-C639-43BF-88A7-2D3F0E9CA423}" type="presOf" srcId="{E66DD4C3-720D-4119-B5EC-9ADF23C35E6D}" destId="{980E6469-A6D5-45A1-9E12-18F2650210B1}" srcOrd="1" destOrd="0" presId="urn:microsoft.com/office/officeart/2005/8/layout/list1"/>
    <dgm:cxn modelId="{891D8759-E8E7-47CC-934B-EC289656245A}" type="presOf" srcId="{2632EEEC-D3E3-4D43-B807-4E6DA03AABCE}" destId="{8C0B635B-ACDF-4A72-B7E5-F5078FF1D648}" srcOrd="0" destOrd="0" presId="urn:microsoft.com/office/officeart/2005/8/layout/list1"/>
    <dgm:cxn modelId="{27AF309A-27B7-4411-8736-0475A3241D5A}" type="presOf" srcId="{A528A525-A84C-4267-8DD6-94930456DB3B}" destId="{607C4B90-6206-4135-B66D-D80A93B76E8A}" srcOrd="1" destOrd="0" presId="urn:microsoft.com/office/officeart/2005/8/layout/list1"/>
    <dgm:cxn modelId="{6C480BBB-5852-4229-B009-2477829D6D6E}" srcId="{2632EEEC-D3E3-4D43-B807-4E6DA03AABCE}" destId="{E66DD4C3-720D-4119-B5EC-9ADF23C35E6D}" srcOrd="0" destOrd="0" parTransId="{FCD5A035-8181-4C44-B798-2D23C2FACAFD}" sibTransId="{37663861-572B-42A5-A939-4E5C7C4A7392}"/>
    <dgm:cxn modelId="{89E021DD-3302-45C6-8973-C7D5586E1EF6}" type="presOf" srcId="{B07FE0D5-26B5-4739-8CA1-3EB0C9A79ED4}" destId="{8EA752AF-483B-4875-9AF6-419621FAE44D}" srcOrd="0" destOrd="0" presId="urn:microsoft.com/office/officeart/2005/8/layout/list1"/>
    <dgm:cxn modelId="{B4AC99E3-C60E-40E3-BC77-D48564F28D32}" srcId="{2632EEEC-D3E3-4D43-B807-4E6DA03AABCE}" destId="{B07FE0D5-26B5-4739-8CA1-3EB0C9A79ED4}" srcOrd="1" destOrd="0" parTransId="{CD274C8F-3D35-43B3-B6F1-050796CF67BA}" sibTransId="{3329ECA8-C25F-49FB-B8CD-8EF9ED70F9CC}"/>
    <dgm:cxn modelId="{7FD98C02-09A7-4F02-9637-F436C2B5BA13}" type="presParOf" srcId="{8C0B635B-ACDF-4A72-B7E5-F5078FF1D648}" destId="{4E0F027A-0B3F-42D2-BA32-B41C232D4B5A}" srcOrd="0" destOrd="0" presId="urn:microsoft.com/office/officeart/2005/8/layout/list1"/>
    <dgm:cxn modelId="{894B6F7D-9FCA-4CAE-9BD5-55A72A780620}" type="presParOf" srcId="{4E0F027A-0B3F-42D2-BA32-B41C232D4B5A}" destId="{032872D5-12C9-4A88-904E-BE5C9FFC5FCA}" srcOrd="0" destOrd="0" presId="urn:microsoft.com/office/officeart/2005/8/layout/list1"/>
    <dgm:cxn modelId="{FE4DD0E1-B081-4D64-A417-2FA7D96F3ADF}" type="presParOf" srcId="{4E0F027A-0B3F-42D2-BA32-B41C232D4B5A}" destId="{980E6469-A6D5-45A1-9E12-18F2650210B1}" srcOrd="1" destOrd="0" presId="urn:microsoft.com/office/officeart/2005/8/layout/list1"/>
    <dgm:cxn modelId="{265294D4-EF3E-4F97-AA6B-94F8BE38D4A4}" type="presParOf" srcId="{8C0B635B-ACDF-4A72-B7E5-F5078FF1D648}" destId="{D906616C-9976-425A-8E29-AD49D37562FD}" srcOrd="1" destOrd="0" presId="urn:microsoft.com/office/officeart/2005/8/layout/list1"/>
    <dgm:cxn modelId="{16676432-13E0-4339-A736-6CA9BFBCC7F0}" type="presParOf" srcId="{8C0B635B-ACDF-4A72-B7E5-F5078FF1D648}" destId="{760861A5-64FB-4C57-8CB0-6FF967633442}" srcOrd="2" destOrd="0" presId="urn:microsoft.com/office/officeart/2005/8/layout/list1"/>
    <dgm:cxn modelId="{81EE4D2F-FC9C-474D-8830-8DB7023FCD0F}" type="presParOf" srcId="{8C0B635B-ACDF-4A72-B7E5-F5078FF1D648}" destId="{431D1FD8-4653-485E-B87C-28336B74F0B8}" srcOrd="3" destOrd="0" presId="urn:microsoft.com/office/officeart/2005/8/layout/list1"/>
    <dgm:cxn modelId="{2E2EA3EB-27FE-4D2F-B27B-9BD3DA8F2A9C}" type="presParOf" srcId="{8C0B635B-ACDF-4A72-B7E5-F5078FF1D648}" destId="{5DEA42DC-71B2-4321-960A-119F17ACB78F}" srcOrd="4" destOrd="0" presId="urn:microsoft.com/office/officeart/2005/8/layout/list1"/>
    <dgm:cxn modelId="{262E6462-C791-4365-9BC7-020C4F58572A}" type="presParOf" srcId="{5DEA42DC-71B2-4321-960A-119F17ACB78F}" destId="{8EA752AF-483B-4875-9AF6-419621FAE44D}" srcOrd="0" destOrd="0" presId="urn:microsoft.com/office/officeart/2005/8/layout/list1"/>
    <dgm:cxn modelId="{9C124EE1-8476-4FB9-B9FC-1E7023B12BB0}" type="presParOf" srcId="{5DEA42DC-71B2-4321-960A-119F17ACB78F}" destId="{40A4491E-C345-4B36-B84E-87B0D73072AC}" srcOrd="1" destOrd="0" presId="urn:microsoft.com/office/officeart/2005/8/layout/list1"/>
    <dgm:cxn modelId="{DC7E115F-F14B-49F7-A341-148AC1349E6A}" type="presParOf" srcId="{8C0B635B-ACDF-4A72-B7E5-F5078FF1D648}" destId="{8A868D92-0643-48A2-A08B-E52139229D3E}" srcOrd="5" destOrd="0" presId="urn:microsoft.com/office/officeart/2005/8/layout/list1"/>
    <dgm:cxn modelId="{35976C29-C47E-44ED-81E1-401E3711AAD2}" type="presParOf" srcId="{8C0B635B-ACDF-4A72-B7E5-F5078FF1D648}" destId="{A88F84B0-95A8-40B7-9A1F-A9C6F48AA2C4}" srcOrd="6" destOrd="0" presId="urn:microsoft.com/office/officeart/2005/8/layout/list1"/>
    <dgm:cxn modelId="{5AE784E8-BC5B-4AAB-8C7E-FFB1F35FDAD9}" type="presParOf" srcId="{8C0B635B-ACDF-4A72-B7E5-F5078FF1D648}" destId="{2DFB6355-E300-4E58-8428-F80F7213DD33}" srcOrd="7" destOrd="0" presId="urn:microsoft.com/office/officeart/2005/8/layout/list1"/>
    <dgm:cxn modelId="{2B3A4643-8702-401E-AE68-F1265FA2905C}" type="presParOf" srcId="{8C0B635B-ACDF-4A72-B7E5-F5078FF1D648}" destId="{EB92C7A4-10FC-4925-8F08-905C9F71E6E3}" srcOrd="8" destOrd="0" presId="urn:microsoft.com/office/officeart/2005/8/layout/list1"/>
    <dgm:cxn modelId="{69AFF436-3975-4699-81E3-E0DDE39060E5}" type="presParOf" srcId="{EB92C7A4-10FC-4925-8F08-905C9F71E6E3}" destId="{E7FFD0DB-8F36-4A72-9A54-E19D7DB9A413}" srcOrd="0" destOrd="0" presId="urn:microsoft.com/office/officeart/2005/8/layout/list1"/>
    <dgm:cxn modelId="{9BC518B5-4991-4A56-9527-32209DFE4FB7}" type="presParOf" srcId="{EB92C7A4-10FC-4925-8F08-905C9F71E6E3}" destId="{607C4B90-6206-4135-B66D-D80A93B76E8A}" srcOrd="1" destOrd="0" presId="urn:microsoft.com/office/officeart/2005/8/layout/list1"/>
    <dgm:cxn modelId="{8C1C9D95-2C7A-40CA-96D0-13BE379834D9}" type="presParOf" srcId="{8C0B635B-ACDF-4A72-B7E5-F5078FF1D648}" destId="{BBF6EFB2-1C19-48AF-81F7-FA0074138B85}" srcOrd="9" destOrd="0" presId="urn:microsoft.com/office/officeart/2005/8/layout/list1"/>
    <dgm:cxn modelId="{9785A8A1-A22C-455A-87A0-6AE42D3AA3F9}" type="presParOf" srcId="{8C0B635B-ACDF-4A72-B7E5-F5078FF1D648}" destId="{FB3D4144-57D4-48B1-9A7D-C3799F45278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632EEEC-D3E3-4D43-B807-4E6DA03AAB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E66DD4C3-720D-4119-B5EC-9ADF23C35E6D}">
      <dgm:prSet phldrT="[Text]" custT="1"/>
      <dgm:spPr/>
      <dgm:t>
        <a:bodyPr/>
        <a:lstStyle/>
        <a:p>
          <a:r>
            <a:rPr lang="en-GB" altLang="en-US" sz="1400" b="0" dirty="0"/>
            <a:t>A. Attend the meeting with the intention of breaking it up yourself</a:t>
          </a:r>
          <a:endParaRPr lang="en-GB" sz="1400" dirty="0"/>
        </a:p>
      </dgm:t>
    </dgm:pt>
    <dgm:pt modelId="{FCD5A035-8181-4C44-B798-2D23C2FACAFD}" type="parTrans" cxnId="{6C480BBB-5852-4229-B009-2477829D6D6E}">
      <dgm:prSet/>
      <dgm:spPr/>
      <dgm:t>
        <a:bodyPr/>
        <a:lstStyle/>
        <a:p>
          <a:endParaRPr lang="en-GB" sz="1400"/>
        </a:p>
      </dgm:t>
    </dgm:pt>
    <dgm:pt modelId="{37663861-572B-42A5-A939-4E5C7C4A7392}" type="sibTrans" cxnId="{6C480BBB-5852-4229-B009-2477829D6D6E}">
      <dgm:prSet/>
      <dgm:spPr/>
      <dgm:t>
        <a:bodyPr/>
        <a:lstStyle/>
        <a:p>
          <a:endParaRPr lang="en-GB" sz="1400"/>
        </a:p>
      </dgm:t>
    </dgm:pt>
    <dgm:pt modelId="{A3347C12-2D5E-4D3C-9D40-B8DE87B4195F}">
      <dgm:prSet phldrT="[Text]" custT="1"/>
      <dgm:spPr/>
      <dgm:t>
        <a:bodyPr/>
        <a:lstStyle/>
        <a:p>
          <a:r>
            <a:rPr lang="en-GB" altLang="en-US" sz="1400" b="0" dirty="0"/>
            <a:t>C. Call the Police 999</a:t>
          </a:r>
          <a:endParaRPr lang="en-GB" sz="1400" dirty="0"/>
        </a:p>
      </dgm:t>
    </dgm:pt>
    <dgm:pt modelId="{991D15DC-22C0-4BEC-86FF-10A5687F8154}" type="parTrans" cxnId="{386F59A3-CBAE-4A40-8E42-89A114BCD3F8}">
      <dgm:prSet/>
      <dgm:spPr/>
      <dgm:t>
        <a:bodyPr/>
        <a:lstStyle/>
        <a:p>
          <a:endParaRPr lang="en-GB" sz="1400"/>
        </a:p>
      </dgm:t>
    </dgm:pt>
    <dgm:pt modelId="{D306E036-3396-4634-9F6E-94C37E7880B6}" type="sibTrans" cxnId="{386F59A3-CBAE-4A40-8E42-89A114BCD3F8}">
      <dgm:prSet/>
      <dgm:spPr/>
      <dgm:t>
        <a:bodyPr/>
        <a:lstStyle/>
        <a:p>
          <a:endParaRPr lang="en-GB" sz="1400"/>
        </a:p>
      </dgm:t>
    </dgm:pt>
    <dgm:pt modelId="{B07FE0D5-26B5-4739-8CA1-3EB0C9A79ED4}">
      <dgm:prSet custT="1"/>
      <dgm:spPr/>
      <dgm:t>
        <a:bodyPr/>
        <a:lstStyle/>
        <a:p>
          <a:r>
            <a:rPr lang="en-GB" altLang="en-US" sz="1400" b="0" dirty="0"/>
            <a:t>B. Contact the Council’s Community Safety Team</a:t>
          </a:r>
        </a:p>
      </dgm:t>
    </dgm:pt>
    <dgm:pt modelId="{CD274C8F-3D35-43B3-B6F1-050796CF67BA}" type="parTrans" cxnId="{B4AC99E3-C60E-40E3-BC77-D48564F28D32}">
      <dgm:prSet/>
      <dgm:spPr/>
      <dgm:t>
        <a:bodyPr/>
        <a:lstStyle/>
        <a:p>
          <a:endParaRPr lang="en-GB" sz="1400"/>
        </a:p>
      </dgm:t>
    </dgm:pt>
    <dgm:pt modelId="{3329ECA8-C25F-49FB-B8CD-8EF9ED70F9CC}" type="sibTrans" cxnId="{B4AC99E3-C60E-40E3-BC77-D48564F28D32}">
      <dgm:prSet/>
      <dgm:spPr/>
      <dgm:t>
        <a:bodyPr/>
        <a:lstStyle/>
        <a:p>
          <a:endParaRPr lang="en-GB" sz="1400"/>
        </a:p>
      </dgm:t>
    </dgm:pt>
    <dgm:pt modelId="{82C80F51-C1F3-47D4-AFFA-E9156CB384D9}">
      <dgm:prSet phldrT="[Text]" custT="1"/>
      <dgm:spPr/>
      <dgm:t>
        <a:bodyPr/>
        <a:lstStyle/>
        <a:p>
          <a:r>
            <a:rPr lang="en-GB" altLang="en-US" sz="1400" b="0" dirty="0"/>
            <a:t>D. Contact the venue owner  </a:t>
          </a:r>
          <a:endParaRPr lang="en-GB" sz="1400" dirty="0"/>
        </a:p>
      </dgm:t>
    </dgm:pt>
    <dgm:pt modelId="{99C36DE7-D2C2-4BEF-BE75-8FCE85CD3673}" type="sibTrans" cxnId="{274A3D8E-951C-473E-8BE4-2C3FE6A8F014}">
      <dgm:prSet/>
      <dgm:spPr/>
      <dgm:t>
        <a:bodyPr/>
        <a:lstStyle/>
        <a:p>
          <a:endParaRPr lang="en-GB" sz="1400"/>
        </a:p>
      </dgm:t>
    </dgm:pt>
    <dgm:pt modelId="{FCAA6397-1BF6-4EBE-9A93-0C5537FB1334}" type="parTrans" cxnId="{274A3D8E-951C-473E-8BE4-2C3FE6A8F014}">
      <dgm:prSet/>
      <dgm:spPr/>
      <dgm:t>
        <a:bodyPr/>
        <a:lstStyle/>
        <a:p>
          <a:endParaRPr lang="en-GB" sz="1400"/>
        </a:p>
      </dgm:t>
    </dgm:pt>
    <dgm:pt modelId="{8C0B635B-ACDF-4A72-B7E5-F5078FF1D648}" type="pres">
      <dgm:prSet presAssocID="{2632EEEC-D3E3-4D43-B807-4E6DA03AABCE}" presName="linear" presStyleCnt="0">
        <dgm:presLayoutVars>
          <dgm:dir/>
          <dgm:animLvl val="lvl"/>
          <dgm:resizeHandles val="exact"/>
        </dgm:presLayoutVars>
      </dgm:prSet>
      <dgm:spPr/>
    </dgm:pt>
    <dgm:pt modelId="{4E0F027A-0B3F-42D2-BA32-B41C232D4B5A}" type="pres">
      <dgm:prSet presAssocID="{E66DD4C3-720D-4119-B5EC-9ADF23C35E6D}" presName="parentLin" presStyleCnt="0"/>
      <dgm:spPr/>
    </dgm:pt>
    <dgm:pt modelId="{032872D5-12C9-4A88-904E-BE5C9FFC5FCA}" type="pres">
      <dgm:prSet presAssocID="{E66DD4C3-720D-4119-B5EC-9ADF23C35E6D}" presName="parentLeftMargin" presStyleLbl="node1" presStyleIdx="0" presStyleCnt="4"/>
      <dgm:spPr/>
    </dgm:pt>
    <dgm:pt modelId="{980E6469-A6D5-45A1-9E12-18F2650210B1}" type="pres">
      <dgm:prSet presAssocID="{E66DD4C3-720D-4119-B5EC-9ADF23C35E6D}" presName="parentText" presStyleLbl="node1" presStyleIdx="0" presStyleCnt="4">
        <dgm:presLayoutVars>
          <dgm:chMax val="0"/>
          <dgm:bulletEnabled val="1"/>
        </dgm:presLayoutVars>
      </dgm:prSet>
      <dgm:spPr/>
    </dgm:pt>
    <dgm:pt modelId="{D906616C-9976-425A-8E29-AD49D37562FD}" type="pres">
      <dgm:prSet presAssocID="{E66DD4C3-720D-4119-B5EC-9ADF23C35E6D}" presName="negativeSpace" presStyleCnt="0"/>
      <dgm:spPr/>
    </dgm:pt>
    <dgm:pt modelId="{760861A5-64FB-4C57-8CB0-6FF967633442}" type="pres">
      <dgm:prSet presAssocID="{E66DD4C3-720D-4119-B5EC-9ADF23C35E6D}" presName="childText" presStyleLbl="conFgAcc1" presStyleIdx="0" presStyleCnt="4">
        <dgm:presLayoutVars>
          <dgm:bulletEnabled val="1"/>
        </dgm:presLayoutVars>
      </dgm:prSet>
      <dgm:spPr/>
    </dgm:pt>
    <dgm:pt modelId="{431D1FD8-4653-485E-B87C-28336B74F0B8}" type="pres">
      <dgm:prSet presAssocID="{37663861-572B-42A5-A939-4E5C7C4A7392}" presName="spaceBetweenRectangles" presStyleCnt="0"/>
      <dgm:spPr/>
    </dgm:pt>
    <dgm:pt modelId="{5DEA42DC-71B2-4321-960A-119F17ACB78F}" type="pres">
      <dgm:prSet presAssocID="{B07FE0D5-26B5-4739-8CA1-3EB0C9A79ED4}" presName="parentLin" presStyleCnt="0"/>
      <dgm:spPr/>
    </dgm:pt>
    <dgm:pt modelId="{8EA752AF-483B-4875-9AF6-419621FAE44D}" type="pres">
      <dgm:prSet presAssocID="{B07FE0D5-26B5-4739-8CA1-3EB0C9A79ED4}" presName="parentLeftMargin" presStyleLbl="node1" presStyleIdx="0" presStyleCnt="4"/>
      <dgm:spPr/>
    </dgm:pt>
    <dgm:pt modelId="{40A4491E-C345-4B36-B84E-87B0D73072AC}" type="pres">
      <dgm:prSet presAssocID="{B07FE0D5-26B5-4739-8CA1-3EB0C9A79ED4}" presName="parentText" presStyleLbl="node1" presStyleIdx="1" presStyleCnt="4">
        <dgm:presLayoutVars>
          <dgm:chMax val="0"/>
          <dgm:bulletEnabled val="1"/>
        </dgm:presLayoutVars>
      </dgm:prSet>
      <dgm:spPr/>
    </dgm:pt>
    <dgm:pt modelId="{8A868D92-0643-48A2-A08B-E52139229D3E}" type="pres">
      <dgm:prSet presAssocID="{B07FE0D5-26B5-4739-8CA1-3EB0C9A79ED4}" presName="negativeSpace" presStyleCnt="0"/>
      <dgm:spPr/>
    </dgm:pt>
    <dgm:pt modelId="{A88F84B0-95A8-40B7-9A1F-A9C6F48AA2C4}" type="pres">
      <dgm:prSet presAssocID="{B07FE0D5-26B5-4739-8CA1-3EB0C9A79ED4}" presName="childText" presStyleLbl="conFgAcc1" presStyleIdx="1" presStyleCnt="4">
        <dgm:presLayoutVars>
          <dgm:bulletEnabled val="1"/>
        </dgm:presLayoutVars>
      </dgm:prSet>
      <dgm:spPr/>
    </dgm:pt>
    <dgm:pt modelId="{2DFB6355-E300-4E58-8428-F80F7213DD33}" type="pres">
      <dgm:prSet presAssocID="{3329ECA8-C25F-49FB-B8CD-8EF9ED70F9CC}" presName="spaceBetweenRectangles" presStyleCnt="0"/>
      <dgm:spPr/>
    </dgm:pt>
    <dgm:pt modelId="{C9251559-1401-4E90-954E-C9566866A125}" type="pres">
      <dgm:prSet presAssocID="{A3347C12-2D5E-4D3C-9D40-B8DE87B4195F}" presName="parentLin" presStyleCnt="0"/>
      <dgm:spPr/>
    </dgm:pt>
    <dgm:pt modelId="{6F043D58-A59B-47F5-8D31-FCEDCACA9062}" type="pres">
      <dgm:prSet presAssocID="{A3347C12-2D5E-4D3C-9D40-B8DE87B4195F}" presName="parentLeftMargin" presStyleLbl="node1" presStyleIdx="1" presStyleCnt="4"/>
      <dgm:spPr/>
    </dgm:pt>
    <dgm:pt modelId="{3357028D-CCD5-41E1-AE39-342B8BA4AB47}" type="pres">
      <dgm:prSet presAssocID="{A3347C12-2D5E-4D3C-9D40-B8DE87B4195F}" presName="parentText" presStyleLbl="node1" presStyleIdx="2" presStyleCnt="4">
        <dgm:presLayoutVars>
          <dgm:chMax val="0"/>
          <dgm:bulletEnabled val="1"/>
        </dgm:presLayoutVars>
      </dgm:prSet>
      <dgm:spPr/>
    </dgm:pt>
    <dgm:pt modelId="{B3AC431E-CEDE-46D8-81CB-A6408A65E8AE}" type="pres">
      <dgm:prSet presAssocID="{A3347C12-2D5E-4D3C-9D40-B8DE87B4195F}" presName="negativeSpace" presStyleCnt="0"/>
      <dgm:spPr/>
    </dgm:pt>
    <dgm:pt modelId="{27C3FCDC-BA03-4132-A2D4-D1EF3B2C61DD}" type="pres">
      <dgm:prSet presAssocID="{A3347C12-2D5E-4D3C-9D40-B8DE87B4195F}" presName="childText" presStyleLbl="conFgAcc1" presStyleIdx="2" presStyleCnt="4">
        <dgm:presLayoutVars>
          <dgm:bulletEnabled val="1"/>
        </dgm:presLayoutVars>
      </dgm:prSet>
      <dgm:spPr/>
    </dgm:pt>
    <dgm:pt modelId="{185C6857-A3EB-4FDB-AF94-348904584F8C}" type="pres">
      <dgm:prSet presAssocID="{D306E036-3396-4634-9F6E-94C37E7880B6}" presName="spaceBetweenRectangles" presStyleCnt="0"/>
      <dgm:spPr/>
    </dgm:pt>
    <dgm:pt modelId="{56A5F054-976A-4E61-AE29-8EAA7D37E0CD}" type="pres">
      <dgm:prSet presAssocID="{82C80F51-C1F3-47D4-AFFA-E9156CB384D9}" presName="parentLin" presStyleCnt="0"/>
      <dgm:spPr/>
    </dgm:pt>
    <dgm:pt modelId="{090CFF92-31B8-4786-984A-326B944BA706}" type="pres">
      <dgm:prSet presAssocID="{82C80F51-C1F3-47D4-AFFA-E9156CB384D9}" presName="parentLeftMargin" presStyleLbl="node1" presStyleIdx="2" presStyleCnt="4"/>
      <dgm:spPr/>
    </dgm:pt>
    <dgm:pt modelId="{268399D6-DE97-4987-A9F5-0AA8047DD7E2}" type="pres">
      <dgm:prSet presAssocID="{82C80F51-C1F3-47D4-AFFA-E9156CB384D9}" presName="parentText" presStyleLbl="node1" presStyleIdx="3" presStyleCnt="4">
        <dgm:presLayoutVars>
          <dgm:chMax val="0"/>
          <dgm:bulletEnabled val="1"/>
        </dgm:presLayoutVars>
      </dgm:prSet>
      <dgm:spPr/>
    </dgm:pt>
    <dgm:pt modelId="{A954C8B2-C0A4-4B02-B08F-CB69E4CE56AD}" type="pres">
      <dgm:prSet presAssocID="{82C80F51-C1F3-47D4-AFFA-E9156CB384D9}" presName="negativeSpace" presStyleCnt="0"/>
      <dgm:spPr/>
    </dgm:pt>
    <dgm:pt modelId="{B85CB3AF-675D-4DAC-8639-366C02BB12C4}" type="pres">
      <dgm:prSet presAssocID="{82C80F51-C1F3-47D4-AFFA-E9156CB384D9}" presName="childText" presStyleLbl="conFgAcc1" presStyleIdx="3" presStyleCnt="4">
        <dgm:presLayoutVars>
          <dgm:bulletEnabled val="1"/>
        </dgm:presLayoutVars>
      </dgm:prSet>
      <dgm:spPr/>
    </dgm:pt>
  </dgm:ptLst>
  <dgm:cxnLst>
    <dgm:cxn modelId="{837FE928-2A85-4639-82AA-24C9AE4878D8}" type="presOf" srcId="{E66DD4C3-720D-4119-B5EC-9ADF23C35E6D}" destId="{980E6469-A6D5-45A1-9E12-18F2650210B1}" srcOrd="1" destOrd="0" presId="urn:microsoft.com/office/officeart/2005/8/layout/list1"/>
    <dgm:cxn modelId="{1160F85D-66F8-4C1E-A08D-9BD2BC56DEE1}" type="presOf" srcId="{2632EEEC-D3E3-4D43-B807-4E6DA03AABCE}" destId="{8C0B635B-ACDF-4A72-B7E5-F5078FF1D648}" srcOrd="0" destOrd="0" presId="urn:microsoft.com/office/officeart/2005/8/layout/list1"/>
    <dgm:cxn modelId="{4A73FE54-CA44-4A2C-88C9-BCFBCE9CB874}" type="presOf" srcId="{E66DD4C3-720D-4119-B5EC-9ADF23C35E6D}" destId="{032872D5-12C9-4A88-904E-BE5C9FFC5FCA}" srcOrd="0" destOrd="0" presId="urn:microsoft.com/office/officeart/2005/8/layout/list1"/>
    <dgm:cxn modelId="{274A3D8E-951C-473E-8BE4-2C3FE6A8F014}" srcId="{2632EEEC-D3E3-4D43-B807-4E6DA03AABCE}" destId="{82C80F51-C1F3-47D4-AFFA-E9156CB384D9}" srcOrd="3" destOrd="0" parTransId="{FCAA6397-1BF6-4EBE-9A93-0C5537FB1334}" sibTransId="{99C36DE7-D2C2-4BEF-BE75-8FCE85CD3673}"/>
    <dgm:cxn modelId="{11FD9990-19E2-4346-9804-0539C7A7E7AD}" type="presOf" srcId="{82C80F51-C1F3-47D4-AFFA-E9156CB384D9}" destId="{090CFF92-31B8-4786-984A-326B944BA706}" srcOrd="0" destOrd="0" presId="urn:microsoft.com/office/officeart/2005/8/layout/list1"/>
    <dgm:cxn modelId="{47AD2F94-C41F-4406-8297-AD0F618163CE}" type="presOf" srcId="{82C80F51-C1F3-47D4-AFFA-E9156CB384D9}" destId="{268399D6-DE97-4987-A9F5-0AA8047DD7E2}" srcOrd="1" destOrd="0" presId="urn:microsoft.com/office/officeart/2005/8/layout/list1"/>
    <dgm:cxn modelId="{99764595-C49E-48E3-9181-216A3D567181}" type="presOf" srcId="{B07FE0D5-26B5-4739-8CA1-3EB0C9A79ED4}" destId="{8EA752AF-483B-4875-9AF6-419621FAE44D}" srcOrd="0" destOrd="0" presId="urn:microsoft.com/office/officeart/2005/8/layout/list1"/>
    <dgm:cxn modelId="{386F59A3-CBAE-4A40-8E42-89A114BCD3F8}" srcId="{2632EEEC-D3E3-4D43-B807-4E6DA03AABCE}" destId="{A3347C12-2D5E-4D3C-9D40-B8DE87B4195F}" srcOrd="2" destOrd="0" parTransId="{991D15DC-22C0-4BEC-86FF-10A5687F8154}" sibTransId="{D306E036-3396-4634-9F6E-94C37E7880B6}"/>
    <dgm:cxn modelId="{239003AE-3962-4D09-AE3D-38FFB50C8118}" type="presOf" srcId="{A3347C12-2D5E-4D3C-9D40-B8DE87B4195F}" destId="{6F043D58-A59B-47F5-8D31-FCEDCACA9062}" srcOrd="0" destOrd="0" presId="urn:microsoft.com/office/officeart/2005/8/layout/list1"/>
    <dgm:cxn modelId="{16651DB5-4EC9-4206-BED3-B986AFB88273}" type="presOf" srcId="{A3347C12-2D5E-4D3C-9D40-B8DE87B4195F}" destId="{3357028D-CCD5-41E1-AE39-342B8BA4AB47}" srcOrd="1" destOrd="0" presId="urn:microsoft.com/office/officeart/2005/8/layout/list1"/>
    <dgm:cxn modelId="{6C480BBB-5852-4229-B009-2477829D6D6E}" srcId="{2632EEEC-D3E3-4D43-B807-4E6DA03AABCE}" destId="{E66DD4C3-720D-4119-B5EC-9ADF23C35E6D}" srcOrd="0" destOrd="0" parTransId="{FCD5A035-8181-4C44-B798-2D23C2FACAFD}" sibTransId="{37663861-572B-42A5-A939-4E5C7C4A7392}"/>
    <dgm:cxn modelId="{B4AC99E3-C60E-40E3-BC77-D48564F28D32}" srcId="{2632EEEC-D3E3-4D43-B807-4E6DA03AABCE}" destId="{B07FE0D5-26B5-4739-8CA1-3EB0C9A79ED4}" srcOrd="1" destOrd="0" parTransId="{CD274C8F-3D35-43B3-B6F1-050796CF67BA}" sibTransId="{3329ECA8-C25F-49FB-B8CD-8EF9ED70F9CC}"/>
    <dgm:cxn modelId="{C64A95E8-09C1-4902-8397-58506DE485D6}" type="presOf" srcId="{B07FE0D5-26B5-4739-8CA1-3EB0C9A79ED4}" destId="{40A4491E-C345-4B36-B84E-87B0D73072AC}" srcOrd="1" destOrd="0" presId="urn:microsoft.com/office/officeart/2005/8/layout/list1"/>
    <dgm:cxn modelId="{481F08EB-9CB0-4EBB-B344-834DE266544A}" type="presParOf" srcId="{8C0B635B-ACDF-4A72-B7E5-F5078FF1D648}" destId="{4E0F027A-0B3F-42D2-BA32-B41C232D4B5A}" srcOrd="0" destOrd="0" presId="urn:microsoft.com/office/officeart/2005/8/layout/list1"/>
    <dgm:cxn modelId="{16EEE202-2C41-437B-B62E-4EE5E2E31B6E}" type="presParOf" srcId="{4E0F027A-0B3F-42D2-BA32-B41C232D4B5A}" destId="{032872D5-12C9-4A88-904E-BE5C9FFC5FCA}" srcOrd="0" destOrd="0" presId="urn:microsoft.com/office/officeart/2005/8/layout/list1"/>
    <dgm:cxn modelId="{309B7E25-B385-45AF-A1ED-D1D62B097E57}" type="presParOf" srcId="{4E0F027A-0B3F-42D2-BA32-B41C232D4B5A}" destId="{980E6469-A6D5-45A1-9E12-18F2650210B1}" srcOrd="1" destOrd="0" presId="urn:microsoft.com/office/officeart/2005/8/layout/list1"/>
    <dgm:cxn modelId="{FCD9877C-F8B1-4236-9438-BEAD35EA28B1}" type="presParOf" srcId="{8C0B635B-ACDF-4A72-B7E5-F5078FF1D648}" destId="{D906616C-9976-425A-8E29-AD49D37562FD}" srcOrd="1" destOrd="0" presId="urn:microsoft.com/office/officeart/2005/8/layout/list1"/>
    <dgm:cxn modelId="{9BCD1137-BD51-4FE1-8DA4-7A180EC9483A}" type="presParOf" srcId="{8C0B635B-ACDF-4A72-B7E5-F5078FF1D648}" destId="{760861A5-64FB-4C57-8CB0-6FF967633442}" srcOrd="2" destOrd="0" presId="urn:microsoft.com/office/officeart/2005/8/layout/list1"/>
    <dgm:cxn modelId="{AFA0E4A8-B466-4630-B31A-719CE9F83C1E}" type="presParOf" srcId="{8C0B635B-ACDF-4A72-B7E5-F5078FF1D648}" destId="{431D1FD8-4653-485E-B87C-28336B74F0B8}" srcOrd="3" destOrd="0" presId="urn:microsoft.com/office/officeart/2005/8/layout/list1"/>
    <dgm:cxn modelId="{BA3DF005-2422-48AA-A7F3-5B6CA622840D}" type="presParOf" srcId="{8C0B635B-ACDF-4A72-B7E5-F5078FF1D648}" destId="{5DEA42DC-71B2-4321-960A-119F17ACB78F}" srcOrd="4" destOrd="0" presId="urn:microsoft.com/office/officeart/2005/8/layout/list1"/>
    <dgm:cxn modelId="{E66A76C8-D8D2-4F7C-9DDE-010EED7ACF9B}" type="presParOf" srcId="{5DEA42DC-71B2-4321-960A-119F17ACB78F}" destId="{8EA752AF-483B-4875-9AF6-419621FAE44D}" srcOrd="0" destOrd="0" presId="urn:microsoft.com/office/officeart/2005/8/layout/list1"/>
    <dgm:cxn modelId="{21C4A463-30D8-4C88-9A6C-4B591247B84C}" type="presParOf" srcId="{5DEA42DC-71B2-4321-960A-119F17ACB78F}" destId="{40A4491E-C345-4B36-B84E-87B0D73072AC}" srcOrd="1" destOrd="0" presId="urn:microsoft.com/office/officeart/2005/8/layout/list1"/>
    <dgm:cxn modelId="{2C9A5988-B15A-476A-915F-4504D5F0C14D}" type="presParOf" srcId="{8C0B635B-ACDF-4A72-B7E5-F5078FF1D648}" destId="{8A868D92-0643-48A2-A08B-E52139229D3E}" srcOrd="5" destOrd="0" presId="urn:microsoft.com/office/officeart/2005/8/layout/list1"/>
    <dgm:cxn modelId="{2953C28C-6637-43A3-A7F6-90DE80E31AC8}" type="presParOf" srcId="{8C0B635B-ACDF-4A72-B7E5-F5078FF1D648}" destId="{A88F84B0-95A8-40B7-9A1F-A9C6F48AA2C4}" srcOrd="6" destOrd="0" presId="urn:microsoft.com/office/officeart/2005/8/layout/list1"/>
    <dgm:cxn modelId="{61A73603-A3E5-4772-AC63-54296000596F}" type="presParOf" srcId="{8C0B635B-ACDF-4A72-B7E5-F5078FF1D648}" destId="{2DFB6355-E300-4E58-8428-F80F7213DD33}" srcOrd="7" destOrd="0" presId="urn:microsoft.com/office/officeart/2005/8/layout/list1"/>
    <dgm:cxn modelId="{5EE550DB-DBA5-4257-A2B1-3F431FD29151}" type="presParOf" srcId="{8C0B635B-ACDF-4A72-B7E5-F5078FF1D648}" destId="{C9251559-1401-4E90-954E-C9566866A125}" srcOrd="8" destOrd="0" presId="urn:microsoft.com/office/officeart/2005/8/layout/list1"/>
    <dgm:cxn modelId="{42269DFC-C5DA-48F7-954E-D5B7444192F4}" type="presParOf" srcId="{C9251559-1401-4E90-954E-C9566866A125}" destId="{6F043D58-A59B-47F5-8D31-FCEDCACA9062}" srcOrd="0" destOrd="0" presId="urn:microsoft.com/office/officeart/2005/8/layout/list1"/>
    <dgm:cxn modelId="{8E336392-8777-424B-80CE-EC99BB3D5005}" type="presParOf" srcId="{C9251559-1401-4E90-954E-C9566866A125}" destId="{3357028D-CCD5-41E1-AE39-342B8BA4AB47}" srcOrd="1" destOrd="0" presId="urn:microsoft.com/office/officeart/2005/8/layout/list1"/>
    <dgm:cxn modelId="{C6315B1B-62DF-4510-9D8D-2868CDF205CC}" type="presParOf" srcId="{8C0B635B-ACDF-4A72-B7E5-F5078FF1D648}" destId="{B3AC431E-CEDE-46D8-81CB-A6408A65E8AE}" srcOrd="9" destOrd="0" presId="urn:microsoft.com/office/officeart/2005/8/layout/list1"/>
    <dgm:cxn modelId="{CBA42F3D-629C-441E-AFBB-1740AB102A77}" type="presParOf" srcId="{8C0B635B-ACDF-4A72-B7E5-F5078FF1D648}" destId="{27C3FCDC-BA03-4132-A2D4-D1EF3B2C61DD}" srcOrd="10" destOrd="0" presId="urn:microsoft.com/office/officeart/2005/8/layout/list1"/>
    <dgm:cxn modelId="{44188716-2109-4FEF-9C8F-76A35F8A0AB0}" type="presParOf" srcId="{8C0B635B-ACDF-4A72-B7E5-F5078FF1D648}" destId="{185C6857-A3EB-4FDB-AF94-348904584F8C}" srcOrd="11" destOrd="0" presId="urn:microsoft.com/office/officeart/2005/8/layout/list1"/>
    <dgm:cxn modelId="{DFC295A2-FF5F-4863-83C9-B05B326002F8}" type="presParOf" srcId="{8C0B635B-ACDF-4A72-B7E5-F5078FF1D648}" destId="{56A5F054-976A-4E61-AE29-8EAA7D37E0CD}" srcOrd="12" destOrd="0" presId="urn:microsoft.com/office/officeart/2005/8/layout/list1"/>
    <dgm:cxn modelId="{82B87C3A-0C50-48C0-BC61-A67BE25C650A}" type="presParOf" srcId="{56A5F054-976A-4E61-AE29-8EAA7D37E0CD}" destId="{090CFF92-31B8-4786-984A-326B944BA706}" srcOrd="0" destOrd="0" presId="urn:microsoft.com/office/officeart/2005/8/layout/list1"/>
    <dgm:cxn modelId="{6195A77D-8A2F-4EB8-B3A2-41789B2A2A9C}" type="presParOf" srcId="{56A5F054-976A-4E61-AE29-8EAA7D37E0CD}" destId="{268399D6-DE97-4987-A9F5-0AA8047DD7E2}" srcOrd="1" destOrd="0" presId="urn:microsoft.com/office/officeart/2005/8/layout/list1"/>
    <dgm:cxn modelId="{B7394D9A-49DC-41D1-9E5E-33D467D88306}" type="presParOf" srcId="{8C0B635B-ACDF-4A72-B7E5-F5078FF1D648}" destId="{A954C8B2-C0A4-4B02-B08F-CB69E4CE56AD}" srcOrd="13" destOrd="0" presId="urn:microsoft.com/office/officeart/2005/8/layout/list1"/>
    <dgm:cxn modelId="{8A96CEDE-3AFF-414D-8548-129EB399EB5C}" type="presParOf" srcId="{8C0B635B-ACDF-4A72-B7E5-F5078FF1D648}" destId="{B85CB3AF-675D-4DAC-8639-366C02BB12C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32EEEC-D3E3-4D43-B807-4E6DA03AABCE}"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GB"/>
        </a:p>
      </dgm:t>
    </dgm:pt>
    <dgm:pt modelId="{E66DD4C3-720D-4119-B5EC-9ADF23C35E6D}">
      <dgm:prSet phldrT="[Text]" custT="1"/>
      <dgm:spPr/>
      <dgm:t>
        <a:bodyPr/>
        <a:lstStyle/>
        <a:p>
          <a:r>
            <a:rPr lang="en-GB" altLang="en-US" sz="1400" b="0" dirty="0"/>
            <a:t>A. Try and find the bomb</a:t>
          </a:r>
          <a:endParaRPr lang="en-GB" sz="1400" dirty="0"/>
        </a:p>
      </dgm:t>
    </dgm:pt>
    <dgm:pt modelId="{FCD5A035-8181-4C44-B798-2D23C2FACAFD}" type="parTrans" cxnId="{6C480BBB-5852-4229-B009-2477829D6D6E}">
      <dgm:prSet/>
      <dgm:spPr/>
      <dgm:t>
        <a:bodyPr/>
        <a:lstStyle/>
        <a:p>
          <a:endParaRPr lang="en-GB" sz="1400"/>
        </a:p>
      </dgm:t>
    </dgm:pt>
    <dgm:pt modelId="{37663861-572B-42A5-A939-4E5C7C4A7392}" type="sibTrans" cxnId="{6C480BBB-5852-4229-B009-2477829D6D6E}">
      <dgm:prSet/>
      <dgm:spPr/>
      <dgm:t>
        <a:bodyPr/>
        <a:lstStyle/>
        <a:p>
          <a:endParaRPr lang="en-GB" sz="1400"/>
        </a:p>
      </dgm:t>
    </dgm:pt>
    <dgm:pt modelId="{B07FE0D5-26B5-4739-8CA1-3EB0C9A79ED4}">
      <dgm:prSet custT="1"/>
      <dgm:spPr/>
      <dgm:t>
        <a:bodyPr/>
        <a:lstStyle/>
        <a:p>
          <a:r>
            <a:rPr lang="en-GB" altLang="en-US" sz="1400" b="0" dirty="0"/>
            <a:t>B. Call the Police on 999</a:t>
          </a:r>
        </a:p>
      </dgm:t>
    </dgm:pt>
    <dgm:pt modelId="{CD274C8F-3D35-43B3-B6F1-050796CF67BA}" type="parTrans" cxnId="{B4AC99E3-C60E-40E3-BC77-D48564F28D32}">
      <dgm:prSet/>
      <dgm:spPr/>
      <dgm:t>
        <a:bodyPr/>
        <a:lstStyle/>
        <a:p>
          <a:endParaRPr lang="en-GB" sz="1400"/>
        </a:p>
      </dgm:t>
    </dgm:pt>
    <dgm:pt modelId="{3329ECA8-C25F-49FB-B8CD-8EF9ED70F9CC}" type="sibTrans" cxnId="{B4AC99E3-C60E-40E3-BC77-D48564F28D32}">
      <dgm:prSet/>
      <dgm:spPr/>
      <dgm:t>
        <a:bodyPr/>
        <a:lstStyle/>
        <a:p>
          <a:endParaRPr lang="en-GB" sz="1400"/>
        </a:p>
      </dgm:t>
    </dgm:pt>
    <dgm:pt modelId="{8C0B635B-ACDF-4A72-B7E5-F5078FF1D648}" type="pres">
      <dgm:prSet presAssocID="{2632EEEC-D3E3-4D43-B807-4E6DA03AABCE}" presName="linear" presStyleCnt="0">
        <dgm:presLayoutVars>
          <dgm:dir/>
          <dgm:animLvl val="lvl"/>
          <dgm:resizeHandles val="exact"/>
        </dgm:presLayoutVars>
      </dgm:prSet>
      <dgm:spPr/>
    </dgm:pt>
    <dgm:pt modelId="{4E0F027A-0B3F-42D2-BA32-B41C232D4B5A}" type="pres">
      <dgm:prSet presAssocID="{E66DD4C3-720D-4119-B5EC-9ADF23C35E6D}" presName="parentLin" presStyleCnt="0"/>
      <dgm:spPr/>
    </dgm:pt>
    <dgm:pt modelId="{032872D5-12C9-4A88-904E-BE5C9FFC5FCA}" type="pres">
      <dgm:prSet presAssocID="{E66DD4C3-720D-4119-B5EC-9ADF23C35E6D}" presName="parentLeftMargin" presStyleLbl="node1" presStyleIdx="0" presStyleCnt="2"/>
      <dgm:spPr/>
    </dgm:pt>
    <dgm:pt modelId="{980E6469-A6D5-45A1-9E12-18F2650210B1}" type="pres">
      <dgm:prSet presAssocID="{E66DD4C3-720D-4119-B5EC-9ADF23C35E6D}" presName="parentText" presStyleLbl="node1" presStyleIdx="0" presStyleCnt="2">
        <dgm:presLayoutVars>
          <dgm:chMax val="0"/>
          <dgm:bulletEnabled val="1"/>
        </dgm:presLayoutVars>
      </dgm:prSet>
      <dgm:spPr/>
    </dgm:pt>
    <dgm:pt modelId="{D906616C-9976-425A-8E29-AD49D37562FD}" type="pres">
      <dgm:prSet presAssocID="{E66DD4C3-720D-4119-B5EC-9ADF23C35E6D}" presName="negativeSpace" presStyleCnt="0"/>
      <dgm:spPr/>
    </dgm:pt>
    <dgm:pt modelId="{760861A5-64FB-4C57-8CB0-6FF967633442}" type="pres">
      <dgm:prSet presAssocID="{E66DD4C3-720D-4119-B5EC-9ADF23C35E6D}" presName="childText" presStyleLbl="conFgAcc1" presStyleIdx="0" presStyleCnt="2">
        <dgm:presLayoutVars>
          <dgm:bulletEnabled val="1"/>
        </dgm:presLayoutVars>
      </dgm:prSet>
      <dgm:spPr/>
    </dgm:pt>
    <dgm:pt modelId="{431D1FD8-4653-485E-B87C-28336B74F0B8}" type="pres">
      <dgm:prSet presAssocID="{37663861-572B-42A5-A939-4E5C7C4A7392}" presName="spaceBetweenRectangles" presStyleCnt="0"/>
      <dgm:spPr/>
    </dgm:pt>
    <dgm:pt modelId="{5DEA42DC-71B2-4321-960A-119F17ACB78F}" type="pres">
      <dgm:prSet presAssocID="{B07FE0D5-26B5-4739-8CA1-3EB0C9A79ED4}" presName="parentLin" presStyleCnt="0"/>
      <dgm:spPr/>
    </dgm:pt>
    <dgm:pt modelId="{8EA752AF-483B-4875-9AF6-419621FAE44D}" type="pres">
      <dgm:prSet presAssocID="{B07FE0D5-26B5-4739-8CA1-3EB0C9A79ED4}" presName="parentLeftMargin" presStyleLbl="node1" presStyleIdx="0" presStyleCnt="2"/>
      <dgm:spPr/>
    </dgm:pt>
    <dgm:pt modelId="{40A4491E-C345-4B36-B84E-87B0D73072AC}" type="pres">
      <dgm:prSet presAssocID="{B07FE0D5-26B5-4739-8CA1-3EB0C9A79ED4}" presName="parentText" presStyleLbl="node1" presStyleIdx="1" presStyleCnt="2">
        <dgm:presLayoutVars>
          <dgm:chMax val="0"/>
          <dgm:bulletEnabled val="1"/>
        </dgm:presLayoutVars>
      </dgm:prSet>
      <dgm:spPr/>
    </dgm:pt>
    <dgm:pt modelId="{8A868D92-0643-48A2-A08B-E52139229D3E}" type="pres">
      <dgm:prSet presAssocID="{B07FE0D5-26B5-4739-8CA1-3EB0C9A79ED4}" presName="negativeSpace" presStyleCnt="0"/>
      <dgm:spPr/>
    </dgm:pt>
    <dgm:pt modelId="{A88F84B0-95A8-40B7-9A1F-A9C6F48AA2C4}" type="pres">
      <dgm:prSet presAssocID="{B07FE0D5-26B5-4739-8CA1-3EB0C9A79ED4}" presName="childText" presStyleLbl="conFgAcc1" presStyleIdx="1" presStyleCnt="2">
        <dgm:presLayoutVars>
          <dgm:bulletEnabled val="1"/>
        </dgm:presLayoutVars>
      </dgm:prSet>
      <dgm:spPr/>
    </dgm:pt>
  </dgm:ptLst>
  <dgm:cxnLst>
    <dgm:cxn modelId="{105D751C-13F3-4C85-93C3-EBA5AB2DD4B8}" type="presOf" srcId="{B07FE0D5-26B5-4739-8CA1-3EB0C9A79ED4}" destId="{8EA752AF-483B-4875-9AF6-419621FAE44D}" srcOrd="0" destOrd="0" presId="urn:microsoft.com/office/officeart/2005/8/layout/list1"/>
    <dgm:cxn modelId="{48BF982F-E2F4-43BC-B302-0999A7D1D873}" type="presOf" srcId="{E66DD4C3-720D-4119-B5EC-9ADF23C35E6D}" destId="{980E6469-A6D5-45A1-9E12-18F2650210B1}" srcOrd="1" destOrd="0" presId="urn:microsoft.com/office/officeart/2005/8/layout/list1"/>
    <dgm:cxn modelId="{7FF2ED39-4129-4D1F-910E-B08E87613864}" type="presOf" srcId="{E66DD4C3-720D-4119-B5EC-9ADF23C35E6D}" destId="{032872D5-12C9-4A88-904E-BE5C9FFC5FCA}" srcOrd="0" destOrd="0" presId="urn:microsoft.com/office/officeart/2005/8/layout/list1"/>
    <dgm:cxn modelId="{509FE3AC-DDE8-427C-BF39-EA5BEE32A3AF}" type="presOf" srcId="{B07FE0D5-26B5-4739-8CA1-3EB0C9A79ED4}" destId="{40A4491E-C345-4B36-B84E-87B0D73072AC}" srcOrd="1" destOrd="0" presId="urn:microsoft.com/office/officeart/2005/8/layout/list1"/>
    <dgm:cxn modelId="{6C480BBB-5852-4229-B009-2477829D6D6E}" srcId="{2632EEEC-D3E3-4D43-B807-4E6DA03AABCE}" destId="{E66DD4C3-720D-4119-B5EC-9ADF23C35E6D}" srcOrd="0" destOrd="0" parTransId="{FCD5A035-8181-4C44-B798-2D23C2FACAFD}" sibTransId="{37663861-572B-42A5-A939-4E5C7C4A7392}"/>
    <dgm:cxn modelId="{467C8CD0-7E4D-4513-8591-7DF349A74DEB}" type="presOf" srcId="{2632EEEC-D3E3-4D43-B807-4E6DA03AABCE}" destId="{8C0B635B-ACDF-4A72-B7E5-F5078FF1D648}" srcOrd="0" destOrd="0" presId="urn:microsoft.com/office/officeart/2005/8/layout/list1"/>
    <dgm:cxn modelId="{B4AC99E3-C60E-40E3-BC77-D48564F28D32}" srcId="{2632EEEC-D3E3-4D43-B807-4E6DA03AABCE}" destId="{B07FE0D5-26B5-4739-8CA1-3EB0C9A79ED4}" srcOrd="1" destOrd="0" parTransId="{CD274C8F-3D35-43B3-B6F1-050796CF67BA}" sibTransId="{3329ECA8-C25F-49FB-B8CD-8EF9ED70F9CC}"/>
    <dgm:cxn modelId="{41DCEE87-3850-4215-8543-3274F9339D11}" type="presParOf" srcId="{8C0B635B-ACDF-4A72-B7E5-F5078FF1D648}" destId="{4E0F027A-0B3F-42D2-BA32-B41C232D4B5A}" srcOrd="0" destOrd="0" presId="urn:microsoft.com/office/officeart/2005/8/layout/list1"/>
    <dgm:cxn modelId="{1E6DA58C-DFC9-437A-8FAA-9E16CE5D86BD}" type="presParOf" srcId="{4E0F027A-0B3F-42D2-BA32-B41C232D4B5A}" destId="{032872D5-12C9-4A88-904E-BE5C9FFC5FCA}" srcOrd="0" destOrd="0" presId="urn:microsoft.com/office/officeart/2005/8/layout/list1"/>
    <dgm:cxn modelId="{44DAACC7-C47D-4D54-9141-3FF15E402825}" type="presParOf" srcId="{4E0F027A-0B3F-42D2-BA32-B41C232D4B5A}" destId="{980E6469-A6D5-45A1-9E12-18F2650210B1}" srcOrd="1" destOrd="0" presId="urn:microsoft.com/office/officeart/2005/8/layout/list1"/>
    <dgm:cxn modelId="{9397520C-6A73-4B7C-9B23-13B193C34E96}" type="presParOf" srcId="{8C0B635B-ACDF-4A72-B7E5-F5078FF1D648}" destId="{D906616C-9976-425A-8E29-AD49D37562FD}" srcOrd="1" destOrd="0" presId="urn:microsoft.com/office/officeart/2005/8/layout/list1"/>
    <dgm:cxn modelId="{B248CB54-64CD-4CEB-AB35-275ADBBF863D}" type="presParOf" srcId="{8C0B635B-ACDF-4A72-B7E5-F5078FF1D648}" destId="{760861A5-64FB-4C57-8CB0-6FF967633442}" srcOrd="2" destOrd="0" presId="urn:microsoft.com/office/officeart/2005/8/layout/list1"/>
    <dgm:cxn modelId="{20079008-A04F-45C1-A18E-24328F20E1EE}" type="presParOf" srcId="{8C0B635B-ACDF-4A72-B7E5-F5078FF1D648}" destId="{431D1FD8-4653-485E-B87C-28336B74F0B8}" srcOrd="3" destOrd="0" presId="urn:microsoft.com/office/officeart/2005/8/layout/list1"/>
    <dgm:cxn modelId="{606A52B3-6718-4971-89B6-632A7B1E3BC9}" type="presParOf" srcId="{8C0B635B-ACDF-4A72-B7E5-F5078FF1D648}" destId="{5DEA42DC-71B2-4321-960A-119F17ACB78F}" srcOrd="4" destOrd="0" presId="urn:microsoft.com/office/officeart/2005/8/layout/list1"/>
    <dgm:cxn modelId="{C6DB5C82-DB53-4392-9E6D-8E1672162561}" type="presParOf" srcId="{5DEA42DC-71B2-4321-960A-119F17ACB78F}" destId="{8EA752AF-483B-4875-9AF6-419621FAE44D}" srcOrd="0" destOrd="0" presId="urn:microsoft.com/office/officeart/2005/8/layout/list1"/>
    <dgm:cxn modelId="{395ECDF1-2B35-4CA0-9D9D-012E6AB85F20}" type="presParOf" srcId="{5DEA42DC-71B2-4321-960A-119F17ACB78F}" destId="{40A4491E-C345-4B36-B84E-87B0D73072AC}" srcOrd="1" destOrd="0" presId="urn:microsoft.com/office/officeart/2005/8/layout/list1"/>
    <dgm:cxn modelId="{17A8D8C1-CEFE-4D44-9214-1F06A80EB075}" type="presParOf" srcId="{8C0B635B-ACDF-4A72-B7E5-F5078FF1D648}" destId="{8A868D92-0643-48A2-A08B-E52139229D3E}" srcOrd="5" destOrd="0" presId="urn:microsoft.com/office/officeart/2005/8/layout/list1"/>
    <dgm:cxn modelId="{7824678A-75BE-4AC3-B744-C1AE09B41F7F}" type="presParOf" srcId="{8C0B635B-ACDF-4A72-B7E5-F5078FF1D648}" destId="{A88F84B0-95A8-40B7-9A1F-A9C6F48AA2C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861A5-64FB-4C57-8CB0-6FF967633442}">
      <dsp:nvSpPr>
        <dsp:cNvPr id="0" name=""/>
        <dsp:cNvSpPr/>
      </dsp:nvSpPr>
      <dsp:spPr>
        <a:xfrm>
          <a:off x="0" y="386318"/>
          <a:ext cx="8229600" cy="655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0E6469-A6D5-45A1-9E12-18F2650210B1}">
      <dsp:nvSpPr>
        <dsp:cNvPr id="0" name=""/>
        <dsp:cNvSpPr/>
      </dsp:nvSpPr>
      <dsp:spPr>
        <a:xfrm>
          <a:off x="411480" y="2558"/>
          <a:ext cx="5760720" cy="7675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A. Speak to your neighbour</a:t>
          </a:r>
          <a:endParaRPr lang="en-GB" sz="1400" kern="1200" dirty="0"/>
        </a:p>
      </dsp:txBody>
      <dsp:txXfrm>
        <a:off x="448947" y="40025"/>
        <a:ext cx="5685786" cy="692586"/>
      </dsp:txXfrm>
    </dsp:sp>
    <dsp:sp modelId="{A88F84B0-95A8-40B7-9A1F-A9C6F48AA2C4}">
      <dsp:nvSpPr>
        <dsp:cNvPr id="0" name=""/>
        <dsp:cNvSpPr/>
      </dsp:nvSpPr>
      <dsp:spPr>
        <a:xfrm>
          <a:off x="0" y="1565678"/>
          <a:ext cx="8229600" cy="6552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40A4491E-C345-4B36-B84E-87B0D73072AC}">
      <dsp:nvSpPr>
        <dsp:cNvPr id="0" name=""/>
        <dsp:cNvSpPr/>
      </dsp:nvSpPr>
      <dsp:spPr>
        <a:xfrm>
          <a:off x="411480" y="1181918"/>
          <a:ext cx="5760720" cy="76752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B. Report it as a noise complaint at the Council</a:t>
          </a:r>
        </a:p>
      </dsp:txBody>
      <dsp:txXfrm>
        <a:off x="448947" y="1219385"/>
        <a:ext cx="5685786" cy="692586"/>
      </dsp:txXfrm>
    </dsp:sp>
    <dsp:sp modelId="{27C3FCDC-BA03-4132-A2D4-D1EF3B2C61DD}">
      <dsp:nvSpPr>
        <dsp:cNvPr id="0" name=""/>
        <dsp:cNvSpPr/>
      </dsp:nvSpPr>
      <dsp:spPr>
        <a:xfrm>
          <a:off x="0" y="2745038"/>
          <a:ext cx="8229600" cy="6552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3357028D-CCD5-41E1-AE39-342B8BA4AB47}">
      <dsp:nvSpPr>
        <dsp:cNvPr id="0" name=""/>
        <dsp:cNvSpPr/>
      </dsp:nvSpPr>
      <dsp:spPr>
        <a:xfrm>
          <a:off x="411480" y="2361278"/>
          <a:ext cx="5760720" cy="76752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C. Complete a National Referral Form for Prevent</a:t>
          </a:r>
          <a:endParaRPr lang="en-GB" sz="1400" kern="1200" dirty="0"/>
        </a:p>
      </dsp:txBody>
      <dsp:txXfrm>
        <a:off x="448947" y="2398745"/>
        <a:ext cx="5685786" cy="6925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861A5-64FB-4C57-8CB0-6FF967633442}">
      <dsp:nvSpPr>
        <dsp:cNvPr id="0" name=""/>
        <dsp:cNvSpPr/>
      </dsp:nvSpPr>
      <dsp:spPr>
        <a:xfrm>
          <a:off x="0" y="376949"/>
          <a:ext cx="8229600" cy="604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0E6469-A6D5-45A1-9E12-18F2650210B1}">
      <dsp:nvSpPr>
        <dsp:cNvPr id="0" name=""/>
        <dsp:cNvSpPr/>
      </dsp:nvSpPr>
      <dsp:spPr>
        <a:xfrm>
          <a:off x="411480" y="22709"/>
          <a:ext cx="5760720" cy="7084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A</a:t>
          </a:r>
          <a:r>
            <a:rPr lang="en-GB" altLang="en-US" sz="1400" b="0" kern="1200"/>
            <a:t>. Call the Council’s Community Safety Team</a:t>
          </a:r>
          <a:endParaRPr lang="en-GB" sz="1400" kern="1200" dirty="0"/>
        </a:p>
      </dsp:txBody>
      <dsp:txXfrm>
        <a:off x="446065" y="57294"/>
        <a:ext cx="5691550" cy="639310"/>
      </dsp:txXfrm>
    </dsp:sp>
    <dsp:sp modelId="{A88F84B0-95A8-40B7-9A1F-A9C6F48AA2C4}">
      <dsp:nvSpPr>
        <dsp:cNvPr id="0" name=""/>
        <dsp:cNvSpPr/>
      </dsp:nvSpPr>
      <dsp:spPr>
        <a:xfrm>
          <a:off x="0" y="1465589"/>
          <a:ext cx="8229600" cy="6048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40A4491E-C345-4B36-B84E-87B0D73072AC}">
      <dsp:nvSpPr>
        <dsp:cNvPr id="0" name=""/>
        <dsp:cNvSpPr/>
      </dsp:nvSpPr>
      <dsp:spPr>
        <a:xfrm>
          <a:off x="411480" y="1111349"/>
          <a:ext cx="5760720" cy="70848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B. Call the Police on 101</a:t>
          </a:r>
        </a:p>
      </dsp:txBody>
      <dsp:txXfrm>
        <a:off x="446065" y="1145934"/>
        <a:ext cx="5691550" cy="639310"/>
      </dsp:txXfrm>
    </dsp:sp>
    <dsp:sp modelId="{68FE6C08-801E-48A2-AA7B-0D49C8FB330D}">
      <dsp:nvSpPr>
        <dsp:cNvPr id="0" name=""/>
        <dsp:cNvSpPr/>
      </dsp:nvSpPr>
      <dsp:spPr>
        <a:xfrm>
          <a:off x="0" y="2554229"/>
          <a:ext cx="8229600" cy="6048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C991A128-1A6C-4636-8704-DEA184F032A0}">
      <dsp:nvSpPr>
        <dsp:cNvPr id="0" name=""/>
        <dsp:cNvSpPr/>
      </dsp:nvSpPr>
      <dsp:spPr>
        <a:xfrm>
          <a:off x="411480" y="2199989"/>
          <a:ext cx="5760720" cy="7084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C. Complete a National Referral Form for Prevent</a:t>
          </a:r>
          <a:endParaRPr lang="en-GB" sz="1400" kern="1200" dirty="0"/>
        </a:p>
      </dsp:txBody>
      <dsp:txXfrm>
        <a:off x="446065" y="2234574"/>
        <a:ext cx="5691550" cy="639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861A5-64FB-4C57-8CB0-6FF967633442}">
      <dsp:nvSpPr>
        <dsp:cNvPr id="0" name=""/>
        <dsp:cNvSpPr/>
      </dsp:nvSpPr>
      <dsp:spPr>
        <a:xfrm>
          <a:off x="0" y="392192"/>
          <a:ext cx="8229600"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0E6469-A6D5-45A1-9E12-18F2650210B1}">
      <dsp:nvSpPr>
        <dsp:cNvPr id="0" name=""/>
        <dsp:cNvSpPr/>
      </dsp:nvSpPr>
      <dsp:spPr>
        <a:xfrm>
          <a:off x="411480" y="23192"/>
          <a:ext cx="5760720"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A. Speak to your niece or nephew, or their parent/ guardian.</a:t>
          </a:r>
          <a:endParaRPr lang="en-GB" sz="1400" kern="1200" dirty="0"/>
        </a:p>
      </dsp:txBody>
      <dsp:txXfrm>
        <a:off x="447506" y="59218"/>
        <a:ext cx="5688668" cy="665948"/>
      </dsp:txXfrm>
    </dsp:sp>
    <dsp:sp modelId="{A88F84B0-95A8-40B7-9A1F-A9C6F48AA2C4}">
      <dsp:nvSpPr>
        <dsp:cNvPr id="0" name=""/>
        <dsp:cNvSpPr/>
      </dsp:nvSpPr>
      <dsp:spPr>
        <a:xfrm>
          <a:off x="0" y="1526192"/>
          <a:ext cx="8229600" cy="6300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40A4491E-C345-4B36-B84E-87B0D73072AC}">
      <dsp:nvSpPr>
        <dsp:cNvPr id="0" name=""/>
        <dsp:cNvSpPr/>
      </dsp:nvSpPr>
      <dsp:spPr>
        <a:xfrm>
          <a:off x="411480" y="1157192"/>
          <a:ext cx="5760720" cy="73800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B. Put better filters on websites that can be accessed at home</a:t>
          </a:r>
        </a:p>
      </dsp:txBody>
      <dsp:txXfrm>
        <a:off x="447506" y="1193218"/>
        <a:ext cx="5688668" cy="665948"/>
      </dsp:txXfrm>
    </dsp:sp>
    <dsp:sp modelId="{FB3D4144-57D4-48B1-9A7D-C3799F452789}">
      <dsp:nvSpPr>
        <dsp:cNvPr id="0" name=""/>
        <dsp:cNvSpPr/>
      </dsp:nvSpPr>
      <dsp:spPr>
        <a:xfrm>
          <a:off x="0" y="2660192"/>
          <a:ext cx="8229600" cy="630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607C4B90-6206-4135-B66D-D80A93B76E8A}">
      <dsp:nvSpPr>
        <dsp:cNvPr id="0" name=""/>
        <dsp:cNvSpPr/>
      </dsp:nvSpPr>
      <dsp:spPr>
        <a:xfrm>
          <a:off x="411480" y="2291192"/>
          <a:ext cx="5760720" cy="7380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C. Complete a National Referral Form for Prevent</a:t>
          </a:r>
          <a:endParaRPr lang="en-GB" sz="1400" kern="1200" dirty="0"/>
        </a:p>
      </dsp:txBody>
      <dsp:txXfrm>
        <a:off x="447506" y="2327218"/>
        <a:ext cx="5688668" cy="665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861A5-64FB-4C57-8CB0-6FF967633442}">
      <dsp:nvSpPr>
        <dsp:cNvPr id="0" name=""/>
        <dsp:cNvSpPr/>
      </dsp:nvSpPr>
      <dsp:spPr>
        <a:xfrm>
          <a:off x="0" y="327742"/>
          <a:ext cx="8229600" cy="4284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0E6469-A6D5-45A1-9E12-18F2650210B1}">
      <dsp:nvSpPr>
        <dsp:cNvPr id="0" name=""/>
        <dsp:cNvSpPr/>
      </dsp:nvSpPr>
      <dsp:spPr>
        <a:xfrm>
          <a:off x="411480" y="76822"/>
          <a:ext cx="5760720" cy="5018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A. Attend the meeting with the intention of breaking it up yourself</a:t>
          </a:r>
          <a:endParaRPr lang="en-GB" sz="1400" kern="1200" dirty="0"/>
        </a:p>
      </dsp:txBody>
      <dsp:txXfrm>
        <a:off x="435978" y="101320"/>
        <a:ext cx="5711724" cy="452844"/>
      </dsp:txXfrm>
    </dsp:sp>
    <dsp:sp modelId="{A88F84B0-95A8-40B7-9A1F-A9C6F48AA2C4}">
      <dsp:nvSpPr>
        <dsp:cNvPr id="0" name=""/>
        <dsp:cNvSpPr/>
      </dsp:nvSpPr>
      <dsp:spPr>
        <a:xfrm>
          <a:off x="0" y="1098862"/>
          <a:ext cx="8229600" cy="428400"/>
        </a:xfrm>
        <a:prstGeom prst="rect">
          <a:avLst/>
        </a:prstGeom>
        <a:solidFill>
          <a:schemeClr val="lt1">
            <a:alpha val="90000"/>
            <a:hueOff val="0"/>
            <a:satOff val="0"/>
            <a:lumOff val="0"/>
            <a:alphaOff val="0"/>
          </a:schemeClr>
        </a:solidFill>
        <a:ln w="25400" cap="flat" cmpd="sng" algn="ctr">
          <a:solidFill>
            <a:schemeClr val="accent4">
              <a:hueOff val="-1488257"/>
              <a:satOff val="8966"/>
              <a:lumOff val="719"/>
              <a:alphaOff val="0"/>
            </a:schemeClr>
          </a:solidFill>
          <a:prstDash val="solid"/>
        </a:ln>
        <a:effectLst/>
      </dsp:spPr>
      <dsp:style>
        <a:lnRef idx="2">
          <a:scrgbClr r="0" g="0" b="0"/>
        </a:lnRef>
        <a:fillRef idx="1">
          <a:scrgbClr r="0" g="0" b="0"/>
        </a:fillRef>
        <a:effectRef idx="0">
          <a:scrgbClr r="0" g="0" b="0"/>
        </a:effectRef>
        <a:fontRef idx="minor"/>
      </dsp:style>
    </dsp:sp>
    <dsp:sp modelId="{40A4491E-C345-4B36-B84E-87B0D73072AC}">
      <dsp:nvSpPr>
        <dsp:cNvPr id="0" name=""/>
        <dsp:cNvSpPr/>
      </dsp:nvSpPr>
      <dsp:spPr>
        <a:xfrm>
          <a:off x="411480" y="847942"/>
          <a:ext cx="5760720" cy="50184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B. Contact the Council’s Community Safety Team</a:t>
          </a:r>
        </a:p>
      </dsp:txBody>
      <dsp:txXfrm>
        <a:off x="435978" y="872440"/>
        <a:ext cx="5711724" cy="452844"/>
      </dsp:txXfrm>
    </dsp:sp>
    <dsp:sp modelId="{27C3FCDC-BA03-4132-A2D4-D1EF3B2C61DD}">
      <dsp:nvSpPr>
        <dsp:cNvPr id="0" name=""/>
        <dsp:cNvSpPr/>
      </dsp:nvSpPr>
      <dsp:spPr>
        <a:xfrm>
          <a:off x="0" y="1869982"/>
          <a:ext cx="8229600" cy="428400"/>
        </a:xfrm>
        <a:prstGeom prst="rect">
          <a:avLst/>
        </a:prstGeom>
        <a:solidFill>
          <a:schemeClr val="lt1">
            <a:alpha val="90000"/>
            <a:hueOff val="0"/>
            <a:satOff val="0"/>
            <a:lumOff val="0"/>
            <a:alphaOff val="0"/>
          </a:schemeClr>
        </a:solidFill>
        <a:ln w="25400" cap="flat" cmpd="sng" algn="ctr">
          <a:solidFill>
            <a:schemeClr val="accent4">
              <a:hueOff val="-2976513"/>
              <a:satOff val="17933"/>
              <a:lumOff val="1437"/>
              <a:alphaOff val="0"/>
            </a:schemeClr>
          </a:solidFill>
          <a:prstDash val="solid"/>
        </a:ln>
        <a:effectLst/>
      </dsp:spPr>
      <dsp:style>
        <a:lnRef idx="2">
          <a:scrgbClr r="0" g="0" b="0"/>
        </a:lnRef>
        <a:fillRef idx="1">
          <a:scrgbClr r="0" g="0" b="0"/>
        </a:fillRef>
        <a:effectRef idx="0">
          <a:scrgbClr r="0" g="0" b="0"/>
        </a:effectRef>
        <a:fontRef idx="minor"/>
      </dsp:style>
    </dsp:sp>
    <dsp:sp modelId="{3357028D-CCD5-41E1-AE39-342B8BA4AB47}">
      <dsp:nvSpPr>
        <dsp:cNvPr id="0" name=""/>
        <dsp:cNvSpPr/>
      </dsp:nvSpPr>
      <dsp:spPr>
        <a:xfrm>
          <a:off x="411480" y="1619062"/>
          <a:ext cx="5760720" cy="50184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C. Call the Police 999</a:t>
          </a:r>
          <a:endParaRPr lang="en-GB" sz="1400" kern="1200" dirty="0"/>
        </a:p>
      </dsp:txBody>
      <dsp:txXfrm>
        <a:off x="435978" y="1643560"/>
        <a:ext cx="5711724" cy="452844"/>
      </dsp:txXfrm>
    </dsp:sp>
    <dsp:sp modelId="{B85CB3AF-675D-4DAC-8639-366C02BB12C4}">
      <dsp:nvSpPr>
        <dsp:cNvPr id="0" name=""/>
        <dsp:cNvSpPr/>
      </dsp:nvSpPr>
      <dsp:spPr>
        <a:xfrm>
          <a:off x="0" y="2641102"/>
          <a:ext cx="8229600" cy="4284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268399D6-DE97-4987-A9F5-0AA8047DD7E2}">
      <dsp:nvSpPr>
        <dsp:cNvPr id="0" name=""/>
        <dsp:cNvSpPr/>
      </dsp:nvSpPr>
      <dsp:spPr>
        <a:xfrm>
          <a:off x="411480" y="2390182"/>
          <a:ext cx="5760720" cy="50184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D. Contact the venue owner  </a:t>
          </a:r>
          <a:endParaRPr lang="en-GB" sz="1400" kern="1200" dirty="0"/>
        </a:p>
      </dsp:txBody>
      <dsp:txXfrm>
        <a:off x="435978" y="2414680"/>
        <a:ext cx="5711724" cy="452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861A5-64FB-4C57-8CB0-6FF967633442}">
      <dsp:nvSpPr>
        <dsp:cNvPr id="0" name=""/>
        <dsp:cNvSpPr/>
      </dsp:nvSpPr>
      <dsp:spPr>
        <a:xfrm>
          <a:off x="0" y="619801"/>
          <a:ext cx="8229600" cy="1008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0E6469-A6D5-45A1-9E12-18F2650210B1}">
      <dsp:nvSpPr>
        <dsp:cNvPr id="0" name=""/>
        <dsp:cNvSpPr/>
      </dsp:nvSpPr>
      <dsp:spPr>
        <a:xfrm>
          <a:off x="411480" y="29401"/>
          <a:ext cx="5760720" cy="1180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A. Try and find the bomb</a:t>
          </a:r>
          <a:endParaRPr lang="en-GB" sz="1400" kern="1200" dirty="0"/>
        </a:p>
      </dsp:txBody>
      <dsp:txXfrm>
        <a:off x="469122" y="87043"/>
        <a:ext cx="5645436" cy="1065516"/>
      </dsp:txXfrm>
    </dsp:sp>
    <dsp:sp modelId="{A88F84B0-95A8-40B7-9A1F-A9C6F48AA2C4}">
      <dsp:nvSpPr>
        <dsp:cNvPr id="0" name=""/>
        <dsp:cNvSpPr/>
      </dsp:nvSpPr>
      <dsp:spPr>
        <a:xfrm>
          <a:off x="0" y="2434201"/>
          <a:ext cx="8229600" cy="1008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40A4491E-C345-4B36-B84E-87B0D73072AC}">
      <dsp:nvSpPr>
        <dsp:cNvPr id="0" name=""/>
        <dsp:cNvSpPr/>
      </dsp:nvSpPr>
      <dsp:spPr>
        <a:xfrm>
          <a:off x="411480" y="1843801"/>
          <a:ext cx="5760720" cy="11808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622300">
            <a:lnSpc>
              <a:spcPct val="90000"/>
            </a:lnSpc>
            <a:spcBef>
              <a:spcPct val="0"/>
            </a:spcBef>
            <a:spcAft>
              <a:spcPct val="35000"/>
            </a:spcAft>
            <a:buNone/>
          </a:pPr>
          <a:r>
            <a:rPr lang="en-GB" altLang="en-US" sz="1400" b="0" kern="1200" dirty="0"/>
            <a:t>B. Call the Police on 999</a:t>
          </a:r>
        </a:p>
      </dsp:txBody>
      <dsp:txXfrm>
        <a:off x="469122" y="1901443"/>
        <a:ext cx="5645436" cy="106551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E8E970-FDB8-40B5-8499-02E3262A1462}" type="datetimeFigureOut">
              <a:rPr lang="en-US"/>
              <a:pPr>
                <a:defRPr/>
              </a:pPr>
              <a:t>4/7/2021</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4CA64FB-7AE6-4DAF-8D63-614E34261288}" type="slidenum">
              <a:rPr lang="en-US"/>
              <a:pPr>
                <a:defRPr/>
              </a:pPr>
              <a:t>‹#›</a:t>
            </a:fld>
            <a:endParaRPr lang="en-US"/>
          </a:p>
        </p:txBody>
      </p:sp>
    </p:spTree>
    <p:extLst>
      <p:ext uri="{BB962C8B-B14F-4D97-AF65-F5344CB8AC3E}">
        <p14:creationId xmlns:p14="http://schemas.microsoft.com/office/powerpoint/2010/main" val="17635016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1</a:t>
            </a:fld>
            <a:endParaRPr lang="en-US"/>
          </a:p>
        </p:txBody>
      </p:sp>
    </p:spTree>
    <p:extLst>
      <p:ext uri="{BB962C8B-B14F-4D97-AF65-F5344CB8AC3E}">
        <p14:creationId xmlns:p14="http://schemas.microsoft.com/office/powerpoint/2010/main" val="117236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7</a:t>
            </a:fld>
            <a:endParaRPr lang="en-US"/>
          </a:p>
        </p:txBody>
      </p:sp>
    </p:spTree>
    <p:extLst>
      <p:ext uri="{BB962C8B-B14F-4D97-AF65-F5344CB8AC3E}">
        <p14:creationId xmlns:p14="http://schemas.microsoft.com/office/powerpoint/2010/main" val="8565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9</a:t>
            </a:fld>
            <a:endParaRPr lang="en-US"/>
          </a:p>
        </p:txBody>
      </p:sp>
    </p:spTree>
    <p:extLst>
      <p:ext uri="{BB962C8B-B14F-4D97-AF65-F5344CB8AC3E}">
        <p14:creationId xmlns:p14="http://schemas.microsoft.com/office/powerpoint/2010/main" val="334964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10</a:t>
            </a:fld>
            <a:endParaRPr lang="en-US"/>
          </a:p>
        </p:txBody>
      </p:sp>
    </p:spTree>
    <p:extLst>
      <p:ext uri="{BB962C8B-B14F-4D97-AF65-F5344CB8AC3E}">
        <p14:creationId xmlns:p14="http://schemas.microsoft.com/office/powerpoint/2010/main" val="337137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11</a:t>
            </a:fld>
            <a:endParaRPr lang="en-US"/>
          </a:p>
        </p:txBody>
      </p:sp>
    </p:spTree>
    <p:extLst>
      <p:ext uri="{BB962C8B-B14F-4D97-AF65-F5344CB8AC3E}">
        <p14:creationId xmlns:p14="http://schemas.microsoft.com/office/powerpoint/2010/main" val="2543259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4CA64FB-7AE6-4DAF-8D63-614E34261288}" type="slidenum">
              <a:rPr lang="en-US" smtClean="0"/>
              <a:pPr>
                <a:defRPr/>
              </a:pPr>
              <a:t>16</a:t>
            </a:fld>
            <a:endParaRPr lang="en-US"/>
          </a:p>
        </p:txBody>
      </p:sp>
    </p:spTree>
    <p:extLst>
      <p:ext uri="{BB962C8B-B14F-4D97-AF65-F5344CB8AC3E}">
        <p14:creationId xmlns:p14="http://schemas.microsoft.com/office/powerpoint/2010/main" val="3895072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82"/>
            <a:ext cx="7772400" cy="1470025"/>
          </a:xfrm>
        </p:spPr>
        <p:txBody>
          <a:bodyPr/>
          <a:lstStyle>
            <a:lvl1pPr algn="l">
              <a:defRPr sz="3600" b="1" i="0"/>
            </a:lvl1pPr>
          </a:lstStyle>
          <a:p>
            <a:r>
              <a:rPr lang="en-US"/>
              <a:t>Click to edit Master title style</a:t>
            </a:r>
            <a:endParaRPr lang="en-US" dirty="0"/>
          </a:p>
        </p:txBody>
      </p:sp>
      <p:sp>
        <p:nvSpPr>
          <p:cNvPr id="3" name="Subtitle 2"/>
          <p:cNvSpPr>
            <a:spLocks noGrp="1"/>
          </p:cNvSpPr>
          <p:nvPr>
            <p:ph type="subTitle" idx="1"/>
          </p:nvPr>
        </p:nvSpPr>
        <p:spPr>
          <a:xfrm>
            <a:off x="321931" y="3803570"/>
            <a:ext cx="7772400" cy="1033594"/>
          </a:xfrm>
        </p:spPr>
        <p:txBody>
          <a:bodyPr>
            <a:normAutofit/>
          </a:bodyPr>
          <a:lstStyle>
            <a:lvl1pPr marL="0" indent="0" algn="l">
              <a:buNone/>
              <a:defRPr sz="2000" b="1" i="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2305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258998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17E5AC85-B77B-4750-961F-8E36706A55A4}" type="datetimeFigureOut">
              <a:rPr lang="en-US"/>
              <a:pPr>
                <a:defRPr/>
              </a:pPr>
              <a:t>4/7/2021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latin typeface="+mn-lt"/>
              </a:defRPr>
            </a:lvl1pPr>
          </a:lstStyle>
          <a:p>
            <a:pPr>
              <a:defRPr/>
            </a:pPr>
            <a:fld id="{746C3BF7-5797-48E4-A5A6-DEB2249340CE}" type="slidenum">
              <a:rPr lang="en-US"/>
              <a:pPr>
                <a:defRPr/>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9450" y="6202751"/>
            <a:ext cx="2114550" cy="655249"/>
          </a:xfrm>
          <a:prstGeom prst="rect">
            <a:avLst/>
          </a:prstGeom>
        </p:spPr>
      </p:pic>
    </p:spTree>
    <p:extLst>
      <p:ext uri="{BB962C8B-B14F-4D97-AF65-F5344CB8AC3E}">
        <p14:creationId xmlns:p14="http://schemas.microsoft.com/office/powerpoint/2010/main" val="318890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687746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2269003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47838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28360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29789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344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3682848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Header calibri bold 36pt blue</a:t>
            </a:r>
            <a:endParaRPr lang="en-US" altLang="en-US"/>
          </a:p>
        </p:txBody>
      </p:sp>
      <p:sp>
        <p:nvSpPr>
          <p:cNvPr id="1027" name="Text Placeholder 2"/>
          <p:cNvSpPr>
            <a:spLocks noGrp="1"/>
          </p:cNvSpPr>
          <p:nvPr>
            <p:ph type="body" idx="1"/>
          </p:nvPr>
        </p:nvSpPr>
        <p:spPr bwMode="auto">
          <a:xfrm>
            <a:off x="457200" y="1600200"/>
            <a:ext cx="8229600" cy="430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0"/>
            <a:endParaRPr lang="en-GB" altLang="en-US"/>
          </a:p>
        </p:txBody>
      </p:sp>
      <p:pic>
        <p:nvPicPr>
          <p:cNvPr id="1028" name="Picture 4" descr="powerpoint FOOTER.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213475"/>
            <a:ext cx="91503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82"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457200" rtl="0" eaLnBrk="0" fontAlgn="base" hangingPunct="0">
        <a:spcBef>
          <a:spcPct val="0"/>
        </a:spcBef>
        <a:spcAft>
          <a:spcPct val="0"/>
        </a:spcAft>
        <a:defRPr sz="3600" b="1" kern="1200">
          <a:solidFill>
            <a:schemeClr val="tx2"/>
          </a:solidFill>
          <a:latin typeface="+mj-lt"/>
          <a:ea typeface="+mj-ea"/>
          <a:cs typeface="+mj-cs"/>
        </a:defRPr>
      </a:lvl1pPr>
      <a:lvl2pPr algn="l" defTabSz="457200" rtl="0" eaLnBrk="0" fontAlgn="base" hangingPunct="0">
        <a:spcBef>
          <a:spcPct val="0"/>
        </a:spcBef>
        <a:spcAft>
          <a:spcPct val="0"/>
        </a:spcAft>
        <a:defRPr sz="3600" b="1">
          <a:solidFill>
            <a:schemeClr val="tx2"/>
          </a:solidFill>
          <a:latin typeface="Calibri" panose="020F0502020204030204" pitchFamily="34" charset="0"/>
        </a:defRPr>
      </a:lvl2pPr>
      <a:lvl3pPr algn="l" defTabSz="457200" rtl="0" eaLnBrk="0" fontAlgn="base" hangingPunct="0">
        <a:spcBef>
          <a:spcPct val="0"/>
        </a:spcBef>
        <a:spcAft>
          <a:spcPct val="0"/>
        </a:spcAft>
        <a:defRPr sz="3600" b="1">
          <a:solidFill>
            <a:schemeClr val="tx2"/>
          </a:solidFill>
          <a:latin typeface="Calibri" panose="020F0502020204030204" pitchFamily="34" charset="0"/>
        </a:defRPr>
      </a:lvl3pPr>
      <a:lvl4pPr algn="l" defTabSz="457200" rtl="0" eaLnBrk="0" fontAlgn="base" hangingPunct="0">
        <a:spcBef>
          <a:spcPct val="0"/>
        </a:spcBef>
        <a:spcAft>
          <a:spcPct val="0"/>
        </a:spcAft>
        <a:defRPr sz="3600" b="1">
          <a:solidFill>
            <a:schemeClr val="tx2"/>
          </a:solidFill>
          <a:latin typeface="Calibri" panose="020F0502020204030204" pitchFamily="34" charset="0"/>
        </a:defRPr>
      </a:lvl4pPr>
      <a:lvl5pPr algn="l" defTabSz="457200" rtl="0" eaLnBrk="0" fontAlgn="base" hangingPunct="0">
        <a:spcBef>
          <a:spcPct val="0"/>
        </a:spcBef>
        <a:spcAft>
          <a:spcPct val="0"/>
        </a:spcAft>
        <a:defRPr sz="3600" b="1">
          <a:solidFill>
            <a:schemeClr val="tx2"/>
          </a:solidFill>
          <a:latin typeface="Calibri" panose="020F0502020204030204" pitchFamily="34" charset="0"/>
        </a:defRPr>
      </a:lvl5pPr>
      <a:lvl6pPr marL="457200" algn="l" defTabSz="457200" rtl="0" fontAlgn="base">
        <a:spcBef>
          <a:spcPct val="0"/>
        </a:spcBef>
        <a:spcAft>
          <a:spcPct val="0"/>
        </a:spcAft>
        <a:defRPr sz="3600" b="1">
          <a:solidFill>
            <a:schemeClr val="tx2"/>
          </a:solidFill>
          <a:latin typeface="Calibri" panose="020F0502020204030204" pitchFamily="34" charset="0"/>
        </a:defRPr>
      </a:lvl6pPr>
      <a:lvl7pPr marL="914400" algn="l" defTabSz="457200" rtl="0" fontAlgn="base">
        <a:spcBef>
          <a:spcPct val="0"/>
        </a:spcBef>
        <a:spcAft>
          <a:spcPct val="0"/>
        </a:spcAft>
        <a:defRPr sz="3600" b="1">
          <a:solidFill>
            <a:schemeClr val="tx2"/>
          </a:solidFill>
          <a:latin typeface="Calibri" panose="020F0502020204030204" pitchFamily="34" charset="0"/>
        </a:defRPr>
      </a:lvl7pPr>
      <a:lvl8pPr marL="1371600" algn="l" defTabSz="457200" rtl="0" fontAlgn="base">
        <a:spcBef>
          <a:spcPct val="0"/>
        </a:spcBef>
        <a:spcAft>
          <a:spcPct val="0"/>
        </a:spcAft>
        <a:defRPr sz="3600" b="1">
          <a:solidFill>
            <a:schemeClr val="tx2"/>
          </a:solidFill>
          <a:latin typeface="Calibri" panose="020F0502020204030204" pitchFamily="34" charset="0"/>
        </a:defRPr>
      </a:lvl8pPr>
      <a:lvl9pPr marL="1828800" algn="l" defTabSz="457200" rtl="0" fontAlgn="base">
        <a:spcBef>
          <a:spcPct val="0"/>
        </a:spcBef>
        <a:spcAft>
          <a:spcPct val="0"/>
        </a:spcAft>
        <a:defRPr sz="3600" b="1">
          <a:solidFill>
            <a:schemeClr val="tx2"/>
          </a:solidFill>
          <a:latin typeface="Calibri" panose="020F0502020204030204" pitchFamily="34" charset="0"/>
        </a:defRPr>
      </a:lvl9pPr>
    </p:titleStyle>
    <p:bodyStyle>
      <a:lvl1pPr algn="l" defTabSz="457200" rtl="0" eaLnBrk="0" fontAlgn="base" hangingPunct="0">
        <a:spcBef>
          <a:spcPct val="20000"/>
        </a:spcBef>
        <a:spcAft>
          <a:spcPct val="0"/>
        </a:spcAft>
        <a:buClr>
          <a:schemeClr val="bg2"/>
        </a:buClr>
        <a:defRPr sz="2000" b="1"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Clr>
          <a:schemeClr val="bg2"/>
        </a:buClr>
        <a:buFont typeface="Arial" panose="020B0604020202020204" pitchFamily="34" charset="0"/>
        <a:buChar char="–"/>
        <a:defRPr sz="2800" kern="1200">
          <a:solidFill>
            <a:srgbClr val="7F7F7F"/>
          </a:solidFill>
          <a:latin typeface="+mn-lt"/>
          <a:ea typeface="+mn-ea"/>
          <a:cs typeface="+mn-cs"/>
        </a:defRPr>
      </a:lvl2pPr>
      <a:lvl3pPr marL="1143000" indent="-228600" algn="l" defTabSz="457200" rtl="0" eaLnBrk="0" fontAlgn="base" hangingPunct="0">
        <a:spcBef>
          <a:spcPct val="20000"/>
        </a:spcBef>
        <a:spcAft>
          <a:spcPct val="0"/>
        </a:spcAft>
        <a:buClr>
          <a:schemeClr val="bg2"/>
        </a:buClr>
        <a:buFont typeface="Arial" panose="020B0604020202020204" pitchFamily="34" charset="0"/>
        <a:buChar char="•"/>
        <a:defRPr sz="2400" kern="1200">
          <a:solidFill>
            <a:srgbClr val="7F7F7F"/>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hyperlink" Target="https://www.gov.uk/government/publications/prevent-duty-guidance/revised-prevent-duty-guidance-for-england-and-wal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elearning.prevent.homeoffice.gov.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jisc.ac.uk/training/workshop-to-raise-awareness-of-prevent-wrap"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overnment/publications/prevent-duty-guidance" TargetMode="External"/><Relationship Id="rId2" Type="http://schemas.openxmlformats.org/officeDocument/2006/relationships/hyperlink" Target="https://educateagainsthate.com/" TargetMode="External"/><Relationship Id="rId1" Type="http://schemas.openxmlformats.org/officeDocument/2006/relationships/slideLayout" Target="../slideLayouts/slideLayout2.xml"/><Relationship Id="rId5" Type="http://schemas.openxmlformats.org/officeDocument/2006/relationships/hyperlink" Target="http://www.southampton.gov.uk/council-democracy/partnership-working/safe-city/prevent.aspx" TargetMode="External"/><Relationship Id="rId4" Type="http://schemas.openxmlformats.org/officeDocument/2006/relationships/hyperlink" Target="https://www.elearning.prevent.homeoffice.gov.uk/channel_awareness/01-welcome.html"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gov.uk/government/uploads/system/uploads/attachment_data/file/425189/Channel_Duty_Guidance_April_2015.pdf" TargetMode="External"/><Relationship Id="rId2" Type="http://schemas.openxmlformats.org/officeDocument/2006/relationships/hyperlink" Target="https://www.gov.uk/government/uploads/system/uploads/attachment_data/file/445977/3799_Revised_Prevent_Duty_Guidance__England_Wales_V2-Interactive.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educateagainsthate.com/" TargetMode="External"/><Relationship Id="rId2" Type="http://schemas.openxmlformats.org/officeDocument/2006/relationships/hyperlink" Target="https://www.gov.uk/government/publications/protecting-children-from-radicalisation-the-prevent-duty" TargetMode="External"/><Relationship Id="rId1" Type="http://schemas.openxmlformats.org/officeDocument/2006/relationships/slideLayout" Target="../slideLayouts/slideLayout2.xml"/><Relationship Id="rId4" Type="http://schemas.openxmlformats.org/officeDocument/2006/relationships/hyperlink" Target="https://www.england.nhs.uk/ourwork/safeguarding/our-work/prev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preventreferralsouthampton@hampshire.pnn.police.uk" TargetMode="External"/><Relationship Id="rId2" Type="http://schemas.openxmlformats.org/officeDocument/2006/relationships/hyperlink" Target="mailto:preventreferralssouthampton@hampshire.pnn.police.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213764"/>
          </a:xfrm>
          <a:prstGeom prst="rect">
            <a:avLst/>
          </a:prstGeom>
        </p:spPr>
      </p:pic>
      <p:sp>
        <p:nvSpPr>
          <p:cNvPr id="3" name="Rectangle 2"/>
          <p:cNvSpPr/>
          <p:nvPr/>
        </p:nvSpPr>
        <p:spPr>
          <a:xfrm>
            <a:off x="0" y="3552825"/>
            <a:ext cx="6494463" cy="890588"/>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 name="Rectangle 3"/>
          <p:cNvSpPr/>
          <p:nvPr/>
        </p:nvSpPr>
        <p:spPr>
          <a:xfrm>
            <a:off x="0" y="3552825"/>
            <a:ext cx="6494463" cy="890588"/>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p:cNvSpPr/>
          <p:nvPr/>
        </p:nvSpPr>
        <p:spPr>
          <a:xfrm>
            <a:off x="0" y="3552825"/>
            <a:ext cx="6494463" cy="890588"/>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p:cNvSpPr/>
          <p:nvPr/>
        </p:nvSpPr>
        <p:spPr>
          <a:xfrm>
            <a:off x="0" y="3552825"/>
            <a:ext cx="6494463" cy="890588"/>
          </a:xfrm>
          <a:prstGeom prst="rect">
            <a:avLst/>
          </a:prstGeom>
          <a:solidFill>
            <a:srgbClr val="01225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itle 1"/>
          <p:cNvSpPr txBox="1">
            <a:spLocks/>
          </p:cNvSpPr>
          <p:nvPr/>
        </p:nvSpPr>
        <p:spPr>
          <a:xfrm>
            <a:off x="0" y="4667250"/>
            <a:ext cx="7772400" cy="560388"/>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1400" dirty="0">
                <a:solidFill>
                  <a:srgbClr val="648FB8"/>
                </a:solidFill>
              </a:rPr>
              <a:t>)</a:t>
            </a:r>
          </a:p>
        </p:txBody>
      </p:sp>
      <p:sp>
        <p:nvSpPr>
          <p:cNvPr id="4106" name="Title 1"/>
          <p:cNvSpPr txBox="1">
            <a:spLocks/>
          </p:cNvSpPr>
          <p:nvPr/>
        </p:nvSpPr>
        <p:spPr bwMode="auto">
          <a:xfrm>
            <a:off x="47624" y="3287713"/>
            <a:ext cx="656611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bg2"/>
              </a:buClr>
              <a:defRPr sz="2000" b="1">
                <a:solidFill>
                  <a:schemeClr val="tx1"/>
                </a:solidFill>
                <a:latin typeface="Calibri" panose="020F0502020204030204" pitchFamily="34" charset="0"/>
              </a:defRPr>
            </a:lvl1pPr>
            <a:lvl2pPr marL="742950" indent="-285750">
              <a:spcBef>
                <a:spcPct val="20000"/>
              </a:spcBef>
              <a:buClr>
                <a:schemeClr val="bg2"/>
              </a:buClr>
              <a:buFont typeface="Arial" panose="020B0604020202020204" pitchFamily="34" charset="0"/>
              <a:buChar char="–"/>
              <a:defRPr sz="2800">
                <a:solidFill>
                  <a:srgbClr val="7F7F7F"/>
                </a:solidFill>
                <a:latin typeface="Calibri" panose="020F0502020204030204" pitchFamily="34" charset="0"/>
              </a:defRPr>
            </a:lvl2pPr>
            <a:lvl3pPr marL="1143000" indent="-228600">
              <a:spcBef>
                <a:spcPct val="20000"/>
              </a:spcBef>
              <a:buClr>
                <a:schemeClr val="bg2"/>
              </a:buClr>
              <a:buFont typeface="Arial" panose="020B0604020202020204" pitchFamily="34" charset="0"/>
              <a:buChar char="•"/>
              <a:defRPr sz="2400">
                <a:solidFill>
                  <a:srgbClr val="7F7F7F"/>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ClrTx/>
            </a:pPr>
            <a:r>
              <a:rPr lang="en-US" altLang="en-US" sz="3600" dirty="0">
                <a:solidFill>
                  <a:schemeClr val="bg1"/>
                </a:solidFill>
              </a:rPr>
              <a:t>Raising awareness of Prevent </a:t>
            </a:r>
            <a:endParaRPr lang="en-US" altLang="en-US" sz="1200" dirty="0">
              <a:solidFill>
                <a:schemeClr val="bg1"/>
              </a:solidFill>
            </a:endParaRPr>
          </a:p>
        </p:txBody>
      </p:sp>
      <p:pic>
        <p:nvPicPr>
          <p:cNvPr id="11" name="Picture 10" descr="Pleadge against hate crim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6762" y="3552825"/>
            <a:ext cx="1081997" cy="91313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29" y="26360"/>
            <a:ext cx="4724400" cy="868309"/>
          </a:xfrm>
        </p:spPr>
        <p:txBody>
          <a:bodyPr/>
          <a:lstStyle/>
          <a:p>
            <a:pPr algn="ctr"/>
            <a:r>
              <a:rPr lang="en-GB" sz="3200" dirty="0"/>
              <a:t>How to refer to Prevent</a:t>
            </a:r>
          </a:p>
        </p:txBody>
      </p:sp>
      <p:grpSp>
        <p:nvGrpSpPr>
          <p:cNvPr id="6" name="Group 5"/>
          <p:cNvGrpSpPr/>
          <p:nvPr/>
        </p:nvGrpSpPr>
        <p:grpSpPr>
          <a:xfrm>
            <a:off x="5263586" y="80990"/>
            <a:ext cx="3221653" cy="1026918"/>
            <a:chOff x="-100370" y="190179"/>
            <a:chExt cx="3743127" cy="1308731"/>
          </a:xfrm>
        </p:grpSpPr>
        <p:sp>
          <p:nvSpPr>
            <p:cNvPr id="7" name="Rounded Rectangle 6"/>
            <p:cNvSpPr/>
            <p:nvPr/>
          </p:nvSpPr>
          <p:spPr>
            <a:xfrm>
              <a:off x="-100370" y="190179"/>
              <a:ext cx="3743127" cy="1308731"/>
            </a:xfrm>
            <a:prstGeom prst="roundRect">
              <a:avLst>
                <a:gd name="adj" fmla="val 10000"/>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8" name="Rounded Rectangle 4"/>
            <p:cNvSpPr/>
            <p:nvPr/>
          </p:nvSpPr>
          <p:spPr>
            <a:xfrm>
              <a:off x="112765" y="319679"/>
              <a:ext cx="3415755" cy="1055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a:t>Adults</a:t>
              </a:r>
            </a:p>
            <a:p>
              <a:pPr lvl="0" algn="ctr" defTabSz="711200">
                <a:lnSpc>
                  <a:spcPct val="90000"/>
                </a:lnSpc>
                <a:spcBef>
                  <a:spcPct val="0"/>
                </a:spcBef>
                <a:spcAft>
                  <a:spcPct val="35000"/>
                </a:spcAft>
              </a:pPr>
              <a:r>
                <a:rPr lang="en-GB" sz="1400" kern="1200" dirty="0"/>
                <a:t>If you have a concern about an adult – please follow the process steps below</a:t>
              </a:r>
            </a:p>
          </p:txBody>
        </p:sp>
      </p:grpSp>
      <p:pic>
        <p:nvPicPr>
          <p:cNvPr id="9" name="Picture 8">
            <a:extLst>
              <a:ext uri="{FF2B5EF4-FFF2-40B4-BE49-F238E27FC236}">
                <a16:creationId xmlns:a16="http://schemas.microsoft.com/office/drawing/2014/main" id="{5C2F70F1-68A6-425A-9D7E-E4D4C0EDA2AD}"/>
              </a:ext>
            </a:extLst>
          </p:cNvPr>
          <p:cNvPicPr>
            <a:picLocks noChangeAspect="1"/>
          </p:cNvPicPr>
          <p:nvPr/>
        </p:nvPicPr>
        <p:blipFill rotWithShape="1">
          <a:blip r:embed="rId3"/>
          <a:srcRect l="29080" t="37835" r="43838" b="42983"/>
          <a:stretch/>
        </p:blipFill>
        <p:spPr>
          <a:xfrm>
            <a:off x="1739204" y="1925366"/>
            <a:ext cx="3622835" cy="1728485"/>
          </a:xfrm>
          <a:prstGeom prst="rect">
            <a:avLst/>
          </a:prstGeom>
        </p:spPr>
      </p:pic>
      <p:pic>
        <p:nvPicPr>
          <p:cNvPr id="10" name="Picture 9">
            <a:extLst>
              <a:ext uri="{FF2B5EF4-FFF2-40B4-BE49-F238E27FC236}">
                <a16:creationId xmlns:a16="http://schemas.microsoft.com/office/drawing/2014/main" id="{5FE47F0A-E552-4A81-8ED6-F3EF10E40E00}"/>
              </a:ext>
            </a:extLst>
          </p:cNvPr>
          <p:cNvPicPr>
            <a:picLocks noChangeAspect="1"/>
          </p:cNvPicPr>
          <p:nvPr/>
        </p:nvPicPr>
        <p:blipFill rotWithShape="1">
          <a:blip r:embed="rId3"/>
          <a:srcRect l="56169" t="33088" r="31590" b="38236"/>
          <a:stretch/>
        </p:blipFill>
        <p:spPr>
          <a:xfrm>
            <a:off x="5368578" y="1489754"/>
            <a:ext cx="1637512" cy="2583997"/>
          </a:xfrm>
          <a:prstGeom prst="rect">
            <a:avLst/>
          </a:prstGeom>
        </p:spPr>
      </p:pic>
      <p:pic>
        <p:nvPicPr>
          <p:cNvPr id="12" name="Picture 11">
            <a:extLst>
              <a:ext uri="{FF2B5EF4-FFF2-40B4-BE49-F238E27FC236}">
                <a16:creationId xmlns:a16="http://schemas.microsoft.com/office/drawing/2014/main" id="{F816ABAC-1043-459D-BE53-5506FF193D90}"/>
              </a:ext>
            </a:extLst>
          </p:cNvPr>
          <p:cNvPicPr>
            <a:picLocks noChangeAspect="1"/>
          </p:cNvPicPr>
          <p:nvPr/>
        </p:nvPicPr>
        <p:blipFill rotWithShape="1">
          <a:blip r:embed="rId3"/>
          <a:srcRect l="68559" t="33088" r="16088" b="39489"/>
          <a:stretch/>
        </p:blipFill>
        <p:spPr>
          <a:xfrm>
            <a:off x="7011613" y="1491822"/>
            <a:ext cx="2053902" cy="2471061"/>
          </a:xfrm>
          <a:prstGeom prst="rect">
            <a:avLst/>
          </a:prstGeom>
        </p:spPr>
      </p:pic>
      <p:pic>
        <p:nvPicPr>
          <p:cNvPr id="13" name="Picture 12">
            <a:extLst>
              <a:ext uri="{FF2B5EF4-FFF2-40B4-BE49-F238E27FC236}">
                <a16:creationId xmlns:a16="http://schemas.microsoft.com/office/drawing/2014/main" id="{73BE1D65-CAFD-44D3-8BC1-48590B3A3975}"/>
              </a:ext>
            </a:extLst>
          </p:cNvPr>
          <p:cNvPicPr>
            <a:picLocks noChangeAspect="1"/>
          </p:cNvPicPr>
          <p:nvPr/>
        </p:nvPicPr>
        <p:blipFill rotWithShape="1">
          <a:blip r:embed="rId3"/>
          <a:srcRect l="29085" t="64644" r="57276" b="20436"/>
          <a:stretch/>
        </p:blipFill>
        <p:spPr>
          <a:xfrm>
            <a:off x="1727370" y="4336674"/>
            <a:ext cx="1824510" cy="1344376"/>
          </a:xfrm>
          <a:prstGeom prst="rect">
            <a:avLst/>
          </a:prstGeom>
        </p:spPr>
      </p:pic>
      <p:pic>
        <p:nvPicPr>
          <p:cNvPr id="16" name="Picture 15">
            <a:extLst>
              <a:ext uri="{FF2B5EF4-FFF2-40B4-BE49-F238E27FC236}">
                <a16:creationId xmlns:a16="http://schemas.microsoft.com/office/drawing/2014/main" id="{FA50D68E-010A-41FB-9DE2-F508C1A44ACC}"/>
              </a:ext>
            </a:extLst>
          </p:cNvPr>
          <p:cNvPicPr>
            <a:picLocks noChangeAspect="1"/>
          </p:cNvPicPr>
          <p:nvPr/>
        </p:nvPicPr>
        <p:blipFill rotWithShape="1">
          <a:blip r:embed="rId3"/>
          <a:srcRect l="42724" t="66196" r="43963" b="22275"/>
          <a:stretch/>
        </p:blipFill>
        <p:spPr>
          <a:xfrm>
            <a:off x="3559743" y="4475680"/>
            <a:ext cx="1780863" cy="1038836"/>
          </a:xfrm>
          <a:prstGeom prst="rect">
            <a:avLst/>
          </a:prstGeom>
        </p:spPr>
      </p:pic>
      <p:grpSp>
        <p:nvGrpSpPr>
          <p:cNvPr id="5" name="Group 4">
            <a:extLst>
              <a:ext uri="{FF2B5EF4-FFF2-40B4-BE49-F238E27FC236}">
                <a16:creationId xmlns:a16="http://schemas.microsoft.com/office/drawing/2014/main" id="{71C2A125-0F28-4EF0-84E2-B08C74AADB75}"/>
              </a:ext>
            </a:extLst>
          </p:cNvPr>
          <p:cNvGrpSpPr/>
          <p:nvPr/>
        </p:nvGrpSpPr>
        <p:grpSpPr>
          <a:xfrm>
            <a:off x="262960" y="3973359"/>
            <a:ext cx="8800984" cy="1743399"/>
            <a:chOff x="10244667" y="1053257"/>
            <a:chExt cx="8535782" cy="1690865"/>
          </a:xfrm>
        </p:grpSpPr>
        <p:pic>
          <p:nvPicPr>
            <p:cNvPr id="14" name="Picture 13">
              <a:extLst>
                <a:ext uri="{FF2B5EF4-FFF2-40B4-BE49-F238E27FC236}">
                  <a16:creationId xmlns:a16="http://schemas.microsoft.com/office/drawing/2014/main" id="{C4E55099-6AA1-4B79-AA1E-B10F6B8A05FF}"/>
                </a:ext>
              </a:extLst>
            </p:cNvPr>
            <p:cNvPicPr>
              <a:picLocks noChangeAspect="1"/>
            </p:cNvPicPr>
            <p:nvPr/>
          </p:nvPicPr>
          <p:blipFill rotWithShape="1">
            <a:blip r:embed="rId3"/>
            <a:srcRect l="18122" t="66675" r="70980" b="19955"/>
            <a:stretch/>
          </p:blipFill>
          <p:spPr>
            <a:xfrm>
              <a:off x="10244667" y="1575721"/>
              <a:ext cx="1413934" cy="1168401"/>
            </a:xfrm>
            <a:prstGeom prst="rect">
              <a:avLst/>
            </a:prstGeom>
          </p:spPr>
        </p:pic>
        <p:grpSp>
          <p:nvGrpSpPr>
            <p:cNvPr id="3" name="Group 2">
              <a:extLst>
                <a:ext uri="{FF2B5EF4-FFF2-40B4-BE49-F238E27FC236}">
                  <a16:creationId xmlns:a16="http://schemas.microsoft.com/office/drawing/2014/main" id="{5891FA37-351D-4AE2-B70F-3A686F7FD3FC}"/>
                </a:ext>
              </a:extLst>
            </p:cNvPr>
            <p:cNvGrpSpPr/>
            <p:nvPr/>
          </p:nvGrpSpPr>
          <p:grpSpPr>
            <a:xfrm>
              <a:off x="10661649" y="1053257"/>
              <a:ext cx="8118800" cy="499353"/>
              <a:chOff x="10661649" y="1053257"/>
              <a:chExt cx="8118800" cy="499353"/>
            </a:xfrm>
          </p:grpSpPr>
          <p:pic>
            <p:nvPicPr>
              <p:cNvPr id="15" name="Picture 14">
                <a:extLst>
                  <a:ext uri="{FF2B5EF4-FFF2-40B4-BE49-F238E27FC236}">
                    <a16:creationId xmlns:a16="http://schemas.microsoft.com/office/drawing/2014/main" id="{52252AC4-4DF0-48FD-84D3-AA9CDE577A9D}"/>
                  </a:ext>
                </a:extLst>
              </p:cNvPr>
              <p:cNvPicPr>
                <a:picLocks noChangeAspect="1"/>
              </p:cNvPicPr>
              <p:nvPr/>
            </p:nvPicPr>
            <p:blipFill rotWithShape="1">
              <a:blip r:embed="rId3"/>
              <a:srcRect l="29183" t="60714" r="16087" b="35539"/>
              <a:stretch/>
            </p:blipFill>
            <p:spPr>
              <a:xfrm>
                <a:off x="11679767" y="1053257"/>
                <a:ext cx="7100682" cy="327393"/>
              </a:xfrm>
              <a:prstGeom prst="rect">
                <a:avLst/>
              </a:prstGeom>
            </p:spPr>
          </p:pic>
          <p:pic>
            <p:nvPicPr>
              <p:cNvPr id="17" name="Picture 16">
                <a:extLst>
                  <a:ext uri="{FF2B5EF4-FFF2-40B4-BE49-F238E27FC236}">
                    <a16:creationId xmlns:a16="http://schemas.microsoft.com/office/drawing/2014/main" id="{AEE2F203-85D4-4D48-86BF-EE5CBF235F40}"/>
                  </a:ext>
                </a:extLst>
              </p:cNvPr>
              <p:cNvPicPr>
                <a:picLocks noChangeAspect="1"/>
              </p:cNvPicPr>
              <p:nvPr/>
            </p:nvPicPr>
            <p:blipFill rotWithShape="1">
              <a:blip r:embed="rId3"/>
              <a:srcRect l="21336" t="62143" r="68827" b="33557"/>
              <a:stretch/>
            </p:blipFill>
            <p:spPr>
              <a:xfrm>
                <a:off x="10661649" y="1176867"/>
                <a:ext cx="1276351" cy="375743"/>
              </a:xfrm>
              <a:prstGeom prst="rect">
                <a:avLst/>
              </a:prstGeom>
            </p:spPr>
          </p:pic>
        </p:grpSp>
      </p:grpSp>
      <p:pic>
        <p:nvPicPr>
          <p:cNvPr id="18" name="Picture 17">
            <a:extLst>
              <a:ext uri="{FF2B5EF4-FFF2-40B4-BE49-F238E27FC236}">
                <a16:creationId xmlns:a16="http://schemas.microsoft.com/office/drawing/2014/main" id="{6C41F1BF-F179-44EA-B7AD-D7FFA5C2706D}"/>
              </a:ext>
            </a:extLst>
          </p:cNvPr>
          <p:cNvPicPr>
            <a:picLocks noChangeAspect="1"/>
          </p:cNvPicPr>
          <p:nvPr/>
        </p:nvPicPr>
        <p:blipFill rotWithShape="1">
          <a:blip r:embed="rId3"/>
          <a:srcRect l="56167" t="66305" r="30586" b="21973"/>
          <a:stretch/>
        </p:blipFill>
        <p:spPr>
          <a:xfrm>
            <a:off x="5356189" y="4482702"/>
            <a:ext cx="1772134" cy="1056297"/>
          </a:xfrm>
          <a:prstGeom prst="rect">
            <a:avLst/>
          </a:prstGeom>
        </p:spPr>
      </p:pic>
      <p:pic>
        <p:nvPicPr>
          <p:cNvPr id="19" name="Picture 18">
            <a:extLst>
              <a:ext uri="{FF2B5EF4-FFF2-40B4-BE49-F238E27FC236}">
                <a16:creationId xmlns:a16="http://schemas.microsoft.com/office/drawing/2014/main" id="{6EB10C94-9978-4B16-A1BE-D9523B636AA7}"/>
              </a:ext>
            </a:extLst>
          </p:cNvPr>
          <p:cNvPicPr>
            <a:picLocks noChangeAspect="1"/>
          </p:cNvPicPr>
          <p:nvPr/>
        </p:nvPicPr>
        <p:blipFill rotWithShape="1">
          <a:blip r:embed="rId3"/>
          <a:srcRect l="69533" t="65842" r="16861" b="22024"/>
          <a:stretch/>
        </p:blipFill>
        <p:spPr>
          <a:xfrm>
            <a:off x="7146804" y="4445600"/>
            <a:ext cx="1820147" cy="1093399"/>
          </a:xfrm>
          <a:prstGeom prst="rect">
            <a:avLst/>
          </a:prstGeom>
        </p:spPr>
      </p:pic>
      <p:grpSp>
        <p:nvGrpSpPr>
          <p:cNvPr id="24" name="Group 23">
            <a:extLst>
              <a:ext uri="{FF2B5EF4-FFF2-40B4-BE49-F238E27FC236}">
                <a16:creationId xmlns:a16="http://schemas.microsoft.com/office/drawing/2014/main" id="{762855FE-25E4-4C99-A15F-A83A1B2F3FF3}"/>
              </a:ext>
            </a:extLst>
          </p:cNvPr>
          <p:cNvGrpSpPr/>
          <p:nvPr/>
        </p:nvGrpSpPr>
        <p:grpSpPr>
          <a:xfrm>
            <a:off x="217129" y="1532132"/>
            <a:ext cx="1505160" cy="2514951"/>
            <a:chOff x="217129" y="1532132"/>
            <a:chExt cx="1505160" cy="2514951"/>
          </a:xfrm>
        </p:grpSpPr>
        <p:pic>
          <p:nvPicPr>
            <p:cNvPr id="23" name="Picture 22">
              <a:extLst>
                <a:ext uri="{FF2B5EF4-FFF2-40B4-BE49-F238E27FC236}">
                  <a16:creationId xmlns:a16="http://schemas.microsoft.com/office/drawing/2014/main" id="{3A06F765-682C-4CA1-A6C5-474B1C678347}"/>
                </a:ext>
              </a:extLst>
            </p:cNvPr>
            <p:cNvPicPr>
              <a:picLocks noChangeAspect="1"/>
            </p:cNvPicPr>
            <p:nvPr/>
          </p:nvPicPr>
          <p:blipFill>
            <a:blip r:embed="rId4"/>
            <a:stretch>
              <a:fillRect/>
            </a:stretch>
          </p:blipFill>
          <p:spPr>
            <a:xfrm>
              <a:off x="217129" y="1532132"/>
              <a:ext cx="1505160" cy="2514951"/>
            </a:xfrm>
            <a:prstGeom prst="rect">
              <a:avLst/>
            </a:prstGeom>
          </p:spPr>
        </p:pic>
        <p:sp>
          <p:nvSpPr>
            <p:cNvPr id="4" name="TextBox 3">
              <a:extLst>
                <a:ext uri="{FF2B5EF4-FFF2-40B4-BE49-F238E27FC236}">
                  <a16:creationId xmlns:a16="http://schemas.microsoft.com/office/drawing/2014/main" id="{9B3E30D3-3416-4D30-ACF1-498B6A50EB00}"/>
                </a:ext>
              </a:extLst>
            </p:cNvPr>
            <p:cNvSpPr txBox="1"/>
            <p:nvPr/>
          </p:nvSpPr>
          <p:spPr>
            <a:xfrm>
              <a:off x="281494" y="2781267"/>
              <a:ext cx="1420795" cy="1236429"/>
            </a:xfrm>
            <a:prstGeom prst="rect">
              <a:avLst/>
            </a:prstGeom>
            <a:noFill/>
          </p:spPr>
          <p:txBody>
            <a:bodyPr wrap="square" rtlCol="0">
              <a:spAutoFit/>
            </a:bodyPr>
            <a:lstStyle/>
            <a:p>
              <a:pPr algn="ctr">
                <a:lnSpc>
                  <a:spcPct val="120000"/>
                </a:lnSpc>
              </a:pPr>
              <a:r>
                <a:rPr lang="en-GB" sz="950" b="1" dirty="0">
                  <a:solidFill>
                    <a:srgbClr val="E9B986"/>
                  </a:solidFill>
                  <a:latin typeface="Arial Narrow" panose="020B0606020202030204" pitchFamily="34" charset="0"/>
                  <a:cs typeface="Arial" panose="020B0604020202020204" pitchFamily="34" charset="0"/>
                </a:rPr>
                <a:t>Call Southampton Connect on 023 8083 3003 who will be able to advise and assist on how to complete referral</a:t>
              </a:r>
            </a:p>
            <a:p>
              <a:pPr algn="ctr">
                <a:lnSpc>
                  <a:spcPct val="120000"/>
                </a:lnSpc>
              </a:pPr>
              <a:endParaRPr lang="en-GB" sz="1600" b="1" dirty="0">
                <a:solidFill>
                  <a:srgbClr val="E9B986"/>
                </a:solidFill>
                <a:latin typeface="Arial Narrow" panose="020B0606020202030204" pitchFamily="34" charset="0"/>
                <a:cs typeface="Arial" panose="020B0604020202020204" pitchFamily="34" charset="0"/>
              </a:endParaRPr>
            </a:p>
          </p:txBody>
        </p:sp>
      </p:grpSp>
    </p:spTree>
    <p:extLst>
      <p:ext uri="{BB962C8B-B14F-4D97-AF65-F5344CB8AC3E}">
        <p14:creationId xmlns:p14="http://schemas.microsoft.com/office/powerpoint/2010/main" val="409481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925" y="123228"/>
            <a:ext cx="8229600" cy="642366"/>
          </a:xfrm>
        </p:spPr>
        <p:txBody>
          <a:bodyPr/>
          <a:lstStyle/>
          <a:p>
            <a:r>
              <a:rPr lang="en-GB" sz="3200" dirty="0"/>
              <a:t>What happens to a referral once it is reported?</a:t>
            </a:r>
          </a:p>
        </p:txBody>
      </p:sp>
      <p:sp>
        <p:nvSpPr>
          <p:cNvPr id="3" name="Content Placeholder 2"/>
          <p:cNvSpPr>
            <a:spLocks noGrp="1"/>
          </p:cNvSpPr>
          <p:nvPr>
            <p:ph idx="1"/>
          </p:nvPr>
        </p:nvSpPr>
        <p:spPr>
          <a:xfrm>
            <a:off x="145473" y="911067"/>
            <a:ext cx="8853054" cy="5086428"/>
          </a:xfrm>
        </p:spPr>
        <p:txBody>
          <a:bodyPr/>
          <a:lstStyle/>
          <a:p>
            <a:pPr>
              <a:spcBef>
                <a:spcPts val="0"/>
              </a:spcBef>
              <a:spcAft>
                <a:spcPts val="1800"/>
              </a:spcAft>
            </a:pPr>
            <a:endParaRPr lang="en-GB" dirty="0"/>
          </a:p>
          <a:p>
            <a:pPr marL="285750" indent="-285750">
              <a:spcBef>
                <a:spcPts val="0"/>
              </a:spcBef>
              <a:spcAft>
                <a:spcPts val="1800"/>
              </a:spcAft>
              <a:buFont typeface="Arial" panose="020B0604020202020204" pitchFamily="34" charset="0"/>
              <a:buChar char="•"/>
            </a:pPr>
            <a:r>
              <a:rPr lang="en-GB" dirty="0"/>
              <a:t>Information Sharing - </a:t>
            </a:r>
            <a:r>
              <a:rPr lang="en-GB" b="0" dirty="0"/>
              <a:t>The individual will only be informed of the identity of the person who made the referral if it is considered appropriate and that person is a professional or acting on behalf of a professional body (this is consistent with other types of safeguarding cases).</a:t>
            </a:r>
          </a:p>
          <a:p>
            <a:pPr marL="285750" indent="-285750">
              <a:spcBef>
                <a:spcPts val="0"/>
              </a:spcBef>
              <a:spcAft>
                <a:spcPts val="1800"/>
              </a:spcAft>
              <a:buFont typeface="Arial" panose="020B0604020202020204" pitchFamily="34" charset="0"/>
              <a:buChar char="•"/>
            </a:pPr>
            <a:r>
              <a:rPr lang="en-GB" dirty="0">
                <a:solidFill>
                  <a:schemeClr val="tx2"/>
                </a:solidFill>
              </a:rPr>
              <a:t>Decisions about Prevent Referrals </a:t>
            </a:r>
            <a:r>
              <a:rPr lang="en-GB" b="0" dirty="0">
                <a:solidFill>
                  <a:schemeClr val="tx2"/>
                </a:solidFill>
              </a:rPr>
              <a:t>– only the Prevent Team (Counter Terrorism Police) can determine what is and is not a Prevent case once referred.</a:t>
            </a:r>
          </a:p>
          <a:p>
            <a:pPr marL="285750" indent="-285750">
              <a:spcBef>
                <a:spcPts val="0"/>
              </a:spcBef>
              <a:spcAft>
                <a:spcPts val="1800"/>
              </a:spcAft>
              <a:buFont typeface="Arial" panose="020B0604020202020204" pitchFamily="34" charset="0"/>
              <a:buChar char="•"/>
            </a:pPr>
            <a:r>
              <a:rPr lang="en-GB" dirty="0"/>
              <a:t>Referrals - </a:t>
            </a:r>
            <a:r>
              <a:rPr lang="en-GB" b="0" dirty="0"/>
              <a:t>All concerns that are reported are passed to the Prevent Policing Team  to start the assessment and de-confliction process; referrals will be shared with the Children’s MASH and Adults Safeguarding Pathway (Southampton Connect)</a:t>
            </a:r>
          </a:p>
          <a:p>
            <a:endParaRPr lang="en-GB" sz="1600" b="0" dirty="0"/>
          </a:p>
          <a:p>
            <a:endParaRPr lang="en-GB" dirty="0"/>
          </a:p>
        </p:txBody>
      </p:sp>
    </p:spTree>
    <p:extLst>
      <p:ext uri="{BB962C8B-B14F-4D97-AF65-F5344CB8AC3E}">
        <p14:creationId xmlns:p14="http://schemas.microsoft.com/office/powerpoint/2010/main" val="177714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85750" indent="-285750">
              <a:spcBef>
                <a:spcPts val="0"/>
              </a:spcBef>
              <a:spcAft>
                <a:spcPts val="1800"/>
              </a:spcAft>
              <a:buFont typeface="Arial" panose="020B0604020202020204" pitchFamily="34" charset="0"/>
              <a:buChar char="•"/>
            </a:pPr>
            <a:r>
              <a:rPr lang="en-GB" dirty="0"/>
              <a:t>Pre-assessment - </a:t>
            </a:r>
            <a:r>
              <a:rPr lang="en-GB" b="0" dirty="0"/>
              <a:t>The pre-assessment will consider whether the individual is at risk of radicalisation.</a:t>
            </a:r>
          </a:p>
          <a:p>
            <a:pPr marL="285750" indent="-285750">
              <a:spcBef>
                <a:spcPts val="0"/>
              </a:spcBef>
              <a:spcAft>
                <a:spcPts val="1800"/>
              </a:spcAft>
              <a:buFont typeface="Arial" panose="020B0604020202020204" pitchFamily="34" charset="0"/>
              <a:buChar char="•"/>
            </a:pPr>
            <a:r>
              <a:rPr lang="en-GB" dirty="0"/>
              <a:t>Malicious intent </a:t>
            </a:r>
            <a:r>
              <a:rPr lang="en-GB" b="0" dirty="0"/>
              <a:t>- Each referral is thoroughly checked and the information has to be corroborated. If the referral is felt to be malicious or overly cautious, it won’t progress any further.</a:t>
            </a:r>
          </a:p>
          <a:p>
            <a:pPr marL="285750" indent="-285750">
              <a:spcBef>
                <a:spcPts val="0"/>
              </a:spcBef>
              <a:spcAft>
                <a:spcPts val="1800"/>
              </a:spcAft>
              <a:buFont typeface="Arial" panose="020B0604020202020204" pitchFamily="34" charset="0"/>
              <a:buChar char="•"/>
            </a:pPr>
            <a:r>
              <a:rPr lang="en-GB" dirty="0"/>
              <a:t>Outcome and decision - </a:t>
            </a:r>
            <a:r>
              <a:rPr lang="en-GB" b="0" dirty="0"/>
              <a:t>If it is decided that the individual is at risk of radicalisation, they will be contacted to ask if they would like to engage with the Channel Panel process for support. This process is explained further on the next slide.</a:t>
            </a:r>
          </a:p>
        </p:txBody>
      </p:sp>
      <p:sp>
        <p:nvSpPr>
          <p:cNvPr id="4" name="Title 1"/>
          <p:cNvSpPr>
            <a:spLocks noGrp="1"/>
          </p:cNvSpPr>
          <p:nvPr>
            <p:ph type="title"/>
          </p:nvPr>
        </p:nvSpPr>
        <p:spPr/>
        <p:txBody>
          <a:bodyPr/>
          <a:lstStyle/>
          <a:p>
            <a:r>
              <a:rPr lang="en-GB" sz="3200" dirty="0"/>
              <a:t>What happens to a referral once it is reported?</a:t>
            </a:r>
          </a:p>
        </p:txBody>
      </p:sp>
    </p:spTree>
    <p:extLst>
      <p:ext uri="{BB962C8B-B14F-4D97-AF65-F5344CB8AC3E}">
        <p14:creationId xmlns:p14="http://schemas.microsoft.com/office/powerpoint/2010/main" val="4136234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7993"/>
            <a:ext cx="8229600" cy="608589"/>
          </a:xfrm>
        </p:spPr>
        <p:txBody>
          <a:bodyPr/>
          <a:lstStyle/>
          <a:p>
            <a:r>
              <a:rPr lang="en-GB" sz="3200" dirty="0"/>
              <a:t>The Channel Panel</a:t>
            </a:r>
          </a:p>
        </p:txBody>
      </p:sp>
      <p:sp>
        <p:nvSpPr>
          <p:cNvPr id="3" name="Content Placeholder 2"/>
          <p:cNvSpPr>
            <a:spLocks noGrp="1"/>
          </p:cNvSpPr>
          <p:nvPr>
            <p:ph idx="1"/>
          </p:nvPr>
        </p:nvSpPr>
        <p:spPr>
          <a:xfrm>
            <a:off x="187036" y="976745"/>
            <a:ext cx="8499764" cy="4483100"/>
          </a:xfrm>
        </p:spPr>
        <p:txBody>
          <a:bodyPr/>
          <a:lstStyle/>
          <a:p>
            <a:pPr marL="342900" indent="-342900">
              <a:spcBef>
                <a:spcPts val="600"/>
              </a:spcBef>
              <a:spcAft>
                <a:spcPts val="1200"/>
              </a:spcAft>
              <a:buFont typeface="Arial" panose="020B0604020202020204" pitchFamily="34" charset="0"/>
              <a:buChar char="•"/>
            </a:pPr>
            <a:r>
              <a:rPr lang="en-GB" altLang="en-US" b="0" dirty="0"/>
              <a:t>The Channel Panel is a multi-agency partnership meeting that agrees how to support individuals who are at risk of being radicalised. It forms a key part of the Prevent Strategy. </a:t>
            </a:r>
          </a:p>
          <a:p>
            <a:pPr marL="342900" indent="-342900">
              <a:spcBef>
                <a:spcPts val="600"/>
              </a:spcBef>
              <a:spcAft>
                <a:spcPts val="1200"/>
              </a:spcAft>
              <a:buFont typeface="Arial" panose="020B0604020202020204" pitchFamily="34" charset="0"/>
              <a:buChar char="•"/>
            </a:pPr>
            <a:r>
              <a:rPr lang="en-GB" altLang="en-US" b="0" dirty="0"/>
              <a:t>It is chaired by a Council officer and includes representatives from a range of partners, depending on the nature of the referral. It may include Housing officers or representatives from schools or colleges.</a:t>
            </a:r>
            <a:endParaRPr lang="en-GB" altLang="en-US" b="0" dirty="0">
              <a:solidFill>
                <a:srgbClr val="FF0000"/>
              </a:solidFill>
            </a:endParaRPr>
          </a:p>
          <a:p>
            <a:pPr marL="342900" indent="-342900">
              <a:spcAft>
                <a:spcPts val="1200"/>
              </a:spcAft>
              <a:buFont typeface="Arial" panose="020B0604020202020204" pitchFamily="34" charset="0"/>
              <a:buChar char="•"/>
            </a:pPr>
            <a:r>
              <a:rPr lang="en-GB" b="0" dirty="0"/>
              <a:t>The individual has to agree to take part in the Channel process, otherwise an adult with parental responsibility must give consent before the panel can discuss the case and refer the individual for tailored support. The panel will continue to monitor the case and the support needed for as long as required. </a:t>
            </a:r>
            <a:endParaRPr lang="en-GB" b="0" dirty="0">
              <a:solidFill>
                <a:srgbClr val="FF0000"/>
              </a:solidFill>
            </a:endParaRPr>
          </a:p>
          <a:p>
            <a:pPr marL="342900" indent="-342900">
              <a:spcAft>
                <a:spcPts val="1200"/>
              </a:spcAft>
              <a:buFont typeface="Arial" panose="020B0604020202020204" pitchFamily="34" charset="0"/>
              <a:buChar char="•"/>
            </a:pPr>
            <a:r>
              <a:rPr lang="en-GB" b="0" dirty="0"/>
              <a:t>If the individual does not consent the Channel Panel process cannot take place. In this case other types of support will be explored to help the individual.  The Prevent Engagement team will also monitor the individual’s situation and consider whether further intervention is required. </a:t>
            </a:r>
            <a:endParaRPr lang="en-GB" b="0" strike="sngStrike" dirty="0"/>
          </a:p>
          <a:p>
            <a:endParaRPr lang="en-GB" dirty="0"/>
          </a:p>
        </p:txBody>
      </p:sp>
    </p:spTree>
    <p:extLst>
      <p:ext uri="{BB962C8B-B14F-4D97-AF65-F5344CB8AC3E}">
        <p14:creationId xmlns:p14="http://schemas.microsoft.com/office/powerpoint/2010/main" val="2710743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438"/>
            <a:ext cx="8229600" cy="1143000"/>
          </a:xfrm>
        </p:spPr>
        <p:txBody>
          <a:bodyPr/>
          <a:lstStyle/>
          <a:p>
            <a:r>
              <a:rPr lang="en-GB" sz="3200" dirty="0"/>
              <a:t>Channel Panel Interventions</a:t>
            </a:r>
          </a:p>
        </p:txBody>
      </p:sp>
      <p:sp>
        <p:nvSpPr>
          <p:cNvPr id="3" name="Content Placeholder 2"/>
          <p:cNvSpPr>
            <a:spLocks noGrp="1"/>
          </p:cNvSpPr>
          <p:nvPr>
            <p:ph idx="1"/>
          </p:nvPr>
        </p:nvSpPr>
        <p:spPr>
          <a:xfrm>
            <a:off x="228600" y="988607"/>
            <a:ext cx="3408218" cy="3750511"/>
          </a:xfrm>
        </p:spPr>
        <p:txBody>
          <a:bodyPr/>
          <a:lstStyle/>
          <a:p>
            <a:pPr marL="285750" indent="-285750">
              <a:spcBef>
                <a:spcPts val="0"/>
              </a:spcBef>
              <a:spcAft>
                <a:spcPts val="1800"/>
              </a:spcAft>
              <a:buFont typeface="Arial" panose="020B0604020202020204" pitchFamily="34" charset="0"/>
              <a:buChar char="•"/>
            </a:pPr>
            <a:r>
              <a:rPr lang="en-GB" b="0" dirty="0"/>
              <a:t>The Channel Panel is about helping the individual to get the right help to reduce the risk of radicalisation. </a:t>
            </a:r>
          </a:p>
          <a:p>
            <a:pPr marL="285750" indent="-285750">
              <a:spcBef>
                <a:spcPts val="0"/>
              </a:spcBef>
              <a:spcAft>
                <a:spcPts val="1800"/>
              </a:spcAft>
              <a:buFont typeface="Arial" panose="020B0604020202020204" pitchFamily="34" charset="0"/>
              <a:buChar char="•"/>
            </a:pPr>
            <a:r>
              <a:rPr lang="en-GB" b="0" dirty="0"/>
              <a:t>This support might come from a range of places, depending on the individual’s circumstances.  </a:t>
            </a:r>
          </a:p>
          <a:p>
            <a:pPr marL="285750" indent="-285750">
              <a:spcBef>
                <a:spcPts val="0"/>
              </a:spcBef>
              <a:spcAft>
                <a:spcPts val="1800"/>
              </a:spcAft>
              <a:buFont typeface="Arial" panose="020B0604020202020204" pitchFamily="34" charset="0"/>
              <a:buChar char="•"/>
            </a:pPr>
            <a:r>
              <a:rPr lang="en-GB" b="0" dirty="0"/>
              <a:t>Channel intervention providers ensure that those at risk have access to a wide range of support, for example support could be offered. </a:t>
            </a:r>
          </a:p>
        </p:txBody>
      </p:sp>
      <p:sp>
        <p:nvSpPr>
          <p:cNvPr id="6" name="Freeform: Shape 5">
            <a:extLst>
              <a:ext uri="{FF2B5EF4-FFF2-40B4-BE49-F238E27FC236}">
                <a16:creationId xmlns:a16="http://schemas.microsoft.com/office/drawing/2014/main" id="{19A8F8DA-DB86-40AC-9C52-9D64DCA05774}"/>
              </a:ext>
            </a:extLst>
          </p:cNvPr>
          <p:cNvSpPr/>
          <p:nvPr/>
        </p:nvSpPr>
        <p:spPr>
          <a:xfrm>
            <a:off x="5398419" y="3176693"/>
            <a:ext cx="958014" cy="958014"/>
          </a:xfrm>
          <a:custGeom>
            <a:avLst/>
            <a:gdLst>
              <a:gd name="connsiteX0" fmla="*/ 0 w 958014"/>
              <a:gd name="connsiteY0" fmla="*/ 479007 h 958014"/>
              <a:gd name="connsiteX1" fmla="*/ 479007 w 958014"/>
              <a:gd name="connsiteY1" fmla="*/ 0 h 958014"/>
              <a:gd name="connsiteX2" fmla="*/ 958014 w 958014"/>
              <a:gd name="connsiteY2" fmla="*/ 479007 h 958014"/>
              <a:gd name="connsiteX3" fmla="*/ 479007 w 958014"/>
              <a:gd name="connsiteY3" fmla="*/ 958014 h 958014"/>
              <a:gd name="connsiteX4" fmla="*/ 0 w 958014"/>
              <a:gd name="connsiteY4" fmla="*/ 479007 h 95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14" h="958014">
                <a:moveTo>
                  <a:pt x="0" y="479007"/>
                </a:moveTo>
                <a:cubicBezTo>
                  <a:pt x="0" y="214459"/>
                  <a:pt x="214459" y="0"/>
                  <a:pt x="479007" y="0"/>
                </a:cubicBezTo>
                <a:cubicBezTo>
                  <a:pt x="743555" y="0"/>
                  <a:pt x="958014" y="214459"/>
                  <a:pt x="958014" y="479007"/>
                </a:cubicBezTo>
                <a:cubicBezTo>
                  <a:pt x="958014" y="743555"/>
                  <a:pt x="743555" y="958014"/>
                  <a:pt x="479007" y="958014"/>
                </a:cubicBezTo>
                <a:cubicBezTo>
                  <a:pt x="214459" y="958014"/>
                  <a:pt x="0" y="743555"/>
                  <a:pt x="0" y="479007"/>
                </a:cubicBez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6648" tIns="146648" rIns="146648" bIns="146648" numCol="1" spcCol="1270" anchor="ctr" anchorCtr="0">
            <a:noAutofit/>
          </a:bodyPr>
          <a:lstStyle/>
          <a:p>
            <a:pPr marL="0" lvl="0" indent="0" algn="ctr" defTabSz="444500">
              <a:lnSpc>
                <a:spcPct val="90000"/>
              </a:lnSpc>
              <a:spcBef>
                <a:spcPct val="0"/>
              </a:spcBef>
              <a:spcAft>
                <a:spcPct val="35000"/>
              </a:spcAft>
              <a:buNone/>
            </a:pPr>
            <a:r>
              <a:rPr lang="en-GB" sz="1000" kern="1200" dirty="0"/>
              <a:t>Channel Panel Intervention</a:t>
            </a:r>
          </a:p>
        </p:txBody>
      </p:sp>
      <p:sp>
        <p:nvSpPr>
          <p:cNvPr id="7" name="Freeform: Shape 6">
            <a:extLst>
              <a:ext uri="{FF2B5EF4-FFF2-40B4-BE49-F238E27FC236}">
                <a16:creationId xmlns:a16="http://schemas.microsoft.com/office/drawing/2014/main" id="{6E5693FC-5D2E-451D-8950-BE6A3C089FBE}"/>
              </a:ext>
            </a:extLst>
          </p:cNvPr>
          <p:cNvSpPr/>
          <p:nvPr/>
        </p:nvSpPr>
        <p:spPr>
          <a:xfrm rot="16200000">
            <a:off x="5445125" y="2726112"/>
            <a:ext cx="864601" cy="36562"/>
          </a:xfrm>
          <a:custGeom>
            <a:avLst/>
            <a:gdLst>
              <a:gd name="connsiteX0" fmla="*/ 0 w 864601"/>
              <a:gd name="connsiteY0" fmla="*/ 18281 h 36562"/>
              <a:gd name="connsiteX1" fmla="*/ 864601 w 864601"/>
              <a:gd name="connsiteY1" fmla="*/ 18281 h 36562"/>
            </a:gdLst>
            <a:ahLst/>
            <a:cxnLst>
              <a:cxn ang="0">
                <a:pos x="connsiteX0" y="connsiteY0"/>
              </a:cxn>
              <a:cxn ang="0">
                <a:pos x="connsiteX1" y="connsiteY1"/>
              </a:cxn>
            </a:cxnLst>
            <a:rect l="l" t="t" r="r" b="b"/>
            <a:pathLst>
              <a:path w="864601" h="36562">
                <a:moveTo>
                  <a:pt x="0" y="18281"/>
                </a:moveTo>
                <a:lnTo>
                  <a:pt x="864601" y="18281"/>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423385" tIns="-3333" rIns="423386" bIns="-3335"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8" name="Freeform: Shape 7">
            <a:extLst>
              <a:ext uri="{FF2B5EF4-FFF2-40B4-BE49-F238E27FC236}">
                <a16:creationId xmlns:a16="http://schemas.microsoft.com/office/drawing/2014/main" id="{1B7CE5CC-F076-4B21-8C52-90939327298D}"/>
              </a:ext>
            </a:extLst>
          </p:cNvPr>
          <p:cNvSpPr/>
          <p:nvPr/>
        </p:nvSpPr>
        <p:spPr>
          <a:xfrm>
            <a:off x="5398419" y="1354078"/>
            <a:ext cx="958014" cy="958014"/>
          </a:xfrm>
          <a:custGeom>
            <a:avLst/>
            <a:gdLst>
              <a:gd name="connsiteX0" fmla="*/ 0 w 958014"/>
              <a:gd name="connsiteY0" fmla="*/ 479007 h 958014"/>
              <a:gd name="connsiteX1" fmla="*/ 479007 w 958014"/>
              <a:gd name="connsiteY1" fmla="*/ 0 h 958014"/>
              <a:gd name="connsiteX2" fmla="*/ 958014 w 958014"/>
              <a:gd name="connsiteY2" fmla="*/ 479007 h 958014"/>
              <a:gd name="connsiteX3" fmla="*/ 479007 w 958014"/>
              <a:gd name="connsiteY3" fmla="*/ 958014 h 958014"/>
              <a:gd name="connsiteX4" fmla="*/ 0 w 958014"/>
              <a:gd name="connsiteY4" fmla="*/ 479007 h 95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14" h="958014">
                <a:moveTo>
                  <a:pt x="0" y="479007"/>
                </a:moveTo>
                <a:cubicBezTo>
                  <a:pt x="0" y="214459"/>
                  <a:pt x="214459" y="0"/>
                  <a:pt x="479007" y="0"/>
                </a:cubicBezTo>
                <a:cubicBezTo>
                  <a:pt x="743555" y="0"/>
                  <a:pt x="958014" y="214459"/>
                  <a:pt x="958014" y="479007"/>
                </a:cubicBezTo>
                <a:cubicBezTo>
                  <a:pt x="958014" y="743555"/>
                  <a:pt x="743555" y="958014"/>
                  <a:pt x="479007" y="958014"/>
                </a:cubicBezTo>
                <a:cubicBezTo>
                  <a:pt x="214459" y="958014"/>
                  <a:pt x="0" y="743555"/>
                  <a:pt x="0" y="479007"/>
                </a:cubicBez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46648" tIns="146648" rIns="146648" bIns="146648" numCol="1" spcCol="1270" anchor="ctr" anchorCtr="0">
            <a:noAutofit/>
          </a:bodyPr>
          <a:lstStyle/>
          <a:p>
            <a:pPr marL="0" lvl="0" indent="0" algn="ctr" defTabSz="444500">
              <a:lnSpc>
                <a:spcPct val="90000"/>
              </a:lnSpc>
              <a:spcBef>
                <a:spcPct val="0"/>
              </a:spcBef>
              <a:spcAft>
                <a:spcPct val="35000"/>
              </a:spcAft>
              <a:buNone/>
            </a:pPr>
            <a:r>
              <a:rPr lang="en-GB" sz="1000" b="0" kern="1200" dirty="0"/>
              <a:t>Community activities</a:t>
            </a:r>
            <a:endParaRPr lang="en-GB" sz="1000" kern="1200" dirty="0"/>
          </a:p>
        </p:txBody>
      </p:sp>
      <p:sp>
        <p:nvSpPr>
          <p:cNvPr id="9" name="Freeform: Shape 8">
            <a:extLst>
              <a:ext uri="{FF2B5EF4-FFF2-40B4-BE49-F238E27FC236}">
                <a16:creationId xmlns:a16="http://schemas.microsoft.com/office/drawing/2014/main" id="{240D1345-D555-4E78-B51A-685796BADA4A}"/>
              </a:ext>
            </a:extLst>
          </p:cNvPr>
          <p:cNvSpPr/>
          <p:nvPr/>
        </p:nvSpPr>
        <p:spPr>
          <a:xfrm rot="18600000">
            <a:off x="6030903" y="2939317"/>
            <a:ext cx="864601" cy="36562"/>
          </a:xfrm>
          <a:custGeom>
            <a:avLst/>
            <a:gdLst>
              <a:gd name="connsiteX0" fmla="*/ 0 w 864601"/>
              <a:gd name="connsiteY0" fmla="*/ 18281 h 36562"/>
              <a:gd name="connsiteX1" fmla="*/ 864601 w 864601"/>
              <a:gd name="connsiteY1" fmla="*/ 18281 h 36562"/>
            </a:gdLst>
            <a:ahLst/>
            <a:cxnLst>
              <a:cxn ang="0">
                <a:pos x="connsiteX0" y="connsiteY0"/>
              </a:cxn>
              <a:cxn ang="0">
                <a:pos x="connsiteX1" y="connsiteY1"/>
              </a:cxn>
            </a:cxnLst>
            <a:rect l="l" t="t" r="r" b="b"/>
            <a:pathLst>
              <a:path w="864601" h="36562">
                <a:moveTo>
                  <a:pt x="0" y="18281"/>
                </a:moveTo>
                <a:lnTo>
                  <a:pt x="864601" y="18281"/>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423385" tIns="-3335" rIns="423386" bIns="-3334" numCol="1" spcCol="1270" anchor="ctr" anchorCtr="0">
            <a:noAutofit/>
          </a:bodyPr>
          <a:lstStyle/>
          <a:p>
            <a:pPr marL="0" lvl="0" indent="0" algn="ctr" defTabSz="222250">
              <a:lnSpc>
                <a:spcPct val="90000"/>
              </a:lnSpc>
              <a:spcBef>
                <a:spcPct val="0"/>
              </a:spcBef>
              <a:spcAft>
                <a:spcPct val="35000"/>
              </a:spcAft>
              <a:buNone/>
            </a:pPr>
            <a:endParaRPr lang="en-GB" sz="500" kern="1200"/>
          </a:p>
        </p:txBody>
      </p:sp>
      <p:sp>
        <p:nvSpPr>
          <p:cNvPr id="10" name="Freeform: Shape 9">
            <a:extLst>
              <a:ext uri="{FF2B5EF4-FFF2-40B4-BE49-F238E27FC236}">
                <a16:creationId xmlns:a16="http://schemas.microsoft.com/office/drawing/2014/main" id="{8841FFBA-3077-4598-8781-5C7F8BAEFCB9}"/>
              </a:ext>
            </a:extLst>
          </p:cNvPr>
          <p:cNvSpPr/>
          <p:nvPr/>
        </p:nvSpPr>
        <p:spPr>
          <a:xfrm>
            <a:off x="6569973" y="1780489"/>
            <a:ext cx="958014" cy="958014"/>
          </a:xfrm>
          <a:custGeom>
            <a:avLst/>
            <a:gdLst>
              <a:gd name="connsiteX0" fmla="*/ 0 w 958014"/>
              <a:gd name="connsiteY0" fmla="*/ 479007 h 958014"/>
              <a:gd name="connsiteX1" fmla="*/ 479007 w 958014"/>
              <a:gd name="connsiteY1" fmla="*/ 0 h 958014"/>
              <a:gd name="connsiteX2" fmla="*/ 958014 w 958014"/>
              <a:gd name="connsiteY2" fmla="*/ 479007 h 958014"/>
              <a:gd name="connsiteX3" fmla="*/ 479007 w 958014"/>
              <a:gd name="connsiteY3" fmla="*/ 958014 h 958014"/>
              <a:gd name="connsiteX4" fmla="*/ 0 w 958014"/>
              <a:gd name="connsiteY4" fmla="*/ 479007 h 95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14" h="958014">
                <a:moveTo>
                  <a:pt x="0" y="479007"/>
                </a:moveTo>
                <a:cubicBezTo>
                  <a:pt x="0" y="214459"/>
                  <a:pt x="214459" y="0"/>
                  <a:pt x="479007" y="0"/>
                </a:cubicBezTo>
                <a:cubicBezTo>
                  <a:pt x="743555" y="0"/>
                  <a:pt x="958014" y="214459"/>
                  <a:pt x="958014" y="479007"/>
                </a:cubicBezTo>
                <a:cubicBezTo>
                  <a:pt x="958014" y="743555"/>
                  <a:pt x="743555" y="958014"/>
                  <a:pt x="479007" y="958014"/>
                </a:cubicBezTo>
                <a:cubicBezTo>
                  <a:pt x="214459" y="958014"/>
                  <a:pt x="0" y="743555"/>
                  <a:pt x="0" y="479007"/>
                </a:cubicBezTo>
                <a:close/>
              </a:path>
            </a:pathLst>
          </a:custGeom>
        </p:spPr>
        <p:style>
          <a:lnRef idx="2">
            <a:schemeClr val="lt1">
              <a:hueOff val="0"/>
              <a:satOff val="0"/>
              <a:lumOff val="0"/>
              <a:alphaOff val="0"/>
            </a:schemeClr>
          </a:lnRef>
          <a:fillRef idx="1">
            <a:schemeClr val="accent4">
              <a:hueOff val="-558096"/>
              <a:satOff val="3362"/>
              <a:lumOff val="270"/>
              <a:alphaOff val="0"/>
            </a:schemeClr>
          </a:fillRef>
          <a:effectRef idx="0">
            <a:schemeClr val="accent4">
              <a:hueOff val="-558096"/>
              <a:satOff val="3362"/>
              <a:lumOff val="270"/>
              <a:alphaOff val="0"/>
            </a:schemeClr>
          </a:effectRef>
          <a:fontRef idx="minor">
            <a:schemeClr val="lt1"/>
          </a:fontRef>
        </p:style>
        <p:txBody>
          <a:bodyPr spcFirstLastPara="0" vert="horz" wrap="square" lIns="146648" tIns="146648" rIns="146648" bIns="146648" numCol="1" spcCol="1270" anchor="ctr" anchorCtr="0">
            <a:noAutofit/>
          </a:bodyPr>
          <a:lstStyle/>
          <a:p>
            <a:pPr marL="0" lvl="0" indent="0" algn="ctr" defTabSz="444500">
              <a:lnSpc>
                <a:spcPct val="90000"/>
              </a:lnSpc>
              <a:spcBef>
                <a:spcPct val="0"/>
              </a:spcBef>
              <a:spcAft>
                <a:spcPct val="35000"/>
              </a:spcAft>
              <a:buNone/>
            </a:pPr>
            <a:r>
              <a:rPr lang="en-GB" sz="1000" kern="1200" dirty="0"/>
              <a:t>Liaison with faith  groups</a:t>
            </a:r>
          </a:p>
        </p:txBody>
      </p:sp>
      <p:sp>
        <p:nvSpPr>
          <p:cNvPr id="11" name="Freeform: Shape 10">
            <a:extLst>
              <a:ext uri="{FF2B5EF4-FFF2-40B4-BE49-F238E27FC236}">
                <a16:creationId xmlns:a16="http://schemas.microsoft.com/office/drawing/2014/main" id="{64FB1079-0037-43BB-A46A-30127FB958EC}"/>
              </a:ext>
            </a:extLst>
          </p:cNvPr>
          <p:cNvSpPr/>
          <p:nvPr/>
        </p:nvSpPr>
        <p:spPr>
          <a:xfrm rot="21000000">
            <a:off x="6342588" y="3479172"/>
            <a:ext cx="864601" cy="36562"/>
          </a:xfrm>
          <a:custGeom>
            <a:avLst/>
            <a:gdLst>
              <a:gd name="connsiteX0" fmla="*/ 0 w 864601"/>
              <a:gd name="connsiteY0" fmla="*/ 18281 h 36562"/>
              <a:gd name="connsiteX1" fmla="*/ 864601 w 864601"/>
              <a:gd name="connsiteY1" fmla="*/ 18281 h 36562"/>
            </a:gdLst>
            <a:ahLst/>
            <a:cxnLst>
              <a:cxn ang="0">
                <a:pos x="connsiteX0" y="connsiteY0"/>
              </a:cxn>
              <a:cxn ang="0">
                <a:pos x="connsiteX1" y="connsiteY1"/>
              </a:cxn>
            </a:cxnLst>
            <a:rect l="l" t="t" r="r" b="b"/>
            <a:pathLst>
              <a:path w="864601" h="36562">
                <a:moveTo>
                  <a:pt x="0" y="18281"/>
                </a:moveTo>
                <a:lnTo>
                  <a:pt x="864601" y="18281"/>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423385" tIns="-3333" rIns="423385" bIns="-3336"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12" name="Freeform: Shape 11">
            <a:extLst>
              <a:ext uri="{FF2B5EF4-FFF2-40B4-BE49-F238E27FC236}">
                <a16:creationId xmlns:a16="http://schemas.microsoft.com/office/drawing/2014/main" id="{E3A1D682-4137-4B34-9623-849D264242F8}"/>
              </a:ext>
            </a:extLst>
          </p:cNvPr>
          <p:cNvSpPr/>
          <p:nvPr/>
        </p:nvSpPr>
        <p:spPr>
          <a:xfrm>
            <a:off x="7193345" y="2860199"/>
            <a:ext cx="958014" cy="958014"/>
          </a:xfrm>
          <a:custGeom>
            <a:avLst/>
            <a:gdLst>
              <a:gd name="connsiteX0" fmla="*/ 0 w 958014"/>
              <a:gd name="connsiteY0" fmla="*/ 479007 h 958014"/>
              <a:gd name="connsiteX1" fmla="*/ 479007 w 958014"/>
              <a:gd name="connsiteY1" fmla="*/ 0 h 958014"/>
              <a:gd name="connsiteX2" fmla="*/ 958014 w 958014"/>
              <a:gd name="connsiteY2" fmla="*/ 479007 h 958014"/>
              <a:gd name="connsiteX3" fmla="*/ 479007 w 958014"/>
              <a:gd name="connsiteY3" fmla="*/ 958014 h 958014"/>
              <a:gd name="connsiteX4" fmla="*/ 0 w 958014"/>
              <a:gd name="connsiteY4" fmla="*/ 479007 h 95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14" h="958014">
                <a:moveTo>
                  <a:pt x="0" y="479007"/>
                </a:moveTo>
                <a:cubicBezTo>
                  <a:pt x="0" y="214459"/>
                  <a:pt x="214459" y="0"/>
                  <a:pt x="479007" y="0"/>
                </a:cubicBezTo>
                <a:cubicBezTo>
                  <a:pt x="743555" y="0"/>
                  <a:pt x="958014" y="214459"/>
                  <a:pt x="958014" y="479007"/>
                </a:cubicBezTo>
                <a:cubicBezTo>
                  <a:pt x="958014" y="743555"/>
                  <a:pt x="743555" y="958014"/>
                  <a:pt x="479007" y="958014"/>
                </a:cubicBezTo>
                <a:cubicBezTo>
                  <a:pt x="214459" y="958014"/>
                  <a:pt x="0" y="743555"/>
                  <a:pt x="0" y="479007"/>
                </a:cubicBezTo>
                <a:close/>
              </a:path>
            </a:pathLst>
          </a:custGeom>
        </p:spPr>
        <p:style>
          <a:lnRef idx="2">
            <a:schemeClr val="lt1">
              <a:hueOff val="0"/>
              <a:satOff val="0"/>
              <a:lumOff val="0"/>
              <a:alphaOff val="0"/>
            </a:schemeClr>
          </a:lnRef>
          <a:fillRef idx="1">
            <a:schemeClr val="accent4">
              <a:hueOff val="-1116192"/>
              <a:satOff val="6725"/>
              <a:lumOff val="539"/>
              <a:alphaOff val="0"/>
            </a:schemeClr>
          </a:fillRef>
          <a:effectRef idx="0">
            <a:schemeClr val="accent4">
              <a:hueOff val="-1116192"/>
              <a:satOff val="6725"/>
              <a:lumOff val="539"/>
              <a:alphaOff val="0"/>
            </a:schemeClr>
          </a:effectRef>
          <a:fontRef idx="minor">
            <a:schemeClr val="lt1"/>
          </a:fontRef>
        </p:style>
        <p:txBody>
          <a:bodyPr spcFirstLastPara="0" vert="horz" wrap="square" lIns="146648" tIns="146648" rIns="146648" bIns="146648" numCol="1" spcCol="1270" anchor="ctr" anchorCtr="0">
            <a:noAutofit/>
          </a:bodyPr>
          <a:lstStyle/>
          <a:p>
            <a:pPr marL="0" lvl="0" indent="0" algn="ctr" defTabSz="444500">
              <a:lnSpc>
                <a:spcPct val="90000"/>
              </a:lnSpc>
              <a:spcBef>
                <a:spcPct val="0"/>
              </a:spcBef>
              <a:spcAft>
                <a:spcPct val="35000"/>
              </a:spcAft>
              <a:buNone/>
            </a:pPr>
            <a:r>
              <a:rPr lang="en-GB" sz="1000" b="0" kern="1200" dirty="0"/>
              <a:t>Voluntary groups</a:t>
            </a:r>
            <a:endParaRPr lang="en-GB" sz="1000" kern="1200" dirty="0"/>
          </a:p>
        </p:txBody>
      </p:sp>
      <p:sp>
        <p:nvSpPr>
          <p:cNvPr id="13" name="Freeform: Shape 12">
            <a:extLst>
              <a:ext uri="{FF2B5EF4-FFF2-40B4-BE49-F238E27FC236}">
                <a16:creationId xmlns:a16="http://schemas.microsoft.com/office/drawing/2014/main" id="{84F67002-E51A-485B-97D3-5C0F52B7C877}"/>
              </a:ext>
            </a:extLst>
          </p:cNvPr>
          <p:cNvSpPr/>
          <p:nvPr/>
        </p:nvSpPr>
        <p:spPr>
          <a:xfrm rot="1800000">
            <a:off x="6234341" y="4093073"/>
            <a:ext cx="864601" cy="36562"/>
          </a:xfrm>
          <a:custGeom>
            <a:avLst/>
            <a:gdLst>
              <a:gd name="connsiteX0" fmla="*/ 0 w 864601"/>
              <a:gd name="connsiteY0" fmla="*/ 18281 h 36562"/>
              <a:gd name="connsiteX1" fmla="*/ 864601 w 864601"/>
              <a:gd name="connsiteY1" fmla="*/ 18281 h 36562"/>
            </a:gdLst>
            <a:ahLst/>
            <a:cxnLst>
              <a:cxn ang="0">
                <a:pos x="connsiteX0" y="connsiteY0"/>
              </a:cxn>
              <a:cxn ang="0">
                <a:pos x="connsiteX1" y="connsiteY1"/>
              </a:cxn>
            </a:cxnLst>
            <a:rect l="l" t="t" r="r" b="b"/>
            <a:pathLst>
              <a:path w="864601" h="36562">
                <a:moveTo>
                  <a:pt x="0" y="18281"/>
                </a:moveTo>
                <a:lnTo>
                  <a:pt x="864601" y="18281"/>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423385" tIns="-3335" rIns="423385" bIns="-3334"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14" name="Freeform: Shape 13">
            <a:extLst>
              <a:ext uri="{FF2B5EF4-FFF2-40B4-BE49-F238E27FC236}">
                <a16:creationId xmlns:a16="http://schemas.microsoft.com/office/drawing/2014/main" id="{C4D22C45-8B09-4CD6-8BB5-FF45574101A0}"/>
              </a:ext>
            </a:extLst>
          </p:cNvPr>
          <p:cNvSpPr/>
          <p:nvPr/>
        </p:nvSpPr>
        <p:spPr>
          <a:xfrm>
            <a:off x="6976850" y="4088001"/>
            <a:ext cx="958014" cy="958014"/>
          </a:xfrm>
          <a:custGeom>
            <a:avLst/>
            <a:gdLst>
              <a:gd name="connsiteX0" fmla="*/ 0 w 958014"/>
              <a:gd name="connsiteY0" fmla="*/ 479007 h 958014"/>
              <a:gd name="connsiteX1" fmla="*/ 479007 w 958014"/>
              <a:gd name="connsiteY1" fmla="*/ 0 h 958014"/>
              <a:gd name="connsiteX2" fmla="*/ 958014 w 958014"/>
              <a:gd name="connsiteY2" fmla="*/ 479007 h 958014"/>
              <a:gd name="connsiteX3" fmla="*/ 479007 w 958014"/>
              <a:gd name="connsiteY3" fmla="*/ 958014 h 958014"/>
              <a:gd name="connsiteX4" fmla="*/ 0 w 958014"/>
              <a:gd name="connsiteY4" fmla="*/ 479007 h 95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14" h="958014">
                <a:moveTo>
                  <a:pt x="0" y="479007"/>
                </a:moveTo>
                <a:cubicBezTo>
                  <a:pt x="0" y="214459"/>
                  <a:pt x="214459" y="0"/>
                  <a:pt x="479007" y="0"/>
                </a:cubicBezTo>
                <a:cubicBezTo>
                  <a:pt x="743555" y="0"/>
                  <a:pt x="958014" y="214459"/>
                  <a:pt x="958014" y="479007"/>
                </a:cubicBezTo>
                <a:cubicBezTo>
                  <a:pt x="958014" y="743555"/>
                  <a:pt x="743555" y="958014"/>
                  <a:pt x="479007" y="958014"/>
                </a:cubicBezTo>
                <a:cubicBezTo>
                  <a:pt x="214459" y="958014"/>
                  <a:pt x="0" y="743555"/>
                  <a:pt x="0" y="479007"/>
                </a:cubicBezTo>
                <a:close/>
              </a:path>
            </a:pathLst>
          </a:custGeom>
        </p:spPr>
        <p:style>
          <a:lnRef idx="2">
            <a:schemeClr val="lt1">
              <a:hueOff val="0"/>
              <a:satOff val="0"/>
              <a:lumOff val="0"/>
              <a:alphaOff val="0"/>
            </a:schemeClr>
          </a:lnRef>
          <a:fillRef idx="1">
            <a:schemeClr val="accent4">
              <a:hueOff val="-1674289"/>
              <a:satOff val="10087"/>
              <a:lumOff val="809"/>
              <a:alphaOff val="0"/>
            </a:schemeClr>
          </a:fillRef>
          <a:effectRef idx="0">
            <a:schemeClr val="accent4">
              <a:hueOff val="-1674289"/>
              <a:satOff val="10087"/>
              <a:lumOff val="809"/>
              <a:alphaOff val="0"/>
            </a:schemeClr>
          </a:effectRef>
          <a:fontRef idx="minor">
            <a:schemeClr val="lt1"/>
          </a:fontRef>
        </p:style>
        <p:txBody>
          <a:bodyPr spcFirstLastPara="0" vert="horz" wrap="square" lIns="146648" tIns="146648" rIns="146648" bIns="146648" numCol="1" spcCol="1270" anchor="ctr" anchorCtr="0">
            <a:noAutofit/>
          </a:bodyPr>
          <a:lstStyle/>
          <a:p>
            <a:pPr marL="0" lvl="0" indent="0" algn="ctr" defTabSz="444500">
              <a:lnSpc>
                <a:spcPct val="90000"/>
              </a:lnSpc>
              <a:spcBef>
                <a:spcPct val="0"/>
              </a:spcBef>
              <a:spcAft>
                <a:spcPct val="35000"/>
              </a:spcAft>
              <a:buNone/>
            </a:pPr>
            <a:r>
              <a:rPr lang="en-GB" sz="1000" b="0" kern="1200" dirty="0"/>
              <a:t>Intervention provider</a:t>
            </a:r>
          </a:p>
        </p:txBody>
      </p:sp>
      <p:sp>
        <p:nvSpPr>
          <p:cNvPr id="15" name="Freeform: Shape 14">
            <a:extLst>
              <a:ext uri="{FF2B5EF4-FFF2-40B4-BE49-F238E27FC236}">
                <a16:creationId xmlns:a16="http://schemas.microsoft.com/office/drawing/2014/main" id="{557D3C41-AB3C-42A0-A3A3-68848602897C}"/>
              </a:ext>
            </a:extLst>
          </p:cNvPr>
          <p:cNvSpPr/>
          <p:nvPr/>
        </p:nvSpPr>
        <p:spPr>
          <a:xfrm rot="4200000">
            <a:off x="5756811" y="4493769"/>
            <a:ext cx="864601" cy="36562"/>
          </a:xfrm>
          <a:custGeom>
            <a:avLst/>
            <a:gdLst>
              <a:gd name="connsiteX0" fmla="*/ 0 w 864601"/>
              <a:gd name="connsiteY0" fmla="*/ 18281 h 36562"/>
              <a:gd name="connsiteX1" fmla="*/ 864601 w 864601"/>
              <a:gd name="connsiteY1" fmla="*/ 18281 h 36562"/>
            </a:gdLst>
            <a:ahLst/>
            <a:cxnLst>
              <a:cxn ang="0">
                <a:pos x="connsiteX0" y="connsiteY0"/>
              </a:cxn>
              <a:cxn ang="0">
                <a:pos x="connsiteX1" y="connsiteY1"/>
              </a:cxn>
            </a:cxnLst>
            <a:rect l="l" t="t" r="r" b="b"/>
            <a:pathLst>
              <a:path w="864601" h="36562">
                <a:moveTo>
                  <a:pt x="0" y="18281"/>
                </a:moveTo>
                <a:lnTo>
                  <a:pt x="864601" y="18281"/>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423385" tIns="-3335" rIns="423385" bIns="-3334"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16" name="Freeform: Shape 15">
            <a:extLst>
              <a:ext uri="{FF2B5EF4-FFF2-40B4-BE49-F238E27FC236}">
                <a16:creationId xmlns:a16="http://schemas.microsoft.com/office/drawing/2014/main" id="{762CAA05-A5B6-4F81-AF3C-F597478AABB7}"/>
              </a:ext>
            </a:extLst>
          </p:cNvPr>
          <p:cNvSpPr/>
          <p:nvPr/>
        </p:nvSpPr>
        <p:spPr>
          <a:xfrm>
            <a:off x="6021790" y="4889392"/>
            <a:ext cx="958014" cy="958014"/>
          </a:xfrm>
          <a:custGeom>
            <a:avLst/>
            <a:gdLst>
              <a:gd name="connsiteX0" fmla="*/ 0 w 958014"/>
              <a:gd name="connsiteY0" fmla="*/ 479007 h 958014"/>
              <a:gd name="connsiteX1" fmla="*/ 479007 w 958014"/>
              <a:gd name="connsiteY1" fmla="*/ 0 h 958014"/>
              <a:gd name="connsiteX2" fmla="*/ 958014 w 958014"/>
              <a:gd name="connsiteY2" fmla="*/ 479007 h 958014"/>
              <a:gd name="connsiteX3" fmla="*/ 479007 w 958014"/>
              <a:gd name="connsiteY3" fmla="*/ 958014 h 958014"/>
              <a:gd name="connsiteX4" fmla="*/ 0 w 958014"/>
              <a:gd name="connsiteY4" fmla="*/ 479007 h 95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14" h="958014">
                <a:moveTo>
                  <a:pt x="0" y="479007"/>
                </a:moveTo>
                <a:cubicBezTo>
                  <a:pt x="0" y="214459"/>
                  <a:pt x="214459" y="0"/>
                  <a:pt x="479007" y="0"/>
                </a:cubicBezTo>
                <a:cubicBezTo>
                  <a:pt x="743555" y="0"/>
                  <a:pt x="958014" y="214459"/>
                  <a:pt x="958014" y="479007"/>
                </a:cubicBezTo>
                <a:cubicBezTo>
                  <a:pt x="958014" y="743555"/>
                  <a:pt x="743555" y="958014"/>
                  <a:pt x="479007" y="958014"/>
                </a:cubicBezTo>
                <a:cubicBezTo>
                  <a:pt x="214459" y="958014"/>
                  <a:pt x="0" y="743555"/>
                  <a:pt x="0" y="479007"/>
                </a:cubicBez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146648" tIns="146648" rIns="146648" bIns="146648" numCol="1" spcCol="1270" anchor="ctr" anchorCtr="0">
            <a:noAutofit/>
          </a:bodyPr>
          <a:lstStyle/>
          <a:p>
            <a:pPr marL="0" lvl="0" indent="0" algn="ctr" defTabSz="444500">
              <a:lnSpc>
                <a:spcPct val="90000"/>
              </a:lnSpc>
              <a:spcBef>
                <a:spcPct val="0"/>
              </a:spcBef>
              <a:spcAft>
                <a:spcPct val="35000"/>
              </a:spcAft>
              <a:buNone/>
            </a:pPr>
            <a:r>
              <a:rPr lang="en-GB" sz="1000" b="0" kern="1200"/>
              <a:t>Social Worker</a:t>
            </a:r>
            <a:endParaRPr lang="en-GB" sz="1000" kern="1200"/>
          </a:p>
        </p:txBody>
      </p:sp>
      <p:sp>
        <p:nvSpPr>
          <p:cNvPr id="17" name="Freeform: Shape 16">
            <a:extLst>
              <a:ext uri="{FF2B5EF4-FFF2-40B4-BE49-F238E27FC236}">
                <a16:creationId xmlns:a16="http://schemas.microsoft.com/office/drawing/2014/main" id="{C971153D-04C5-4420-8B2D-7FE02EC1299A}"/>
              </a:ext>
            </a:extLst>
          </p:cNvPr>
          <p:cNvSpPr/>
          <p:nvPr/>
        </p:nvSpPr>
        <p:spPr>
          <a:xfrm rot="17400000">
            <a:off x="5133440" y="4493768"/>
            <a:ext cx="864601" cy="36563"/>
          </a:xfrm>
          <a:custGeom>
            <a:avLst/>
            <a:gdLst>
              <a:gd name="connsiteX0" fmla="*/ 0 w 864601"/>
              <a:gd name="connsiteY0" fmla="*/ 18281 h 36562"/>
              <a:gd name="connsiteX1" fmla="*/ 864601 w 864601"/>
              <a:gd name="connsiteY1" fmla="*/ 18281 h 36562"/>
            </a:gdLst>
            <a:ahLst/>
            <a:cxnLst>
              <a:cxn ang="0">
                <a:pos x="connsiteX0" y="connsiteY0"/>
              </a:cxn>
              <a:cxn ang="0">
                <a:pos x="connsiteX1" y="connsiteY1"/>
              </a:cxn>
            </a:cxnLst>
            <a:rect l="l" t="t" r="r" b="b"/>
            <a:pathLst>
              <a:path w="864601" h="36562">
                <a:moveTo>
                  <a:pt x="864601" y="18281"/>
                </a:moveTo>
                <a:lnTo>
                  <a:pt x="0" y="18281"/>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423384" tIns="-3334" rIns="423386" bIns="-3334"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18" name="Freeform: Shape 17">
            <a:extLst>
              <a:ext uri="{FF2B5EF4-FFF2-40B4-BE49-F238E27FC236}">
                <a16:creationId xmlns:a16="http://schemas.microsoft.com/office/drawing/2014/main" id="{EE1E7E23-587E-4277-93AE-DD0EAD0041A1}"/>
              </a:ext>
            </a:extLst>
          </p:cNvPr>
          <p:cNvSpPr/>
          <p:nvPr/>
        </p:nvSpPr>
        <p:spPr>
          <a:xfrm>
            <a:off x="4775048" y="4889392"/>
            <a:ext cx="958014" cy="958014"/>
          </a:xfrm>
          <a:custGeom>
            <a:avLst/>
            <a:gdLst>
              <a:gd name="connsiteX0" fmla="*/ 0 w 958014"/>
              <a:gd name="connsiteY0" fmla="*/ 479007 h 958014"/>
              <a:gd name="connsiteX1" fmla="*/ 479007 w 958014"/>
              <a:gd name="connsiteY1" fmla="*/ 0 h 958014"/>
              <a:gd name="connsiteX2" fmla="*/ 958014 w 958014"/>
              <a:gd name="connsiteY2" fmla="*/ 479007 h 958014"/>
              <a:gd name="connsiteX3" fmla="*/ 479007 w 958014"/>
              <a:gd name="connsiteY3" fmla="*/ 958014 h 958014"/>
              <a:gd name="connsiteX4" fmla="*/ 0 w 958014"/>
              <a:gd name="connsiteY4" fmla="*/ 479007 h 95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14" h="958014">
                <a:moveTo>
                  <a:pt x="0" y="479007"/>
                </a:moveTo>
                <a:cubicBezTo>
                  <a:pt x="0" y="214459"/>
                  <a:pt x="214459" y="0"/>
                  <a:pt x="479007" y="0"/>
                </a:cubicBezTo>
                <a:cubicBezTo>
                  <a:pt x="743555" y="0"/>
                  <a:pt x="958014" y="214459"/>
                  <a:pt x="958014" y="479007"/>
                </a:cubicBezTo>
                <a:cubicBezTo>
                  <a:pt x="958014" y="743555"/>
                  <a:pt x="743555" y="958014"/>
                  <a:pt x="479007" y="958014"/>
                </a:cubicBezTo>
                <a:cubicBezTo>
                  <a:pt x="214459" y="958014"/>
                  <a:pt x="0" y="743555"/>
                  <a:pt x="0" y="479007"/>
                </a:cubicBezTo>
                <a:close/>
              </a:path>
            </a:pathLst>
          </a:custGeom>
        </p:spPr>
        <p:style>
          <a:lnRef idx="2">
            <a:schemeClr val="lt1">
              <a:hueOff val="0"/>
              <a:satOff val="0"/>
              <a:lumOff val="0"/>
              <a:alphaOff val="0"/>
            </a:schemeClr>
          </a:lnRef>
          <a:fillRef idx="1">
            <a:schemeClr val="accent4">
              <a:hueOff val="-2790481"/>
              <a:satOff val="16812"/>
              <a:lumOff val="1348"/>
              <a:alphaOff val="0"/>
            </a:schemeClr>
          </a:fillRef>
          <a:effectRef idx="0">
            <a:schemeClr val="accent4">
              <a:hueOff val="-2790481"/>
              <a:satOff val="16812"/>
              <a:lumOff val="1348"/>
              <a:alphaOff val="0"/>
            </a:schemeClr>
          </a:effectRef>
          <a:fontRef idx="minor">
            <a:schemeClr val="lt1"/>
          </a:fontRef>
        </p:style>
        <p:txBody>
          <a:bodyPr spcFirstLastPara="0" vert="horz" wrap="square" lIns="146648" tIns="146648" rIns="146648" bIns="146648" numCol="1" spcCol="1270" anchor="ctr" anchorCtr="0">
            <a:noAutofit/>
          </a:bodyPr>
          <a:lstStyle/>
          <a:p>
            <a:pPr marL="0" lvl="0" indent="0" algn="ctr" defTabSz="444500">
              <a:lnSpc>
                <a:spcPct val="90000"/>
              </a:lnSpc>
              <a:spcBef>
                <a:spcPct val="0"/>
              </a:spcBef>
              <a:spcAft>
                <a:spcPct val="35000"/>
              </a:spcAft>
              <a:buNone/>
            </a:pPr>
            <a:r>
              <a:rPr lang="en-GB" sz="1000" b="0" kern="1200"/>
              <a:t>Counsellor</a:t>
            </a:r>
            <a:endParaRPr lang="en-GB" sz="1000" b="0" kern="1200" dirty="0"/>
          </a:p>
        </p:txBody>
      </p:sp>
      <p:sp>
        <p:nvSpPr>
          <p:cNvPr id="19" name="Freeform: Shape 18">
            <a:extLst>
              <a:ext uri="{FF2B5EF4-FFF2-40B4-BE49-F238E27FC236}">
                <a16:creationId xmlns:a16="http://schemas.microsoft.com/office/drawing/2014/main" id="{AFEC0FB7-D8B8-46B6-AF4F-C5206B7522B2}"/>
              </a:ext>
            </a:extLst>
          </p:cNvPr>
          <p:cNvSpPr/>
          <p:nvPr/>
        </p:nvSpPr>
        <p:spPr>
          <a:xfrm rot="19800000">
            <a:off x="4655910" y="4093072"/>
            <a:ext cx="864602" cy="36563"/>
          </a:xfrm>
          <a:custGeom>
            <a:avLst/>
            <a:gdLst>
              <a:gd name="connsiteX0" fmla="*/ 0 w 864601"/>
              <a:gd name="connsiteY0" fmla="*/ 18281 h 36562"/>
              <a:gd name="connsiteX1" fmla="*/ 864601 w 864601"/>
              <a:gd name="connsiteY1" fmla="*/ 18281 h 36562"/>
            </a:gdLst>
            <a:ahLst/>
            <a:cxnLst>
              <a:cxn ang="0">
                <a:pos x="connsiteX0" y="connsiteY0"/>
              </a:cxn>
              <a:cxn ang="0">
                <a:pos x="connsiteX1" y="connsiteY1"/>
              </a:cxn>
            </a:cxnLst>
            <a:rect l="l" t="t" r="r" b="b"/>
            <a:pathLst>
              <a:path w="864601" h="36562">
                <a:moveTo>
                  <a:pt x="864601" y="18281"/>
                </a:moveTo>
                <a:lnTo>
                  <a:pt x="0" y="18281"/>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423384" tIns="-3334" rIns="423387" bIns="-3334"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20" name="Freeform: Shape 19">
            <a:extLst>
              <a:ext uri="{FF2B5EF4-FFF2-40B4-BE49-F238E27FC236}">
                <a16:creationId xmlns:a16="http://schemas.microsoft.com/office/drawing/2014/main" id="{C0BF7641-D17F-4403-83D0-1D9B83112EA6}"/>
              </a:ext>
            </a:extLst>
          </p:cNvPr>
          <p:cNvSpPr/>
          <p:nvPr/>
        </p:nvSpPr>
        <p:spPr>
          <a:xfrm>
            <a:off x="3819987" y="4088001"/>
            <a:ext cx="958014" cy="958014"/>
          </a:xfrm>
          <a:custGeom>
            <a:avLst/>
            <a:gdLst>
              <a:gd name="connsiteX0" fmla="*/ 0 w 958014"/>
              <a:gd name="connsiteY0" fmla="*/ 479007 h 958014"/>
              <a:gd name="connsiteX1" fmla="*/ 479007 w 958014"/>
              <a:gd name="connsiteY1" fmla="*/ 0 h 958014"/>
              <a:gd name="connsiteX2" fmla="*/ 958014 w 958014"/>
              <a:gd name="connsiteY2" fmla="*/ 479007 h 958014"/>
              <a:gd name="connsiteX3" fmla="*/ 479007 w 958014"/>
              <a:gd name="connsiteY3" fmla="*/ 958014 h 958014"/>
              <a:gd name="connsiteX4" fmla="*/ 0 w 958014"/>
              <a:gd name="connsiteY4" fmla="*/ 479007 h 95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14" h="958014">
                <a:moveTo>
                  <a:pt x="0" y="479007"/>
                </a:moveTo>
                <a:cubicBezTo>
                  <a:pt x="0" y="214459"/>
                  <a:pt x="214459" y="0"/>
                  <a:pt x="479007" y="0"/>
                </a:cubicBezTo>
                <a:cubicBezTo>
                  <a:pt x="743555" y="0"/>
                  <a:pt x="958014" y="214459"/>
                  <a:pt x="958014" y="479007"/>
                </a:cubicBezTo>
                <a:cubicBezTo>
                  <a:pt x="958014" y="743555"/>
                  <a:pt x="743555" y="958014"/>
                  <a:pt x="479007" y="958014"/>
                </a:cubicBezTo>
                <a:cubicBezTo>
                  <a:pt x="214459" y="958014"/>
                  <a:pt x="0" y="743555"/>
                  <a:pt x="0" y="479007"/>
                </a:cubicBezTo>
                <a:close/>
              </a:path>
            </a:pathLst>
          </a:custGeom>
        </p:spPr>
        <p:style>
          <a:lnRef idx="2">
            <a:schemeClr val="lt1">
              <a:hueOff val="0"/>
              <a:satOff val="0"/>
              <a:lumOff val="0"/>
              <a:alphaOff val="0"/>
            </a:schemeClr>
          </a:lnRef>
          <a:fillRef idx="1">
            <a:schemeClr val="accent4">
              <a:hueOff val="-3348577"/>
              <a:satOff val="20174"/>
              <a:lumOff val="1617"/>
              <a:alphaOff val="0"/>
            </a:schemeClr>
          </a:fillRef>
          <a:effectRef idx="0">
            <a:schemeClr val="accent4">
              <a:hueOff val="-3348577"/>
              <a:satOff val="20174"/>
              <a:lumOff val="1617"/>
              <a:alphaOff val="0"/>
            </a:schemeClr>
          </a:effectRef>
          <a:fontRef idx="minor">
            <a:schemeClr val="lt1"/>
          </a:fontRef>
        </p:style>
        <p:txBody>
          <a:bodyPr spcFirstLastPara="0" vert="horz" wrap="square" lIns="146648" tIns="146648" rIns="146648" bIns="146648" numCol="1" spcCol="1270" anchor="ctr" anchorCtr="0">
            <a:noAutofit/>
          </a:bodyPr>
          <a:lstStyle/>
          <a:p>
            <a:pPr marL="0" lvl="0" indent="0" algn="ctr" defTabSz="444500">
              <a:lnSpc>
                <a:spcPct val="90000"/>
              </a:lnSpc>
              <a:spcBef>
                <a:spcPct val="0"/>
              </a:spcBef>
              <a:spcAft>
                <a:spcPct val="35000"/>
              </a:spcAft>
              <a:buNone/>
            </a:pPr>
            <a:r>
              <a:rPr lang="en-GB" sz="1000" b="0" kern="1200" dirty="0"/>
              <a:t>Parents / Family</a:t>
            </a:r>
            <a:endParaRPr lang="en-GB" sz="1000" kern="1200" dirty="0"/>
          </a:p>
        </p:txBody>
      </p:sp>
      <p:sp>
        <p:nvSpPr>
          <p:cNvPr id="21" name="Freeform: Shape 20">
            <a:extLst>
              <a:ext uri="{FF2B5EF4-FFF2-40B4-BE49-F238E27FC236}">
                <a16:creationId xmlns:a16="http://schemas.microsoft.com/office/drawing/2014/main" id="{0FE55B23-E489-4512-9267-C3D79A7C520E}"/>
              </a:ext>
            </a:extLst>
          </p:cNvPr>
          <p:cNvSpPr/>
          <p:nvPr/>
        </p:nvSpPr>
        <p:spPr>
          <a:xfrm rot="600000">
            <a:off x="4547663" y="3479172"/>
            <a:ext cx="864602" cy="36562"/>
          </a:xfrm>
          <a:custGeom>
            <a:avLst/>
            <a:gdLst>
              <a:gd name="connsiteX0" fmla="*/ 0 w 864601"/>
              <a:gd name="connsiteY0" fmla="*/ 18281 h 36562"/>
              <a:gd name="connsiteX1" fmla="*/ 864601 w 864601"/>
              <a:gd name="connsiteY1" fmla="*/ 18281 h 36562"/>
            </a:gdLst>
            <a:ahLst/>
            <a:cxnLst>
              <a:cxn ang="0">
                <a:pos x="connsiteX0" y="connsiteY0"/>
              </a:cxn>
              <a:cxn ang="0">
                <a:pos x="connsiteX1" y="connsiteY1"/>
              </a:cxn>
            </a:cxnLst>
            <a:rect l="l" t="t" r="r" b="b"/>
            <a:pathLst>
              <a:path w="864601" h="36562">
                <a:moveTo>
                  <a:pt x="864601" y="18281"/>
                </a:moveTo>
                <a:lnTo>
                  <a:pt x="0" y="18281"/>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423385" tIns="-3333" rIns="423386" bIns="-3336"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22" name="Freeform: Shape 21">
            <a:extLst>
              <a:ext uri="{FF2B5EF4-FFF2-40B4-BE49-F238E27FC236}">
                <a16:creationId xmlns:a16="http://schemas.microsoft.com/office/drawing/2014/main" id="{06B7BD82-0295-4224-9CCB-97C6EF9A953E}"/>
              </a:ext>
            </a:extLst>
          </p:cNvPr>
          <p:cNvSpPr/>
          <p:nvPr/>
        </p:nvSpPr>
        <p:spPr>
          <a:xfrm>
            <a:off x="3603493" y="2860199"/>
            <a:ext cx="958014" cy="958014"/>
          </a:xfrm>
          <a:custGeom>
            <a:avLst/>
            <a:gdLst>
              <a:gd name="connsiteX0" fmla="*/ 0 w 958014"/>
              <a:gd name="connsiteY0" fmla="*/ 479007 h 958014"/>
              <a:gd name="connsiteX1" fmla="*/ 479007 w 958014"/>
              <a:gd name="connsiteY1" fmla="*/ 0 h 958014"/>
              <a:gd name="connsiteX2" fmla="*/ 958014 w 958014"/>
              <a:gd name="connsiteY2" fmla="*/ 479007 h 958014"/>
              <a:gd name="connsiteX3" fmla="*/ 479007 w 958014"/>
              <a:gd name="connsiteY3" fmla="*/ 958014 h 958014"/>
              <a:gd name="connsiteX4" fmla="*/ 0 w 958014"/>
              <a:gd name="connsiteY4" fmla="*/ 479007 h 95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14" h="958014">
                <a:moveTo>
                  <a:pt x="0" y="479007"/>
                </a:moveTo>
                <a:cubicBezTo>
                  <a:pt x="0" y="214459"/>
                  <a:pt x="214459" y="0"/>
                  <a:pt x="479007" y="0"/>
                </a:cubicBezTo>
                <a:cubicBezTo>
                  <a:pt x="743555" y="0"/>
                  <a:pt x="958014" y="214459"/>
                  <a:pt x="958014" y="479007"/>
                </a:cubicBezTo>
                <a:cubicBezTo>
                  <a:pt x="958014" y="743555"/>
                  <a:pt x="743555" y="958014"/>
                  <a:pt x="479007" y="958014"/>
                </a:cubicBezTo>
                <a:cubicBezTo>
                  <a:pt x="214459" y="958014"/>
                  <a:pt x="0" y="743555"/>
                  <a:pt x="0" y="479007"/>
                </a:cubicBezTo>
                <a:close/>
              </a:path>
            </a:pathLst>
          </a:custGeom>
        </p:spPr>
        <p:style>
          <a:lnRef idx="2">
            <a:schemeClr val="lt1">
              <a:hueOff val="0"/>
              <a:satOff val="0"/>
              <a:lumOff val="0"/>
              <a:alphaOff val="0"/>
            </a:schemeClr>
          </a:lnRef>
          <a:fillRef idx="1">
            <a:schemeClr val="accent4">
              <a:hueOff val="-3906673"/>
              <a:satOff val="23537"/>
              <a:lumOff val="1887"/>
              <a:alphaOff val="0"/>
            </a:schemeClr>
          </a:fillRef>
          <a:effectRef idx="0">
            <a:schemeClr val="accent4">
              <a:hueOff val="-3906673"/>
              <a:satOff val="23537"/>
              <a:lumOff val="1887"/>
              <a:alphaOff val="0"/>
            </a:schemeClr>
          </a:effectRef>
          <a:fontRef idx="minor">
            <a:schemeClr val="lt1"/>
          </a:fontRef>
        </p:style>
        <p:txBody>
          <a:bodyPr spcFirstLastPara="0" vert="horz" wrap="square" lIns="146648" tIns="146648" rIns="146648" bIns="146648" numCol="1" spcCol="1270" anchor="ctr" anchorCtr="0">
            <a:noAutofit/>
          </a:bodyPr>
          <a:lstStyle/>
          <a:p>
            <a:pPr marL="0" lvl="0" indent="0" algn="ctr" defTabSz="444500">
              <a:lnSpc>
                <a:spcPct val="90000"/>
              </a:lnSpc>
              <a:spcBef>
                <a:spcPct val="0"/>
              </a:spcBef>
              <a:spcAft>
                <a:spcPct val="35000"/>
              </a:spcAft>
              <a:buNone/>
            </a:pPr>
            <a:r>
              <a:rPr lang="en-GB" sz="1000" b="0" kern="1200" dirty="0"/>
              <a:t>Health Practitioners</a:t>
            </a:r>
            <a:endParaRPr lang="en-GB" sz="1000" kern="1200" dirty="0"/>
          </a:p>
        </p:txBody>
      </p:sp>
      <p:sp>
        <p:nvSpPr>
          <p:cNvPr id="23" name="Freeform: Shape 22">
            <a:extLst>
              <a:ext uri="{FF2B5EF4-FFF2-40B4-BE49-F238E27FC236}">
                <a16:creationId xmlns:a16="http://schemas.microsoft.com/office/drawing/2014/main" id="{244B554D-C6AB-4BF2-90F5-34CA945D277E}"/>
              </a:ext>
            </a:extLst>
          </p:cNvPr>
          <p:cNvSpPr/>
          <p:nvPr/>
        </p:nvSpPr>
        <p:spPr>
          <a:xfrm rot="3000000">
            <a:off x="4859348" y="2939316"/>
            <a:ext cx="864601" cy="36563"/>
          </a:xfrm>
          <a:custGeom>
            <a:avLst/>
            <a:gdLst>
              <a:gd name="connsiteX0" fmla="*/ 0 w 864601"/>
              <a:gd name="connsiteY0" fmla="*/ 18281 h 36562"/>
              <a:gd name="connsiteX1" fmla="*/ 864601 w 864601"/>
              <a:gd name="connsiteY1" fmla="*/ 18281 h 36562"/>
            </a:gdLst>
            <a:ahLst/>
            <a:cxnLst>
              <a:cxn ang="0">
                <a:pos x="connsiteX0" y="connsiteY0"/>
              </a:cxn>
              <a:cxn ang="0">
                <a:pos x="connsiteX1" y="connsiteY1"/>
              </a:cxn>
            </a:cxnLst>
            <a:rect l="l" t="t" r="r" b="b"/>
            <a:pathLst>
              <a:path w="864601" h="36562">
                <a:moveTo>
                  <a:pt x="864601" y="18281"/>
                </a:moveTo>
                <a:lnTo>
                  <a:pt x="0" y="18281"/>
                </a:lnTo>
              </a:path>
            </a:pathLst>
          </a:custGeom>
          <a:noFill/>
        </p:spPr>
        <p:style>
          <a:lnRef idx="2">
            <a:schemeClr val="accent5">
              <a:hueOff val="0"/>
              <a:satOff val="0"/>
              <a:lumOff val="0"/>
              <a:alphaOff val="0"/>
            </a:schemeClr>
          </a:lnRef>
          <a:fillRef idx="0">
            <a:scrgbClr r="0" g="0" b="0"/>
          </a:fillRef>
          <a:effectRef idx="0">
            <a:schemeClr val="accent4">
              <a:tint val="90000"/>
              <a:hueOff val="0"/>
              <a:satOff val="0"/>
              <a:lumOff val="0"/>
              <a:alphaOff val="0"/>
            </a:schemeClr>
          </a:effectRef>
          <a:fontRef idx="minor">
            <a:schemeClr val="tx1">
              <a:hueOff val="0"/>
              <a:satOff val="0"/>
              <a:lumOff val="0"/>
              <a:alphaOff val="0"/>
            </a:schemeClr>
          </a:fontRef>
        </p:style>
        <p:txBody>
          <a:bodyPr spcFirstLastPara="0" vert="horz" wrap="square" lIns="423386" tIns="-3335" rIns="423384" bIns="-3333" numCol="1" spcCol="1270" anchor="ctr" anchorCtr="0">
            <a:noAutofit/>
          </a:bodyPr>
          <a:lstStyle/>
          <a:p>
            <a:pPr marL="0" lvl="0" indent="0" algn="ctr" defTabSz="444500">
              <a:lnSpc>
                <a:spcPct val="90000"/>
              </a:lnSpc>
              <a:spcBef>
                <a:spcPct val="0"/>
              </a:spcBef>
              <a:spcAft>
                <a:spcPct val="35000"/>
              </a:spcAft>
              <a:buNone/>
            </a:pPr>
            <a:endParaRPr lang="en-GB" sz="1000" kern="1200"/>
          </a:p>
        </p:txBody>
      </p:sp>
      <p:sp>
        <p:nvSpPr>
          <p:cNvPr id="24" name="Freeform: Shape 23">
            <a:extLst>
              <a:ext uri="{FF2B5EF4-FFF2-40B4-BE49-F238E27FC236}">
                <a16:creationId xmlns:a16="http://schemas.microsoft.com/office/drawing/2014/main" id="{0D803405-C926-4B0A-AA65-C9EE2F8F9D55}"/>
              </a:ext>
            </a:extLst>
          </p:cNvPr>
          <p:cNvSpPr/>
          <p:nvPr/>
        </p:nvSpPr>
        <p:spPr>
          <a:xfrm>
            <a:off x="4226864" y="1780489"/>
            <a:ext cx="958014" cy="958014"/>
          </a:xfrm>
          <a:custGeom>
            <a:avLst/>
            <a:gdLst>
              <a:gd name="connsiteX0" fmla="*/ 0 w 958014"/>
              <a:gd name="connsiteY0" fmla="*/ 479007 h 958014"/>
              <a:gd name="connsiteX1" fmla="*/ 479007 w 958014"/>
              <a:gd name="connsiteY1" fmla="*/ 0 h 958014"/>
              <a:gd name="connsiteX2" fmla="*/ 958014 w 958014"/>
              <a:gd name="connsiteY2" fmla="*/ 479007 h 958014"/>
              <a:gd name="connsiteX3" fmla="*/ 479007 w 958014"/>
              <a:gd name="connsiteY3" fmla="*/ 958014 h 958014"/>
              <a:gd name="connsiteX4" fmla="*/ 0 w 958014"/>
              <a:gd name="connsiteY4" fmla="*/ 479007 h 9580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8014" h="958014">
                <a:moveTo>
                  <a:pt x="0" y="479007"/>
                </a:moveTo>
                <a:cubicBezTo>
                  <a:pt x="0" y="214459"/>
                  <a:pt x="214459" y="0"/>
                  <a:pt x="479007" y="0"/>
                </a:cubicBezTo>
                <a:cubicBezTo>
                  <a:pt x="743555" y="0"/>
                  <a:pt x="958014" y="214459"/>
                  <a:pt x="958014" y="479007"/>
                </a:cubicBezTo>
                <a:cubicBezTo>
                  <a:pt x="958014" y="743555"/>
                  <a:pt x="743555" y="958014"/>
                  <a:pt x="479007" y="958014"/>
                </a:cubicBezTo>
                <a:cubicBezTo>
                  <a:pt x="214459" y="958014"/>
                  <a:pt x="0" y="743555"/>
                  <a:pt x="0" y="479007"/>
                </a:cubicBez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146648" tIns="146648" rIns="146648" bIns="146648" numCol="1" spcCol="1270" anchor="ctr" anchorCtr="0">
            <a:noAutofit/>
          </a:bodyPr>
          <a:lstStyle/>
          <a:p>
            <a:pPr marL="0" lvl="0" indent="0" algn="ctr" defTabSz="444500">
              <a:lnSpc>
                <a:spcPct val="90000"/>
              </a:lnSpc>
              <a:spcBef>
                <a:spcPct val="0"/>
              </a:spcBef>
              <a:spcAft>
                <a:spcPct val="35000"/>
              </a:spcAft>
              <a:buNone/>
            </a:pPr>
            <a:r>
              <a:rPr lang="en-GB" sz="1000" b="0" kern="1200"/>
              <a:t>Tutor at school</a:t>
            </a:r>
            <a:endParaRPr lang="en-GB" sz="1000" b="0" kern="1200" dirty="0"/>
          </a:p>
        </p:txBody>
      </p:sp>
    </p:spTree>
    <p:extLst>
      <p:ext uri="{BB962C8B-B14F-4D97-AF65-F5344CB8AC3E}">
        <p14:creationId xmlns:p14="http://schemas.microsoft.com/office/powerpoint/2010/main" val="301922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circle(in)">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circle(in)">
                                      <p:cBhvr>
                                        <p:cTn id="32" dur="20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circle(in)">
                                      <p:cBhvr>
                                        <p:cTn id="37" dur="2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circle(in)">
                                      <p:cBhvr>
                                        <p:cTn id="42" dur="2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circle(in)">
                                      <p:cBhvr>
                                        <p:cTn id="4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P spid="16" grpId="0" animBg="1"/>
      <p:bldP spid="18" grpId="0" animBg="1"/>
      <p:bldP spid="20" grpId="0" animBg="1"/>
      <p:bldP spid="22"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Police Led Panels</a:t>
            </a:r>
          </a:p>
        </p:txBody>
      </p:sp>
      <p:sp>
        <p:nvSpPr>
          <p:cNvPr id="3" name="Content Placeholder 2"/>
          <p:cNvSpPr>
            <a:spLocks noGrp="1"/>
          </p:cNvSpPr>
          <p:nvPr>
            <p:ph idx="1"/>
          </p:nvPr>
        </p:nvSpPr>
        <p:spPr/>
        <p:txBody>
          <a:bodyPr/>
          <a:lstStyle/>
          <a:p>
            <a:r>
              <a:rPr lang="en-GB" dirty="0"/>
              <a:t>These are expected to be developed in the next few months</a:t>
            </a:r>
          </a:p>
          <a:p>
            <a:endParaRPr lang="en-GB" dirty="0"/>
          </a:p>
          <a:p>
            <a:r>
              <a:rPr lang="en-GB" b="0" dirty="0"/>
              <a:t>These operate in a similar way to Channel, but the person who is a subject of the discussion has not consented to the Channel process, but is assessed to be an ongoing risk.</a:t>
            </a:r>
          </a:p>
          <a:p>
            <a:endParaRPr lang="en-GB" b="0" dirty="0"/>
          </a:p>
          <a:p>
            <a:r>
              <a:rPr lang="en-GB" b="0" dirty="0"/>
              <a:t>More details and guidance will be issued in the near future.</a:t>
            </a:r>
          </a:p>
        </p:txBody>
      </p:sp>
    </p:spTree>
    <p:extLst>
      <p:ext uri="{BB962C8B-B14F-4D97-AF65-F5344CB8AC3E}">
        <p14:creationId xmlns:p14="http://schemas.microsoft.com/office/powerpoint/2010/main" val="778329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33" y="103909"/>
            <a:ext cx="8229600" cy="660844"/>
          </a:xfrm>
        </p:spPr>
        <p:txBody>
          <a:bodyPr/>
          <a:lstStyle/>
          <a:p>
            <a:r>
              <a:rPr lang="en-GB" altLang="en-US" sz="3200" dirty="0"/>
              <a:t>What else is the Council doing?</a:t>
            </a:r>
            <a:endParaRPr lang="en-GB" sz="3200" dirty="0"/>
          </a:p>
        </p:txBody>
      </p:sp>
      <p:sp>
        <p:nvSpPr>
          <p:cNvPr id="3" name="Content Placeholder 2"/>
          <p:cNvSpPr>
            <a:spLocks noGrp="1"/>
          </p:cNvSpPr>
          <p:nvPr>
            <p:ph idx="1"/>
          </p:nvPr>
        </p:nvSpPr>
        <p:spPr>
          <a:xfrm>
            <a:off x="263433" y="1483030"/>
            <a:ext cx="8600012" cy="3939704"/>
          </a:xfrm>
        </p:spPr>
        <p:txBody>
          <a:bodyPr/>
          <a:lstStyle/>
          <a:p>
            <a:pPr marL="285750" indent="-285750">
              <a:buFont typeface="Arial" panose="020B0604020202020204" pitchFamily="34" charset="0"/>
              <a:buChar char="•"/>
            </a:pPr>
            <a:r>
              <a:rPr lang="en-GB" b="0" dirty="0"/>
              <a:t>Making sure no publically owned buildings are used to promote extremist views by implementing robust procedures for booking Council venues. </a:t>
            </a:r>
          </a:p>
          <a:p>
            <a:pPr marL="285750" indent="-285750">
              <a:buFont typeface="Arial" panose="020B0604020202020204" pitchFamily="34" charset="0"/>
              <a:buChar char="•"/>
            </a:pPr>
            <a:r>
              <a:rPr lang="en-GB" b="0" dirty="0"/>
              <a:t>Having IT filters in place to ensure extremist information can not be accessed from its computers.</a:t>
            </a:r>
          </a:p>
          <a:p>
            <a:pPr marL="285750" indent="-285750">
              <a:buFont typeface="Arial" panose="020B0604020202020204" pitchFamily="34" charset="0"/>
              <a:buChar char="•"/>
            </a:pPr>
            <a:r>
              <a:rPr lang="en-GB" b="0" dirty="0"/>
              <a:t>Monitoring the risk of extremism in Southampton and nationally. The risk in Southampton is currently low but we have to be aware that this can change rapidly and nowhere is risk free.</a:t>
            </a:r>
          </a:p>
          <a:p>
            <a:pPr marL="285750" indent="-285750">
              <a:buFont typeface="Arial" panose="020B0604020202020204" pitchFamily="34" charset="0"/>
              <a:buChar char="•"/>
            </a:pPr>
            <a:r>
              <a:rPr lang="en-GB" b="0" dirty="0"/>
              <a:t>Setting up a city wide, multi agency working group to monitor Prevent work across the city.</a:t>
            </a:r>
          </a:p>
          <a:p>
            <a:pPr marL="285750" indent="-285750">
              <a:buFont typeface="Arial" panose="020B0604020202020204" pitchFamily="34" charset="0"/>
              <a:buChar char="•"/>
            </a:pPr>
            <a:r>
              <a:rPr lang="en-GB" b="0" dirty="0"/>
              <a:t>Working hard to ensure that trust and confidence can grow within our communities, by talking and listening to voluntary and religious groups across the City.</a:t>
            </a:r>
          </a:p>
          <a:p>
            <a:pPr marL="285750" indent="-285750">
              <a:buFont typeface="Arial" panose="020B0604020202020204" pitchFamily="34" charset="0"/>
              <a:buChar char="•"/>
            </a:pPr>
            <a:r>
              <a:rPr lang="en-GB" b="0" dirty="0"/>
              <a:t>This includes regular attendance at representative bodies to hear feedback and discuss experiences of Prevent.</a:t>
            </a:r>
          </a:p>
          <a:p>
            <a:endParaRPr lang="en-GB" dirty="0"/>
          </a:p>
        </p:txBody>
      </p:sp>
      <p:sp>
        <p:nvSpPr>
          <p:cNvPr id="6" name="TextBox 5"/>
          <p:cNvSpPr txBox="1"/>
          <p:nvPr/>
        </p:nvSpPr>
        <p:spPr>
          <a:xfrm>
            <a:off x="263433" y="775144"/>
            <a:ext cx="7963989" cy="707886"/>
          </a:xfrm>
          <a:prstGeom prst="rect">
            <a:avLst/>
          </a:prstGeom>
          <a:noFill/>
        </p:spPr>
        <p:txBody>
          <a:bodyPr wrap="square" rtlCol="0">
            <a:spAutoFit/>
          </a:bodyPr>
          <a:lstStyle/>
          <a:p>
            <a:pPr>
              <a:spcBef>
                <a:spcPts val="0"/>
              </a:spcBef>
              <a:spcAft>
                <a:spcPts val="1200"/>
              </a:spcAft>
            </a:pPr>
            <a:r>
              <a:rPr lang="en-GB" sz="2000" dirty="0"/>
              <a:t>Southampton City Council is taking a number of other measures to ensure it meets its duties under Prevent. These include:</a:t>
            </a:r>
          </a:p>
        </p:txBody>
      </p:sp>
    </p:spTree>
    <p:extLst>
      <p:ext uri="{BB962C8B-B14F-4D97-AF65-F5344CB8AC3E}">
        <p14:creationId xmlns:p14="http://schemas.microsoft.com/office/powerpoint/2010/main" val="2847046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a:t>What would you do in this situation?</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86522540"/>
              </p:ext>
            </p:extLst>
          </p:nvPr>
        </p:nvGraphicFramePr>
        <p:xfrm>
          <a:off x="457200" y="1730473"/>
          <a:ext cx="8229600" cy="3402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221762"/>
            <a:ext cx="8229600" cy="338554"/>
          </a:xfrm>
          <a:prstGeom prst="rect">
            <a:avLst/>
          </a:prstGeom>
          <a:noFill/>
        </p:spPr>
        <p:txBody>
          <a:bodyPr wrap="square" rtlCol="0">
            <a:spAutoFit/>
          </a:bodyPr>
          <a:lstStyle/>
          <a:p>
            <a:r>
              <a:rPr lang="en-GB" altLang="en-US" sz="1600" dirty="0"/>
              <a:t>1.   Your neighbour is playing loud music with offensive and racist lyrics regularly.</a:t>
            </a:r>
          </a:p>
        </p:txBody>
      </p:sp>
      <p:sp>
        <p:nvSpPr>
          <p:cNvPr id="6" name="TextBox 5"/>
          <p:cNvSpPr txBox="1"/>
          <p:nvPr/>
        </p:nvSpPr>
        <p:spPr>
          <a:xfrm>
            <a:off x="457200" y="5149794"/>
            <a:ext cx="8229600" cy="738664"/>
          </a:xfrm>
          <a:prstGeom prst="rect">
            <a:avLst/>
          </a:prstGeom>
          <a:noFill/>
        </p:spPr>
        <p:txBody>
          <a:bodyPr wrap="square" rtlCol="0">
            <a:spAutoFit/>
          </a:bodyPr>
          <a:lstStyle/>
          <a:p>
            <a:endParaRPr lang="en-GB" altLang="en-US" sz="1400" dirty="0"/>
          </a:p>
          <a:p>
            <a:pPr algn="r"/>
            <a:r>
              <a:rPr lang="en-GB" altLang="en-US" sz="1400" b="1" dirty="0"/>
              <a:t>Answer would be A and B.</a:t>
            </a:r>
          </a:p>
          <a:p>
            <a:pPr algn="r"/>
            <a:r>
              <a:rPr lang="en-GB" altLang="en-US" sz="1400" dirty="0"/>
              <a:t>On its own, this is probably not something that would warrant a referral to Prevent.</a:t>
            </a:r>
          </a:p>
        </p:txBody>
      </p:sp>
    </p:spTree>
    <p:extLst>
      <p:ext uri="{BB962C8B-B14F-4D97-AF65-F5344CB8AC3E}">
        <p14:creationId xmlns:p14="http://schemas.microsoft.com/office/powerpoint/2010/main" val="301673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a:t>What would you do in this situation?</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6541693"/>
              </p:ext>
            </p:extLst>
          </p:nvPr>
        </p:nvGraphicFramePr>
        <p:xfrm>
          <a:off x="457200" y="1827877"/>
          <a:ext cx="8229600" cy="31817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bwMode="auto">
          <a:xfrm>
            <a:off x="457200" y="1192781"/>
            <a:ext cx="8229600" cy="616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457200" rtl="0" eaLnBrk="0" fontAlgn="base" hangingPunct="0">
              <a:spcBef>
                <a:spcPct val="0"/>
              </a:spcBef>
              <a:spcAft>
                <a:spcPct val="0"/>
              </a:spcAft>
              <a:defRPr sz="3600" b="1" kern="1200">
                <a:solidFill>
                  <a:schemeClr val="tx2"/>
                </a:solidFill>
                <a:latin typeface="+mj-lt"/>
                <a:ea typeface="+mj-ea"/>
                <a:cs typeface="+mj-cs"/>
              </a:defRPr>
            </a:lvl1pPr>
            <a:lvl2pPr algn="l" defTabSz="457200" rtl="0" eaLnBrk="0" fontAlgn="base" hangingPunct="0">
              <a:spcBef>
                <a:spcPct val="0"/>
              </a:spcBef>
              <a:spcAft>
                <a:spcPct val="0"/>
              </a:spcAft>
              <a:defRPr sz="3600" b="1">
                <a:solidFill>
                  <a:schemeClr val="tx2"/>
                </a:solidFill>
                <a:latin typeface="Calibri" panose="020F0502020204030204" pitchFamily="34" charset="0"/>
              </a:defRPr>
            </a:lvl2pPr>
            <a:lvl3pPr algn="l" defTabSz="457200" rtl="0" eaLnBrk="0" fontAlgn="base" hangingPunct="0">
              <a:spcBef>
                <a:spcPct val="0"/>
              </a:spcBef>
              <a:spcAft>
                <a:spcPct val="0"/>
              </a:spcAft>
              <a:defRPr sz="3600" b="1">
                <a:solidFill>
                  <a:schemeClr val="tx2"/>
                </a:solidFill>
                <a:latin typeface="Calibri" panose="020F0502020204030204" pitchFamily="34" charset="0"/>
              </a:defRPr>
            </a:lvl3pPr>
            <a:lvl4pPr algn="l" defTabSz="457200" rtl="0" eaLnBrk="0" fontAlgn="base" hangingPunct="0">
              <a:spcBef>
                <a:spcPct val="0"/>
              </a:spcBef>
              <a:spcAft>
                <a:spcPct val="0"/>
              </a:spcAft>
              <a:defRPr sz="3600" b="1">
                <a:solidFill>
                  <a:schemeClr val="tx2"/>
                </a:solidFill>
                <a:latin typeface="Calibri" panose="020F0502020204030204" pitchFamily="34" charset="0"/>
              </a:defRPr>
            </a:lvl4pPr>
            <a:lvl5pPr algn="l" defTabSz="457200" rtl="0" eaLnBrk="0" fontAlgn="base" hangingPunct="0">
              <a:spcBef>
                <a:spcPct val="0"/>
              </a:spcBef>
              <a:spcAft>
                <a:spcPct val="0"/>
              </a:spcAft>
              <a:defRPr sz="3600" b="1">
                <a:solidFill>
                  <a:schemeClr val="tx2"/>
                </a:solidFill>
                <a:latin typeface="Calibri" panose="020F0502020204030204" pitchFamily="34" charset="0"/>
              </a:defRPr>
            </a:lvl5pPr>
            <a:lvl6pPr marL="457200" algn="l" defTabSz="457200" rtl="0" fontAlgn="base">
              <a:spcBef>
                <a:spcPct val="0"/>
              </a:spcBef>
              <a:spcAft>
                <a:spcPct val="0"/>
              </a:spcAft>
              <a:defRPr sz="3600" b="1">
                <a:solidFill>
                  <a:schemeClr val="tx2"/>
                </a:solidFill>
                <a:latin typeface="Calibri" panose="020F0502020204030204" pitchFamily="34" charset="0"/>
              </a:defRPr>
            </a:lvl6pPr>
            <a:lvl7pPr marL="914400" algn="l" defTabSz="457200" rtl="0" fontAlgn="base">
              <a:spcBef>
                <a:spcPct val="0"/>
              </a:spcBef>
              <a:spcAft>
                <a:spcPct val="0"/>
              </a:spcAft>
              <a:defRPr sz="3600" b="1">
                <a:solidFill>
                  <a:schemeClr val="tx2"/>
                </a:solidFill>
                <a:latin typeface="Calibri" panose="020F0502020204030204" pitchFamily="34" charset="0"/>
              </a:defRPr>
            </a:lvl7pPr>
            <a:lvl8pPr marL="1371600" algn="l" defTabSz="457200" rtl="0" fontAlgn="base">
              <a:spcBef>
                <a:spcPct val="0"/>
              </a:spcBef>
              <a:spcAft>
                <a:spcPct val="0"/>
              </a:spcAft>
              <a:defRPr sz="3600" b="1">
                <a:solidFill>
                  <a:schemeClr val="tx2"/>
                </a:solidFill>
                <a:latin typeface="Calibri" panose="020F0502020204030204" pitchFamily="34" charset="0"/>
              </a:defRPr>
            </a:lvl8pPr>
            <a:lvl9pPr marL="1828800" algn="l" defTabSz="457200" rtl="0" fontAlgn="base">
              <a:spcBef>
                <a:spcPct val="0"/>
              </a:spcBef>
              <a:spcAft>
                <a:spcPct val="0"/>
              </a:spcAft>
              <a:defRPr sz="3600" b="1">
                <a:solidFill>
                  <a:schemeClr val="tx2"/>
                </a:solidFill>
                <a:latin typeface="Calibri" panose="020F0502020204030204" pitchFamily="34" charset="0"/>
              </a:defRPr>
            </a:lvl9pPr>
          </a:lstStyle>
          <a:p>
            <a:r>
              <a:rPr lang="en-GB" sz="1600" b="0" dirty="0">
                <a:solidFill>
                  <a:schemeClr val="tx1"/>
                </a:solidFill>
              </a:rPr>
              <a:t>2.   You notice a group of people spraying graffiti using racist terms and symbols in your local area.</a:t>
            </a:r>
          </a:p>
        </p:txBody>
      </p:sp>
      <p:sp>
        <p:nvSpPr>
          <p:cNvPr id="7" name="TextBox 6"/>
          <p:cNvSpPr txBox="1"/>
          <p:nvPr/>
        </p:nvSpPr>
        <p:spPr>
          <a:xfrm>
            <a:off x="457200" y="5038589"/>
            <a:ext cx="8229600" cy="954107"/>
          </a:xfrm>
          <a:prstGeom prst="rect">
            <a:avLst/>
          </a:prstGeom>
          <a:noFill/>
        </p:spPr>
        <p:txBody>
          <a:bodyPr wrap="square" rtlCol="0">
            <a:spAutoFit/>
          </a:bodyPr>
          <a:lstStyle/>
          <a:p>
            <a:pPr algn="r"/>
            <a:r>
              <a:rPr lang="en-GB" sz="1400" b="1" dirty="0"/>
              <a:t>Answer would be A and B.</a:t>
            </a:r>
          </a:p>
          <a:p>
            <a:pPr algn="r"/>
            <a:r>
              <a:rPr lang="en-GB" sz="1400" dirty="0"/>
              <a:t>Again this is probably something that wouldn’t warrant a referral to Prevent. You could report it to the Council or the Police. If you know the group you may feel comfortable to approach them or their parents. However you may think that due to the racist nature of the graffiti that this would warrant a Prevent intervention. </a:t>
            </a:r>
          </a:p>
        </p:txBody>
      </p:sp>
    </p:spTree>
    <p:extLst>
      <p:ext uri="{BB962C8B-B14F-4D97-AF65-F5344CB8AC3E}">
        <p14:creationId xmlns:p14="http://schemas.microsoft.com/office/powerpoint/2010/main" val="414095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a:t>What would you do in this situation?</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93688954"/>
              </p:ext>
            </p:extLst>
          </p:nvPr>
        </p:nvGraphicFramePr>
        <p:xfrm>
          <a:off x="457200" y="1890048"/>
          <a:ext cx="8229600" cy="33133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197687"/>
            <a:ext cx="8229600" cy="584775"/>
          </a:xfrm>
          <a:prstGeom prst="rect">
            <a:avLst/>
          </a:prstGeom>
          <a:noFill/>
        </p:spPr>
        <p:txBody>
          <a:bodyPr wrap="square" rtlCol="0">
            <a:spAutoFit/>
          </a:bodyPr>
          <a:lstStyle/>
          <a:p>
            <a:r>
              <a:rPr lang="en-GB" altLang="en-US" sz="1600" dirty="0"/>
              <a:t>3.   You’ve noticed your niece or nephew is starting to visit websites which appear to promote extremist views. They have some new friends and have become withdrawn from the family. </a:t>
            </a:r>
          </a:p>
        </p:txBody>
      </p:sp>
      <p:sp>
        <p:nvSpPr>
          <p:cNvPr id="6" name="TextBox 5"/>
          <p:cNvSpPr txBox="1"/>
          <p:nvPr/>
        </p:nvSpPr>
        <p:spPr>
          <a:xfrm>
            <a:off x="457200" y="5203432"/>
            <a:ext cx="8229600" cy="1169551"/>
          </a:xfrm>
          <a:prstGeom prst="rect">
            <a:avLst/>
          </a:prstGeom>
          <a:noFill/>
        </p:spPr>
        <p:txBody>
          <a:bodyPr wrap="square" rtlCol="0">
            <a:spAutoFit/>
          </a:bodyPr>
          <a:lstStyle/>
          <a:p>
            <a:pPr algn="r"/>
            <a:r>
              <a:rPr lang="en-GB" altLang="en-US" sz="1400" b="1" dirty="0"/>
              <a:t>Answer would be A, B or C</a:t>
            </a:r>
          </a:p>
          <a:p>
            <a:pPr algn="r"/>
            <a:r>
              <a:rPr lang="en-GB" altLang="en-US" sz="1400" dirty="0"/>
              <a:t>You may want to discuss your concerns with the individual, or their parents to find out more about the situation. However if you or your family felt you needed additional support to help in this situation, the Channel Panel may be able to provide that support and guidance for the whole family.</a:t>
            </a:r>
          </a:p>
          <a:p>
            <a:endParaRPr lang="en-GB" altLang="en-US" sz="1400" dirty="0"/>
          </a:p>
        </p:txBody>
      </p:sp>
    </p:spTree>
    <p:extLst>
      <p:ext uri="{BB962C8B-B14F-4D97-AF65-F5344CB8AC3E}">
        <p14:creationId xmlns:p14="http://schemas.microsoft.com/office/powerpoint/2010/main" val="334079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238989"/>
            <a:ext cx="8229600" cy="805285"/>
          </a:xfrm>
        </p:spPr>
        <p:txBody>
          <a:bodyPr/>
          <a:lstStyle/>
          <a:p>
            <a:r>
              <a:rPr lang="en-GB" altLang="en-US" sz="3200" dirty="0"/>
              <a:t>Aim of this e-learning module</a:t>
            </a:r>
            <a:endParaRPr lang="en-GB" sz="3200" dirty="0"/>
          </a:p>
        </p:txBody>
      </p:sp>
      <p:sp>
        <p:nvSpPr>
          <p:cNvPr id="3" name="Content Placeholder 2"/>
          <p:cNvSpPr>
            <a:spLocks noGrp="1"/>
          </p:cNvSpPr>
          <p:nvPr>
            <p:ph idx="1"/>
          </p:nvPr>
        </p:nvSpPr>
        <p:spPr>
          <a:xfrm>
            <a:off x="457200" y="914400"/>
            <a:ext cx="5902036" cy="4747347"/>
          </a:xfrm>
        </p:spPr>
        <p:txBody>
          <a:bodyPr/>
          <a:lstStyle/>
          <a:p>
            <a:pPr marL="342900" indent="-342900">
              <a:spcBef>
                <a:spcPts val="0"/>
              </a:spcBef>
              <a:spcAft>
                <a:spcPts val="1200"/>
              </a:spcAft>
              <a:buFont typeface="Arial" panose="020B0604020202020204" pitchFamily="34" charset="0"/>
              <a:buChar char="•"/>
            </a:pPr>
            <a:r>
              <a:rPr lang="en-GB" b="0" dirty="0"/>
              <a:t>The aim of this e-Learning module is to raise awareness of the Prevent duty placed on public sector bodies under the Counter Terrorism Security Act 2015. </a:t>
            </a:r>
          </a:p>
          <a:p>
            <a:pPr marL="342900" indent="-342900">
              <a:spcBef>
                <a:spcPts val="0"/>
              </a:spcBef>
              <a:spcAft>
                <a:spcPts val="1200"/>
              </a:spcAft>
              <a:buFont typeface="Arial" panose="020B0604020202020204" pitchFamily="34" charset="0"/>
              <a:buChar char="•"/>
            </a:pPr>
            <a:r>
              <a:rPr lang="en-GB" b="0" dirty="0"/>
              <a:t>This states that, in our work, we must:</a:t>
            </a:r>
          </a:p>
          <a:p>
            <a:pPr marL="1085850" lvl="1" indent="-342900">
              <a:buFont typeface="Arial" panose="020B0604020202020204" pitchFamily="34" charset="0"/>
              <a:buChar char="•"/>
            </a:pPr>
            <a:r>
              <a:rPr lang="en-GB" sz="2000" b="0" dirty="0">
                <a:solidFill>
                  <a:schemeClr val="tx1"/>
                </a:solidFill>
              </a:rPr>
              <a:t>Prevent vulnerable adults and children from being drawn into terrorism or being radicalised.</a:t>
            </a:r>
          </a:p>
          <a:p>
            <a:pPr lvl="1" indent="0">
              <a:buNone/>
            </a:pPr>
            <a:endParaRPr lang="en-GB" sz="2000" b="0" dirty="0">
              <a:solidFill>
                <a:schemeClr val="tx1"/>
              </a:solidFill>
            </a:endParaRPr>
          </a:p>
          <a:p>
            <a:pPr marL="342900" indent="-342900">
              <a:spcBef>
                <a:spcPts val="0"/>
              </a:spcBef>
              <a:spcAft>
                <a:spcPts val="1200"/>
              </a:spcAft>
              <a:buFont typeface="Arial" panose="020B0604020202020204" pitchFamily="34" charset="0"/>
              <a:buChar char="•"/>
            </a:pPr>
            <a:r>
              <a:rPr lang="en-GB" b="0" dirty="0"/>
              <a:t>Safeguarding is the process of protecting vulnerable people from harm and abuse.</a:t>
            </a:r>
          </a:p>
          <a:p>
            <a:pPr marL="1085850" lvl="1" indent="-342900">
              <a:buFont typeface="Arial" panose="020B0604020202020204" pitchFamily="34" charset="0"/>
              <a:buChar char="•"/>
            </a:pPr>
            <a:r>
              <a:rPr lang="en-GB" sz="2000" dirty="0">
                <a:solidFill>
                  <a:schemeClr val="tx1"/>
                </a:solidFill>
              </a:rPr>
              <a:t>It is a type of </a:t>
            </a:r>
            <a:r>
              <a:rPr lang="en-GB" sz="2000" u="sng" dirty="0">
                <a:solidFill>
                  <a:schemeClr val="tx1"/>
                </a:solidFill>
              </a:rPr>
              <a:t>safeguarding</a:t>
            </a:r>
            <a:r>
              <a:rPr lang="en-GB" sz="2000" dirty="0">
                <a:solidFill>
                  <a:schemeClr val="tx1"/>
                </a:solidFill>
              </a:rPr>
              <a:t> to prevent the exploitation of those vulnerable to radicalisation</a:t>
            </a:r>
          </a:p>
          <a:p>
            <a:pPr marL="1085850" lvl="1" indent="-342900">
              <a:buFont typeface="Arial" panose="020B0604020202020204" pitchFamily="34" charset="0"/>
              <a:buChar char="•"/>
            </a:pPr>
            <a:endParaRPr lang="en-GB" sz="1600" b="0" dirty="0">
              <a:solidFill>
                <a:schemeClr val="tx1"/>
              </a:solidFill>
            </a:endParaRPr>
          </a:p>
          <a:p>
            <a:endParaRPr lang="en-GB" dirty="0"/>
          </a:p>
        </p:txBody>
      </p:sp>
      <p:sp>
        <p:nvSpPr>
          <p:cNvPr id="5" name="Rounded Rectangle 4"/>
          <p:cNvSpPr/>
          <p:nvPr/>
        </p:nvSpPr>
        <p:spPr>
          <a:xfrm>
            <a:off x="6359235" y="587829"/>
            <a:ext cx="2610593" cy="4920342"/>
          </a:xfrm>
          <a:prstGeom prst="roundRect">
            <a:avLst/>
          </a:prstGeom>
          <a:solidFill>
            <a:schemeClr val="accent3"/>
          </a:solidFill>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t>Prevent Duty Guidance (revised 2019) can be accessed at:</a:t>
            </a:r>
          </a:p>
          <a:p>
            <a:pPr algn="ctr"/>
            <a:endParaRPr lang="en-GB" dirty="0"/>
          </a:p>
          <a:p>
            <a:pPr algn="ctr"/>
            <a:r>
              <a:rPr lang="en-GB" dirty="0">
                <a:hlinkClick r:id="rId2"/>
              </a:rPr>
              <a:t>https://www.gov.uk/government/publications/prevent-duty-guidance/revised-prevent-duty-guidance-for-england-and-wales</a:t>
            </a:r>
            <a:endParaRPr lang="en-GB" dirty="0"/>
          </a:p>
          <a:p>
            <a:pPr algn="ctr"/>
            <a:endParaRPr lang="en-GB" dirty="0"/>
          </a:p>
          <a:p>
            <a:pPr algn="ctr"/>
            <a:r>
              <a:rPr lang="en-GB" dirty="0"/>
              <a:t>This is expected to be updated some time in 2020/21</a:t>
            </a:r>
          </a:p>
          <a:p>
            <a:pPr algn="ctr"/>
            <a:endParaRPr lang="en-GB" dirty="0"/>
          </a:p>
        </p:txBody>
      </p:sp>
    </p:spTree>
    <p:extLst>
      <p:ext uri="{BB962C8B-B14F-4D97-AF65-F5344CB8AC3E}">
        <p14:creationId xmlns:p14="http://schemas.microsoft.com/office/powerpoint/2010/main" val="2795932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What would you do in this situation?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26240986"/>
              </p:ext>
            </p:extLst>
          </p:nvPr>
        </p:nvGraphicFramePr>
        <p:xfrm>
          <a:off x="457200" y="1961098"/>
          <a:ext cx="8229600" cy="3146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314768"/>
            <a:ext cx="8229600" cy="584775"/>
          </a:xfrm>
          <a:prstGeom prst="rect">
            <a:avLst/>
          </a:prstGeom>
          <a:noFill/>
        </p:spPr>
        <p:txBody>
          <a:bodyPr wrap="square" rtlCol="0">
            <a:spAutoFit/>
          </a:bodyPr>
          <a:lstStyle/>
          <a:p>
            <a:r>
              <a:rPr lang="en-GB" sz="1600" dirty="0"/>
              <a:t>4.   You hear that a public venue has been booked out by a speaker who intends to use it to promote extremist views.   </a:t>
            </a:r>
          </a:p>
        </p:txBody>
      </p:sp>
      <p:sp>
        <p:nvSpPr>
          <p:cNvPr id="7" name="Rectangle 6"/>
          <p:cNvSpPr/>
          <p:nvPr/>
        </p:nvSpPr>
        <p:spPr>
          <a:xfrm>
            <a:off x="457199" y="5107424"/>
            <a:ext cx="8229601" cy="1169551"/>
          </a:xfrm>
          <a:prstGeom prst="rect">
            <a:avLst/>
          </a:prstGeom>
        </p:spPr>
        <p:txBody>
          <a:bodyPr wrap="square">
            <a:spAutoFit/>
          </a:bodyPr>
          <a:lstStyle/>
          <a:p>
            <a:pPr algn="r"/>
            <a:r>
              <a:rPr lang="en-GB" altLang="en-US" sz="1400" b="1" dirty="0"/>
              <a:t>Answer would be B, C or D.</a:t>
            </a:r>
          </a:p>
          <a:p>
            <a:pPr algn="r"/>
            <a:r>
              <a:rPr lang="en-GB" altLang="en-US" sz="1400" dirty="0"/>
              <a:t>You should inform the council immediately if you are aware of any information about a public venue being used for radicalisation. You may also wish to contact the venue owner. You may even wish to inform the police, particularly during out of hours. </a:t>
            </a:r>
          </a:p>
          <a:p>
            <a:pPr algn="r"/>
            <a:r>
              <a:rPr lang="en-GB" altLang="en-US" sz="1400" b="1" dirty="0"/>
              <a:t> </a:t>
            </a:r>
            <a:endParaRPr lang="en-GB" sz="1400" dirty="0"/>
          </a:p>
        </p:txBody>
      </p:sp>
    </p:spTree>
    <p:extLst>
      <p:ext uri="{BB962C8B-B14F-4D97-AF65-F5344CB8AC3E}">
        <p14:creationId xmlns:p14="http://schemas.microsoft.com/office/powerpoint/2010/main" val="2458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200" dirty="0"/>
              <a:t>What would you do in this situation?</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2368547"/>
              </p:ext>
            </p:extLst>
          </p:nvPr>
        </p:nvGraphicFramePr>
        <p:xfrm>
          <a:off x="457200" y="1809524"/>
          <a:ext cx="8229600" cy="3471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57200" y="1207900"/>
            <a:ext cx="8229600" cy="861774"/>
          </a:xfrm>
          <a:prstGeom prst="rect">
            <a:avLst/>
          </a:prstGeom>
          <a:noFill/>
        </p:spPr>
        <p:txBody>
          <a:bodyPr wrap="square" rtlCol="0">
            <a:spAutoFit/>
          </a:bodyPr>
          <a:lstStyle/>
          <a:p>
            <a:r>
              <a:rPr lang="en-GB" altLang="en-US" sz="1600" dirty="0"/>
              <a:t>5.   You overhear a conversation and fear that there may be a bomb threat somewhere in Southampton.</a:t>
            </a:r>
          </a:p>
          <a:p>
            <a:endParaRPr lang="en-GB" dirty="0"/>
          </a:p>
        </p:txBody>
      </p:sp>
      <p:sp>
        <p:nvSpPr>
          <p:cNvPr id="6" name="TextBox 5"/>
          <p:cNvSpPr txBox="1"/>
          <p:nvPr/>
        </p:nvSpPr>
        <p:spPr>
          <a:xfrm>
            <a:off x="457200" y="5282137"/>
            <a:ext cx="8229600" cy="781752"/>
          </a:xfrm>
          <a:prstGeom prst="rect">
            <a:avLst/>
          </a:prstGeom>
          <a:noFill/>
        </p:spPr>
        <p:txBody>
          <a:bodyPr wrap="square" rtlCol="0">
            <a:spAutoFit/>
          </a:bodyPr>
          <a:lstStyle/>
          <a:p>
            <a:pPr lvl="0" algn="r">
              <a:spcBef>
                <a:spcPct val="20000"/>
              </a:spcBef>
              <a:buClr>
                <a:srgbClr val="C50046"/>
              </a:buClr>
            </a:pPr>
            <a:r>
              <a:rPr lang="en-GB" altLang="en-US" sz="1400" b="1" dirty="0">
                <a:solidFill>
                  <a:srgbClr val="000000"/>
                </a:solidFill>
              </a:rPr>
              <a:t>Answer would be B.</a:t>
            </a:r>
          </a:p>
          <a:p>
            <a:pPr lvl="0" algn="r">
              <a:spcBef>
                <a:spcPct val="20000"/>
              </a:spcBef>
              <a:buClr>
                <a:srgbClr val="C50046"/>
              </a:buClr>
            </a:pPr>
            <a:r>
              <a:rPr lang="en-GB" altLang="en-US" sz="1400" dirty="0">
                <a:solidFill>
                  <a:srgbClr val="000000"/>
                </a:solidFill>
              </a:rPr>
              <a:t>You must call the Police immediately </a:t>
            </a:r>
            <a:r>
              <a:rPr lang="en-GB" altLang="en-US" sz="1400" dirty="0"/>
              <a:t>if you have information about a potential </a:t>
            </a:r>
            <a:r>
              <a:rPr lang="en-GB" altLang="en-US" sz="1400" dirty="0">
                <a:solidFill>
                  <a:srgbClr val="000000"/>
                </a:solidFill>
              </a:rPr>
              <a:t>immediate danger. This is beyond the scope of Prevent</a:t>
            </a:r>
            <a:endParaRPr lang="en-GB" sz="1400" dirty="0"/>
          </a:p>
        </p:txBody>
      </p:sp>
    </p:spTree>
    <p:extLst>
      <p:ext uri="{BB962C8B-B14F-4D97-AF65-F5344CB8AC3E}">
        <p14:creationId xmlns:p14="http://schemas.microsoft.com/office/powerpoint/2010/main" val="276467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8758"/>
            <a:ext cx="8229600" cy="625642"/>
          </a:xfrm>
        </p:spPr>
        <p:txBody>
          <a:bodyPr/>
          <a:lstStyle/>
          <a:p>
            <a:r>
              <a:rPr lang="en-GB" altLang="en-US" sz="3200" dirty="0"/>
              <a:t>In Conclusion</a:t>
            </a:r>
            <a:endParaRPr lang="en-GB" sz="3200" dirty="0"/>
          </a:p>
        </p:txBody>
      </p:sp>
      <p:sp>
        <p:nvSpPr>
          <p:cNvPr id="3" name="Content Placeholder 2"/>
          <p:cNvSpPr>
            <a:spLocks noGrp="1"/>
          </p:cNvSpPr>
          <p:nvPr>
            <p:ph idx="1"/>
          </p:nvPr>
        </p:nvSpPr>
        <p:spPr>
          <a:xfrm>
            <a:off x="457200" y="914400"/>
            <a:ext cx="8428008" cy="4300538"/>
          </a:xfrm>
        </p:spPr>
        <p:txBody>
          <a:bodyPr/>
          <a:lstStyle/>
          <a:p>
            <a:pPr marL="342900" indent="-342900">
              <a:spcBef>
                <a:spcPts val="0"/>
              </a:spcBef>
              <a:spcAft>
                <a:spcPts val="2400"/>
              </a:spcAft>
              <a:buFont typeface="Arial" panose="020B0604020202020204" pitchFamily="34" charset="0"/>
              <a:buChar char="•"/>
            </a:pPr>
            <a:r>
              <a:rPr lang="en-GB" b="0" dirty="0"/>
              <a:t>If someone is vulnerable to being radicalised, public sector bodies, including Southampton City Council, have a duty to identify that and support them.</a:t>
            </a:r>
          </a:p>
          <a:p>
            <a:pPr marL="342900" indent="-342900">
              <a:spcBef>
                <a:spcPts val="0"/>
              </a:spcBef>
              <a:spcAft>
                <a:spcPts val="2400"/>
              </a:spcAft>
              <a:buFont typeface="Arial" panose="020B0604020202020204" pitchFamily="34" charset="0"/>
              <a:buChar char="•"/>
            </a:pPr>
            <a:r>
              <a:rPr lang="en-GB" b="0" dirty="0"/>
              <a:t>Prevent is similar to a lot of other safeguarding issues, such as being concerned about someone being abused or initiated into a gang. </a:t>
            </a:r>
          </a:p>
          <a:p>
            <a:pPr marL="342900" indent="-342900">
              <a:spcBef>
                <a:spcPts val="0"/>
              </a:spcBef>
              <a:spcAft>
                <a:spcPts val="2400"/>
              </a:spcAft>
              <a:buFont typeface="Arial" panose="020B0604020202020204" pitchFamily="34" charset="0"/>
              <a:buChar char="•"/>
            </a:pPr>
            <a:r>
              <a:rPr lang="en-GB" b="0" dirty="0"/>
              <a:t>It’s about safeguarding vulnerable people from harm. </a:t>
            </a:r>
          </a:p>
          <a:p>
            <a:pPr marL="342900" indent="-342900">
              <a:spcBef>
                <a:spcPts val="0"/>
              </a:spcBef>
              <a:spcAft>
                <a:spcPts val="2400"/>
              </a:spcAft>
              <a:buFont typeface="Arial" panose="020B0604020202020204" pitchFamily="34" charset="0"/>
              <a:buChar char="•"/>
            </a:pPr>
            <a:r>
              <a:rPr lang="en-GB" b="0" dirty="0"/>
              <a:t>If you are worried, then you must report it. </a:t>
            </a:r>
          </a:p>
          <a:p>
            <a:pPr marL="342900" indent="-342900">
              <a:spcBef>
                <a:spcPts val="0"/>
              </a:spcBef>
              <a:spcAft>
                <a:spcPts val="2400"/>
              </a:spcAft>
              <a:buFont typeface="Arial" panose="020B0604020202020204" pitchFamily="34" charset="0"/>
              <a:buChar char="•"/>
            </a:pPr>
            <a:r>
              <a:rPr lang="en-GB" b="0" dirty="0"/>
              <a:t>Professionals who are trained and experienced are best placed to assess any situation that presents itself and make sure the person gets the right support.</a:t>
            </a:r>
          </a:p>
          <a:p>
            <a:pPr marL="342900" indent="-342900">
              <a:spcBef>
                <a:spcPts val="0"/>
              </a:spcBef>
              <a:spcAft>
                <a:spcPts val="2400"/>
              </a:spcAft>
              <a:buFont typeface="Arial" panose="020B0604020202020204" pitchFamily="34" charset="0"/>
              <a:buChar char="•"/>
            </a:pPr>
            <a:r>
              <a:rPr lang="en-GB" dirty="0"/>
              <a:t>Please complete the Home Office accredited Prevent training (see next slide).</a:t>
            </a:r>
          </a:p>
          <a:p>
            <a:endParaRPr lang="en-GB" b="0" dirty="0"/>
          </a:p>
        </p:txBody>
      </p:sp>
    </p:spTree>
    <p:extLst>
      <p:ext uri="{BB962C8B-B14F-4D97-AF65-F5344CB8AC3E}">
        <p14:creationId xmlns:p14="http://schemas.microsoft.com/office/powerpoint/2010/main" val="2118839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Home Office Accredited Training on Prevent can be found at:</a:t>
            </a:r>
          </a:p>
        </p:txBody>
      </p:sp>
      <p:sp>
        <p:nvSpPr>
          <p:cNvPr id="3" name="Content Placeholder 2"/>
          <p:cNvSpPr>
            <a:spLocks noGrp="1"/>
          </p:cNvSpPr>
          <p:nvPr>
            <p:ph idx="1"/>
          </p:nvPr>
        </p:nvSpPr>
        <p:spPr>
          <a:xfrm>
            <a:off x="457200" y="1482336"/>
            <a:ext cx="8229600" cy="4300538"/>
          </a:xfrm>
        </p:spPr>
        <p:txBody>
          <a:bodyPr/>
          <a:lstStyle/>
          <a:p>
            <a:r>
              <a:rPr lang="en-GB" dirty="0">
                <a:solidFill>
                  <a:schemeClr val="accent3">
                    <a:lumMod val="75000"/>
                  </a:schemeClr>
                </a:solidFill>
              </a:rPr>
              <a:t> </a:t>
            </a:r>
          </a:p>
          <a:p>
            <a:endParaRPr lang="en-GB" dirty="0">
              <a:solidFill>
                <a:schemeClr val="accent3">
                  <a:lumMod val="75000"/>
                </a:schemeClr>
              </a:solidFill>
              <a:hlinkClick r:id="rId2"/>
            </a:endParaRPr>
          </a:p>
          <a:p>
            <a:endParaRPr lang="en-GB" dirty="0">
              <a:solidFill>
                <a:schemeClr val="accent3">
                  <a:lumMod val="75000"/>
                </a:schemeClr>
              </a:solidFill>
              <a:hlinkClick r:id="rId2"/>
            </a:endParaRPr>
          </a:p>
          <a:p>
            <a:r>
              <a:rPr lang="en-GB" dirty="0">
                <a:solidFill>
                  <a:schemeClr val="accent3">
                    <a:lumMod val="75000"/>
                  </a:schemeClr>
                </a:solidFill>
                <a:hlinkClick r:id="rId2"/>
              </a:rPr>
              <a:t>https://www.elearning.prevent.homeoffice.gov.uk/</a:t>
            </a:r>
            <a:endParaRPr lang="en-GB" dirty="0">
              <a:solidFill>
                <a:schemeClr val="accent3">
                  <a:lumMod val="75000"/>
                </a:schemeClr>
              </a:solidFill>
            </a:endParaRPr>
          </a:p>
          <a:p>
            <a:r>
              <a:rPr lang="en-GB" dirty="0"/>
              <a:t>This training is highly recommended and provides the trainee with a certification of completion.   </a:t>
            </a:r>
          </a:p>
          <a:p>
            <a:endParaRPr lang="en-GB" dirty="0"/>
          </a:p>
          <a:p>
            <a:r>
              <a:rPr lang="en-GB" dirty="0"/>
              <a:t>Children and Families staff should </a:t>
            </a:r>
            <a:r>
              <a:rPr lang="en-GB"/>
              <a:t>now complete </a:t>
            </a:r>
            <a:r>
              <a:rPr lang="en-GB" dirty="0"/>
              <a:t>the HM Government PREVENT online training and download their certificate.</a:t>
            </a:r>
          </a:p>
          <a:p>
            <a:endParaRPr lang="en-GB" dirty="0"/>
          </a:p>
          <a:p>
            <a:endParaRPr lang="en-GB" dirty="0"/>
          </a:p>
          <a:p>
            <a:endParaRPr lang="en-GB" dirty="0"/>
          </a:p>
        </p:txBody>
      </p:sp>
    </p:spTree>
    <p:extLst>
      <p:ext uri="{BB962C8B-B14F-4D97-AF65-F5344CB8AC3E}">
        <p14:creationId xmlns:p14="http://schemas.microsoft.com/office/powerpoint/2010/main" val="4067788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2" y="155864"/>
            <a:ext cx="8572500" cy="685800"/>
          </a:xfrm>
        </p:spPr>
        <p:txBody>
          <a:bodyPr/>
          <a:lstStyle/>
          <a:p>
            <a:r>
              <a:rPr lang="en-GB" sz="3200" dirty="0"/>
              <a:t>Workshop To Raise Awareness of Prevent (WRAP)</a:t>
            </a:r>
          </a:p>
        </p:txBody>
      </p:sp>
      <p:sp>
        <p:nvSpPr>
          <p:cNvPr id="3" name="Content Placeholder 2"/>
          <p:cNvSpPr>
            <a:spLocks noGrp="1"/>
          </p:cNvSpPr>
          <p:nvPr>
            <p:ph idx="1"/>
          </p:nvPr>
        </p:nvSpPr>
        <p:spPr>
          <a:xfrm>
            <a:off x="344557" y="484006"/>
            <a:ext cx="8594035" cy="4861647"/>
          </a:xfrm>
        </p:spPr>
        <p:txBody>
          <a:bodyPr/>
          <a:lstStyle/>
          <a:p>
            <a:pPr lvl="0"/>
            <a:endParaRPr lang="en-GB" sz="1800" dirty="0"/>
          </a:p>
          <a:p>
            <a:pPr lvl="0"/>
            <a:r>
              <a:rPr lang="en-GB" b="0" dirty="0"/>
              <a:t>Some staff will require additional training, which can be delivered by accessing online WRAP briefings.   This will include (as a minimum):</a:t>
            </a:r>
          </a:p>
          <a:p>
            <a:pPr lvl="0"/>
            <a:endParaRPr lang="en-GB" b="0" dirty="0"/>
          </a:p>
          <a:p>
            <a:pPr lvl="0"/>
            <a:r>
              <a:rPr lang="en-GB" b="0" dirty="0"/>
              <a:t>Any council employee or contractor working in the Multi Agency Safeguarding Hub (MASH), in Adult Social Care Connect, with a Safeguarding role and Qualified Social Workers in other Adult Social Care Teams or anyone who sits on the Channel Panel;</a:t>
            </a:r>
          </a:p>
          <a:p>
            <a:pPr lvl="0"/>
            <a:endParaRPr lang="en-GB" b="0" dirty="0"/>
          </a:p>
          <a:p>
            <a:pPr lvl="0"/>
            <a:r>
              <a:rPr lang="en-GB" b="0" dirty="0"/>
              <a:t>Staff across the council who have been identified by their line manager as needing the additional training.</a:t>
            </a:r>
          </a:p>
          <a:p>
            <a:endParaRPr lang="en-GB" b="0" dirty="0"/>
          </a:p>
          <a:p>
            <a:r>
              <a:rPr lang="en-GB" b="0" dirty="0"/>
              <a:t>Designated Safeguarding Leads in Schools.</a:t>
            </a:r>
          </a:p>
          <a:p>
            <a:endParaRPr lang="en-GB" b="0" dirty="0"/>
          </a:p>
          <a:p>
            <a:r>
              <a:rPr lang="en-GB" b="0" dirty="0"/>
              <a:t>Bookable online training can be accessed at:</a:t>
            </a:r>
          </a:p>
          <a:p>
            <a:r>
              <a:rPr lang="en-GB" b="0" dirty="0">
                <a:hlinkClick r:id="rId2"/>
              </a:rPr>
              <a:t>https://www.jisc.ac.uk/training/workshop-to-raise-awareness-of-prevent-wrap</a:t>
            </a:r>
            <a:endParaRPr lang="en-GB" b="0" dirty="0"/>
          </a:p>
        </p:txBody>
      </p:sp>
    </p:spTree>
    <p:extLst>
      <p:ext uri="{BB962C8B-B14F-4D97-AF65-F5344CB8AC3E}">
        <p14:creationId xmlns:p14="http://schemas.microsoft.com/office/powerpoint/2010/main" val="2116758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8536"/>
            <a:ext cx="8229600" cy="1143000"/>
          </a:xfrm>
        </p:spPr>
        <p:txBody>
          <a:bodyPr/>
          <a:lstStyle/>
          <a:p>
            <a:r>
              <a:rPr lang="en-GB" dirty="0"/>
              <a:t>Useful Links and information</a:t>
            </a:r>
          </a:p>
        </p:txBody>
      </p:sp>
      <p:sp>
        <p:nvSpPr>
          <p:cNvPr id="3" name="Content Placeholder 2"/>
          <p:cNvSpPr>
            <a:spLocks noGrp="1"/>
          </p:cNvSpPr>
          <p:nvPr>
            <p:ph idx="1"/>
          </p:nvPr>
        </p:nvSpPr>
        <p:spPr>
          <a:xfrm>
            <a:off x="457200" y="1236643"/>
            <a:ext cx="8229600" cy="4300538"/>
          </a:xfrm>
        </p:spPr>
        <p:txBody>
          <a:bodyPr/>
          <a:lstStyle/>
          <a:p>
            <a:r>
              <a:rPr lang="en-GB" b="0" dirty="0"/>
              <a:t>In addition you will find the following links useful.</a:t>
            </a:r>
          </a:p>
          <a:p>
            <a:endParaRPr lang="en-GB" dirty="0"/>
          </a:p>
          <a:p>
            <a:r>
              <a:rPr lang="en-GB" u="sng" dirty="0">
                <a:hlinkClick r:id="rId2"/>
              </a:rPr>
              <a:t>https://educateagainsthate.com/</a:t>
            </a:r>
            <a:endParaRPr lang="en-GB" dirty="0"/>
          </a:p>
          <a:p>
            <a:r>
              <a:rPr lang="en-GB" dirty="0"/>
              <a:t> </a:t>
            </a:r>
          </a:p>
          <a:p>
            <a:r>
              <a:rPr lang="en-GB" u="sng" dirty="0">
                <a:hlinkClick r:id="rId3"/>
              </a:rPr>
              <a:t>https://www.gov.uk/government/publications/prevent-duty-guidance</a:t>
            </a:r>
            <a:endParaRPr lang="en-GB" dirty="0"/>
          </a:p>
          <a:p>
            <a:r>
              <a:rPr lang="en-GB" dirty="0"/>
              <a:t> </a:t>
            </a:r>
          </a:p>
          <a:p>
            <a:r>
              <a:rPr lang="en-GB" u="sng" dirty="0">
                <a:hlinkClick r:id="rId4"/>
              </a:rPr>
              <a:t>https://www.elearning.prevent.homeoffice.gov.uk/channel_awareness/01-welcome.html</a:t>
            </a:r>
            <a:endParaRPr lang="en-GB" u="sng" dirty="0"/>
          </a:p>
          <a:p>
            <a:endParaRPr lang="en-GB" u="sng" dirty="0"/>
          </a:p>
          <a:p>
            <a:r>
              <a:rPr lang="en-GB" dirty="0"/>
              <a:t>Additional Guidance on the role for elected members can be found at:</a:t>
            </a:r>
          </a:p>
          <a:p>
            <a:endParaRPr lang="en-GB" dirty="0"/>
          </a:p>
          <a:p>
            <a:r>
              <a:rPr lang="en-GB" u="sng" dirty="0">
                <a:hlinkClick r:id="rId5"/>
              </a:rPr>
              <a:t>http://www.southampton.gov.uk/council-democracy/partnership-working/safe-city/prevent.aspx</a:t>
            </a:r>
            <a:endParaRPr lang="en-GB" dirty="0"/>
          </a:p>
          <a:p>
            <a:endParaRPr lang="en-GB" dirty="0"/>
          </a:p>
        </p:txBody>
      </p:sp>
    </p:spTree>
    <p:extLst>
      <p:ext uri="{BB962C8B-B14F-4D97-AF65-F5344CB8AC3E}">
        <p14:creationId xmlns:p14="http://schemas.microsoft.com/office/powerpoint/2010/main" val="21885005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27" y="104261"/>
            <a:ext cx="8229600" cy="862095"/>
          </a:xfrm>
        </p:spPr>
        <p:txBody>
          <a:bodyPr/>
          <a:lstStyle/>
          <a:p>
            <a:r>
              <a:rPr lang="en-GB" sz="3200" dirty="0"/>
              <a:t>Further information</a:t>
            </a:r>
          </a:p>
        </p:txBody>
      </p:sp>
      <p:sp>
        <p:nvSpPr>
          <p:cNvPr id="3" name="Content Placeholder 2"/>
          <p:cNvSpPr>
            <a:spLocks noGrp="1"/>
          </p:cNvSpPr>
          <p:nvPr>
            <p:ph idx="1"/>
          </p:nvPr>
        </p:nvSpPr>
        <p:spPr>
          <a:xfrm>
            <a:off x="238990" y="780825"/>
            <a:ext cx="8653219" cy="4931606"/>
          </a:xfrm>
        </p:spPr>
        <p:txBody>
          <a:bodyPr/>
          <a:lstStyle/>
          <a:p>
            <a:pPr lvl="0">
              <a:spcBef>
                <a:spcPts val="1200"/>
              </a:spcBef>
            </a:pPr>
            <a:endParaRPr lang="en-GB" dirty="0"/>
          </a:p>
          <a:p>
            <a:pPr lvl="0">
              <a:spcBef>
                <a:spcPts val="1200"/>
              </a:spcBef>
            </a:pPr>
            <a:endParaRPr lang="en-GB" dirty="0"/>
          </a:p>
          <a:p>
            <a:pPr lvl="0">
              <a:spcBef>
                <a:spcPts val="1200"/>
              </a:spcBef>
            </a:pPr>
            <a:r>
              <a:rPr lang="en-GB" dirty="0"/>
              <a:t>Prevent Duty Guidance for England and Wales</a:t>
            </a:r>
          </a:p>
          <a:p>
            <a:pPr>
              <a:spcBef>
                <a:spcPts val="1200"/>
              </a:spcBef>
            </a:pPr>
            <a:r>
              <a:rPr lang="en-GB" b="0" dirty="0">
                <a:hlinkClick r:id="rId2"/>
              </a:rPr>
              <a:t>https://www.gov.uk/government/uploads/system/uploads/attachment_data/file/445977/3799_Revised_Prevent_Duty_Guidance__England_Wales_V2-Interactive.pdf</a:t>
            </a:r>
            <a:endParaRPr lang="en-GB" b="0" dirty="0"/>
          </a:p>
          <a:p>
            <a:pPr lvl="0">
              <a:spcBef>
                <a:spcPts val="1200"/>
              </a:spcBef>
            </a:pPr>
            <a:r>
              <a:rPr lang="en-GB" dirty="0"/>
              <a:t>Channel Guidance</a:t>
            </a:r>
          </a:p>
          <a:p>
            <a:pPr>
              <a:spcBef>
                <a:spcPts val="1200"/>
              </a:spcBef>
            </a:pPr>
            <a:r>
              <a:rPr lang="en-GB" b="0" dirty="0">
                <a:hlinkClick r:id="rId3"/>
              </a:rPr>
              <a:t>https://www.gov.uk/government/uploads/system/uploads/attachment_data/file/425189/Channel_Duty_Guidance_April_2015.pdf</a:t>
            </a:r>
            <a:endParaRPr lang="en-GB" b="0" dirty="0"/>
          </a:p>
        </p:txBody>
      </p:sp>
    </p:spTree>
    <p:extLst>
      <p:ext uri="{BB962C8B-B14F-4D97-AF65-F5344CB8AC3E}">
        <p14:creationId xmlns:p14="http://schemas.microsoft.com/office/powerpoint/2010/main" val="3919600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Further Information (continued)</a:t>
            </a:r>
          </a:p>
        </p:txBody>
      </p:sp>
      <p:sp>
        <p:nvSpPr>
          <p:cNvPr id="3" name="Content Placeholder 2"/>
          <p:cNvSpPr>
            <a:spLocks noGrp="1"/>
          </p:cNvSpPr>
          <p:nvPr>
            <p:ph idx="1"/>
          </p:nvPr>
        </p:nvSpPr>
        <p:spPr/>
        <p:txBody>
          <a:bodyPr/>
          <a:lstStyle/>
          <a:p>
            <a:pPr lvl="0">
              <a:spcBef>
                <a:spcPts val="1200"/>
              </a:spcBef>
            </a:pPr>
            <a:r>
              <a:rPr lang="en-GB" dirty="0"/>
              <a:t>Department for Education Prevent Guidance</a:t>
            </a:r>
          </a:p>
          <a:p>
            <a:pPr>
              <a:spcBef>
                <a:spcPts val="1200"/>
              </a:spcBef>
            </a:pPr>
            <a:r>
              <a:rPr lang="en-GB" b="0" dirty="0">
                <a:hlinkClick r:id="rId2"/>
              </a:rPr>
              <a:t>https://www.gov.uk/government/publications/protecting-children-from-radicalisation-the-prevent-duty</a:t>
            </a:r>
            <a:endParaRPr lang="en-GB" b="0" dirty="0"/>
          </a:p>
          <a:p>
            <a:pPr lvl="0">
              <a:spcBef>
                <a:spcPts val="1200"/>
              </a:spcBef>
            </a:pPr>
            <a:r>
              <a:rPr lang="en-GB" dirty="0"/>
              <a:t>Educate Against Hate </a:t>
            </a:r>
            <a:r>
              <a:rPr lang="en-GB" b="0" dirty="0"/>
              <a:t>– information and resources for school leaders, parents and teachers on protecting children from radicalisation and extremism </a:t>
            </a:r>
            <a:r>
              <a:rPr lang="en-GB" b="0" dirty="0">
                <a:hlinkClick r:id="rId3"/>
              </a:rPr>
              <a:t>http://educateagainsthate.com</a:t>
            </a:r>
            <a:endParaRPr lang="en-GB" b="0" dirty="0"/>
          </a:p>
          <a:p>
            <a:pPr lvl="0">
              <a:spcBef>
                <a:spcPts val="1200"/>
              </a:spcBef>
            </a:pPr>
            <a:r>
              <a:rPr lang="en-GB" dirty="0"/>
              <a:t>NHS Prevent website </a:t>
            </a:r>
            <a:r>
              <a:rPr lang="en-GB" b="0" dirty="0"/>
              <a:t>– support for practitioners and health professionals to exercise their statutory and professional duties to safeguard vulnerable adults, children and young people at risk of radicalisation. </a:t>
            </a:r>
            <a:r>
              <a:rPr lang="en-GB" b="0" dirty="0">
                <a:hlinkClick r:id="rId4"/>
              </a:rPr>
              <a:t>https://www.england.nhs.uk/ourwork/safeguarding/our-work/prevent/</a:t>
            </a:r>
            <a:endParaRPr lang="en-GB" b="0" dirty="0"/>
          </a:p>
          <a:p>
            <a:endParaRPr lang="en-GB" dirty="0"/>
          </a:p>
        </p:txBody>
      </p:sp>
    </p:spTree>
    <p:extLst>
      <p:ext uri="{BB962C8B-B14F-4D97-AF65-F5344CB8AC3E}">
        <p14:creationId xmlns:p14="http://schemas.microsoft.com/office/powerpoint/2010/main" val="1860407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989"/>
            <a:ext cx="8229600" cy="1143000"/>
          </a:xfrm>
        </p:spPr>
        <p:txBody>
          <a:bodyPr/>
          <a:lstStyle/>
          <a:p>
            <a:r>
              <a:rPr lang="en-GB" sz="3200" dirty="0"/>
              <a:t>CONTEST Strategy </a:t>
            </a:r>
          </a:p>
        </p:txBody>
      </p:sp>
      <p:sp>
        <p:nvSpPr>
          <p:cNvPr id="3" name="Content Placeholder 2"/>
          <p:cNvSpPr>
            <a:spLocks noGrp="1"/>
          </p:cNvSpPr>
          <p:nvPr>
            <p:ph idx="1"/>
          </p:nvPr>
        </p:nvSpPr>
        <p:spPr>
          <a:xfrm>
            <a:off x="457200" y="1367771"/>
            <a:ext cx="8229600" cy="4252412"/>
          </a:xfrm>
        </p:spPr>
        <p:txBody>
          <a:bodyPr/>
          <a:lstStyle/>
          <a:p>
            <a:pPr marL="285750" indent="-285750">
              <a:buFont typeface="Arial" panose="020B0604020202020204" pitchFamily="34" charset="0"/>
              <a:buChar char="•"/>
            </a:pPr>
            <a:r>
              <a:rPr lang="en-GB" b="0" dirty="0"/>
              <a:t>The aim of CONTEST is to reduce the risk to the UK and its interests overseas from terrorism, so that people can go about their lives freely and with confidence.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0" dirty="0"/>
              <a:t>The counter-terrorism strategy is organised around four work streams, each comprising a number of key objectives:</a:t>
            </a:r>
          </a:p>
          <a:p>
            <a:endParaRPr lang="en-GB" b="0" dirty="0"/>
          </a:p>
          <a:p>
            <a:pPr marL="1028700" lvl="1">
              <a:buFont typeface="Arial" panose="020B0604020202020204" pitchFamily="34" charset="0"/>
              <a:buChar char="•"/>
            </a:pPr>
            <a:r>
              <a:rPr lang="en-GB" sz="2000" b="0" i="1" dirty="0">
                <a:solidFill>
                  <a:schemeClr val="tx1"/>
                </a:solidFill>
              </a:rPr>
              <a:t>Pursue: </a:t>
            </a:r>
            <a:r>
              <a:rPr lang="en-GB" sz="2000" b="0" dirty="0">
                <a:solidFill>
                  <a:schemeClr val="tx1"/>
                </a:solidFill>
              </a:rPr>
              <a:t>to stop terrorist attacks;</a:t>
            </a:r>
            <a:endParaRPr lang="en-GB" sz="2000" i="1" dirty="0">
              <a:solidFill>
                <a:schemeClr val="tx1"/>
              </a:solidFill>
            </a:endParaRPr>
          </a:p>
          <a:p>
            <a:pPr marL="1028700" lvl="1">
              <a:buFont typeface="Arial" panose="020B0604020202020204" pitchFamily="34" charset="0"/>
              <a:buChar char="•"/>
            </a:pPr>
            <a:r>
              <a:rPr lang="en-GB" sz="2000" b="1" i="1" dirty="0">
                <a:solidFill>
                  <a:schemeClr val="tx1"/>
                </a:solidFill>
              </a:rPr>
              <a:t>Prevent</a:t>
            </a:r>
            <a:r>
              <a:rPr lang="en-GB" sz="2000" b="0" i="1" dirty="0">
                <a:solidFill>
                  <a:schemeClr val="tx1"/>
                </a:solidFill>
              </a:rPr>
              <a:t>: </a:t>
            </a:r>
            <a:r>
              <a:rPr lang="en-GB" sz="2000" b="0" dirty="0">
                <a:solidFill>
                  <a:schemeClr val="tx1"/>
                </a:solidFill>
              </a:rPr>
              <a:t>to stop people becoming terrorists or supporting terrorism;</a:t>
            </a:r>
            <a:endParaRPr lang="en-GB" sz="2000" i="1" dirty="0">
              <a:solidFill>
                <a:schemeClr val="tx1"/>
              </a:solidFill>
            </a:endParaRPr>
          </a:p>
          <a:p>
            <a:pPr marL="1028700" lvl="1">
              <a:buFont typeface="Arial" panose="020B0604020202020204" pitchFamily="34" charset="0"/>
              <a:buChar char="•"/>
            </a:pPr>
            <a:r>
              <a:rPr lang="en-GB" sz="2000" b="0" i="1" dirty="0">
                <a:solidFill>
                  <a:schemeClr val="tx1"/>
                </a:solidFill>
              </a:rPr>
              <a:t>Protect: </a:t>
            </a:r>
            <a:r>
              <a:rPr lang="en-GB" sz="2000" b="0" dirty="0">
                <a:solidFill>
                  <a:schemeClr val="tx1"/>
                </a:solidFill>
              </a:rPr>
              <a:t>to strengthen our protection against a terrorist attack; and</a:t>
            </a:r>
            <a:endParaRPr lang="en-GB" sz="2000" i="1" dirty="0">
              <a:solidFill>
                <a:schemeClr val="tx1"/>
              </a:solidFill>
            </a:endParaRPr>
          </a:p>
          <a:p>
            <a:pPr marL="1028700" lvl="1">
              <a:buFont typeface="Arial" panose="020B0604020202020204" pitchFamily="34" charset="0"/>
              <a:buChar char="•"/>
            </a:pPr>
            <a:r>
              <a:rPr lang="en-GB" sz="2000" b="0" i="1" dirty="0">
                <a:solidFill>
                  <a:schemeClr val="tx1"/>
                </a:solidFill>
              </a:rPr>
              <a:t>Prepare: </a:t>
            </a:r>
            <a:r>
              <a:rPr lang="en-GB" sz="2000" b="0" dirty="0">
                <a:solidFill>
                  <a:schemeClr val="tx1"/>
                </a:solidFill>
              </a:rPr>
              <a:t>to mitigate the impact of a terrorist attack.</a:t>
            </a:r>
            <a:endParaRPr lang="en-GB" sz="2000" dirty="0">
              <a:solidFill>
                <a:schemeClr val="tx1"/>
              </a:solidFill>
            </a:endParaRPr>
          </a:p>
        </p:txBody>
      </p:sp>
    </p:spTree>
    <p:extLst>
      <p:ext uri="{BB962C8B-B14F-4D97-AF65-F5344CB8AC3E}">
        <p14:creationId xmlns:p14="http://schemas.microsoft.com/office/powerpoint/2010/main" val="205531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74" y="114300"/>
            <a:ext cx="8427026" cy="481190"/>
          </a:xfrm>
        </p:spPr>
        <p:txBody>
          <a:bodyPr/>
          <a:lstStyle/>
          <a:p>
            <a:r>
              <a:rPr lang="en-GB" sz="3200" dirty="0"/>
              <a:t>Prevent</a:t>
            </a:r>
          </a:p>
        </p:txBody>
      </p:sp>
      <p:sp>
        <p:nvSpPr>
          <p:cNvPr id="3" name="Content Placeholder 2"/>
          <p:cNvSpPr>
            <a:spLocks noGrp="1"/>
          </p:cNvSpPr>
          <p:nvPr>
            <p:ph idx="1"/>
          </p:nvPr>
        </p:nvSpPr>
        <p:spPr>
          <a:xfrm>
            <a:off x="259773" y="595490"/>
            <a:ext cx="8603671" cy="5434049"/>
          </a:xfrm>
        </p:spPr>
        <p:txBody>
          <a:bodyPr/>
          <a:lstStyle/>
          <a:p>
            <a:pPr marL="285750" indent="-285750">
              <a:buFont typeface="Arial" panose="020B0604020202020204" pitchFamily="34" charset="0"/>
              <a:buChar char="•"/>
            </a:pPr>
            <a:r>
              <a:rPr lang="en-GB" b="0" dirty="0"/>
              <a:t>The aim of the </a:t>
            </a:r>
            <a:r>
              <a:rPr lang="en-GB" b="0" i="1" dirty="0"/>
              <a:t>Prevent </a:t>
            </a:r>
            <a:r>
              <a:rPr lang="en-GB" b="0" dirty="0"/>
              <a:t>strategy is to reduce the threat to the UK from terrorism by stopping people becoming terrorists or supporting terrorism.</a:t>
            </a:r>
          </a:p>
          <a:p>
            <a:pPr marL="285750" indent="-285750">
              <a:buFont typeface="Arial" panose="020B0604020202020204" pitchFamily="34" charset="0"/>
              <a:buChar char="•"/>
            </a:pPr>
            <a:endParaRPr lang="en-GB" b="0" dirty="0"/>
          </a:p>
          <a:p>
            <a:pPr marL="285750" indent="-285750">
              <a:spcBef>
                <a:spcPts val="0"/>
              </a:spcBef>
              <a:spcAft>
                <a:spcPts val="1200"/>
              </a:spcAft>
              <a:buFont typeface="Arial" panose="020B0604020202020204" pitchFamily="34" charset="0"/>
              <a:buChar char="•"/>
            </a:pPr>
            <a:r>
              <a:rPr lang="en-GB" b="0" dirty="0"/>
              <a:t>The 2011 Prevent strategy has three specific strategic objectives:</a:t>
            </a:r>
          </a:p>
          <a:p>
            <a:pPr marL="1028700" lvl="1">
              <a:spcAft>
                <a:spcPts val="600"/>
              </a:spcAft>
              <a:buFont typeface="Arial" panose="020B0604020202020204" pitchFamily="34" charset="0"/>
              <a:buChar char="•"/>
            </a:pPr>
            <a:r>
              <a:rPr lang="en-GB" sz="2000" dirty="0">
                <a:solidFill>
                  <a:schemeClr val="tx1"/>
                </a:solidFill>
              </a:rPr>
              <a:t>respond to the ideological challenge of terrorism and the threat we face from those who promote it;</a:t>
            </a:r>
          </a:p>
          <a:p>
            <a:pPr marL="1028700" lvl="1">
              <a:spcAft>
                <a:spcPts val="600"/>
              </a:spcAft>
              <a:buFont typeface="Arial" panose="020B0604020202020204" pitchFamily="34" charset="0"/>
              <a:buChar char="•"/>
            </a:pPr>
            <a:r>
              <a:rPr lang="en-GB" sz="2000" dirty="0">
                <a:solidFill>
                  <a:schemeClr val="tx1"/>
                </a:solidFill>
              </a:rPr>
              <a:t>prevent people from being drawn into terrorism and ensure that they are given appropriate advice and support; and</a:t>
            </a:r>
          </a:p>
          <a:p>
            <a:pPr marL="1028700" lvl="1">
              <a:spcBef>
                <a:spcPts val="0"/>
              </a:spcBef>
              <a:spcAft>
                <a:spcPts val="600"/>
              </a:spcAft>
              <a:buFont typeface="Arial" panose="020B0604020202020204" pitchFamily="34" charset="0"/>
              <a:buChar char="•"/>
            </a:pPr>
            <a:r>
              <a:rPr lang="en-GB" sz="2000" dirty="0">
                <a:solidFill>
                  <a:schemeClr val="tx1"/>
                </a:solidFill>
              </a:rPr>
              <a:t>work with sectors and institutions where there are risks of radicalisation that we need to address.</a:t>
            </a:r>
          </a:p>
          <a:p>
            <a:pPr marL="342900" indent="-342900">
              <a:buFont typeface="Arial" panose="020B0604020202020204" pitchFamily="34" charset="0"/>
              <a:buChar char="•"/>
            </a:pPr>
            <a:r>
              <a:rPr lang="en-GB" b="0" dirty="0"/>
              <a:t>All public sector bodies including local authorities, educational, childcare and health organisations have a legal duty to prevent people from being drawn into terrorism and must understand </a:t>
            </a:r>
            <a:r>
              <a:rPr lang="en-GB" b="0" dirty="0">
                <a:solidFill>
                  <a:schemeClr val="tx1"/>
                </a:solidFill>
              </a:rPr>
              <a:t>what radicalisation and extremism mean, why people might become vulnerable to this form of exploitation and what they should do if they think someone may be at risk of becoming radicalised. </a:t>
            </a:r>
          </a:p>
          <a:p>
            <a:endParaRPr lang="en-GB" sz="1600" b="0" dirty="0"/>
          </a:p>
        </p:txBody>
      </p:sp>
    </p:spTree>
    <p:extLst>
      <p:ext uri="{BB962C8B-B14F-4D97-AF65-F5344CB8AC3E}">
        <p14:creationId xmlns:p14="http://schemas.microsoft.com/office/powerpoint/2010/main" val="193224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06"/>
            <a:ext cx="8229600" cy="1143000"/>
          </a:xfrm>
        </p:spPr>
        <p:txBody>
          <a:bodyPr/>
          <a:lstStyle/>
          <a:p>
            <a:r>
              <a:rPr lang="en-GB" sz="3200" dirty="0"/>
              <a:t>Definitions</a:t>
            </a:r>
          </a:p>
        </p:txBody>
      </p:sp>
      <p:sp>
        <p:nvSpPr>
          <p:cNvPr id="4" name="Freeform: Shape 3">
            <a:extLst>
              <a:ext uri="{FF2B5EF4-FFF2-40B4-BE49-F238E27FC236}">
                <a16:creationId xmlns:a16="http://schemas.microsoft.com/office/drawing/2014/main" id="{4C04BBBC-1C14-405A-9EDE-D7954EA006D0}"/>
              </a:ext>
            </a:extLst>
          </p:cNvPr>
          <p:cNvSpPr/>
          <p:nvPr/>
        </p:nvSpPr>
        <p:spPr>
          <a:xfrm>
            <a:off x="205599" y="1177006"/>
            <a:ext cx="2764678" cy="4723732"/>
          </a:xfrm>
          <a:custGeom>
            <a:avLst/>
            <a:gdLst>
              <a:gd name="connsiteX0" fmla="*/ 0 w 2764678"/>
              <a:gd name="connsiteY0" fmla="*/ 276468 h 4723732"/>
              <a:gd name="connsiteX1" fmla="*/ 276468 w 2764678"/>
              <a:gd name="connsiteY1" fmla="*/ 0 h 4723732"/>
              <a:gd name="connsiteX2" fmla="*/ 2488210 w 2764678"/>
              <a:gd name="connsiteY2" fmla="*/ 0 h 4723732"/>
              <a:gd name="connsiteX3" fmla="*/ 2764678 w 2764678"/>
              <a:gd name="connsiteY3" fmla="*/ 276468 h 4723732"/>
              <a:gd name="connsiteX4" fmla="*/ 2764678 w 2764678"/>
              <a:gd name="connsiteY4" fmla="*/ 4447264 h 4723732"/>
              <a:gd name="connsiteX5" fmla="*/ 2488210 w 2764678"/>
              <a:gd name="connsiteY5" fmla="*/ 4723732 h 4723732"/>
              <a:gd name="connsiteX6" fmla="*/ 276468 w 2764678"/>
              <a:gd name="connsiteY6" fmla="*/ 4723732 h 4723732"/>
              <a:gd name="connsiteX7" fmla="*/ 0 w 2764678"/>
              <a:gd name="connsiteY7" fmla="*/ 4447264 h 4723732"/>
              <a:gd name="connsiteX8" fmla="*/ 0 w 2764678"/>
              <a:gd name="connsiteY8" fmla="*/ 276468 h 472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4678" h="4723732">
                <a:moveTo>
                  <a:pt x="0" y="276468"/>
                </a:moveTo>
                <a:cubicBezTo>
                  <a:pt x="0" y="123779"/>
                  <a:pt x="123779" y="0"/>
                  <a:pt x="276468" y="0"/>
                </a:cubicBezTo>
                <a:lnTo>
                  <a:pt x="2488210" y="0"/>
                </a:lnTo>
                <a:cubicBezTo>
                  <a:pt x="2640899" y="0"/>
                  <a:pt x="2764678" y="123779"/>
                  <a:pt x="2764678" y="276468"/>
                </a:cubicBezTo>
                <a:lnTo>
                  <a:pt x="2764678" y="4447264"/>
                </a:lnTo>
                <a:cubicBezTo>
                  <a:pt x="2764678" y="4599953"/>
                  <a:pt x="2640899" y="4723732"/>
                  <a:pt x="2488210" y="4723732"/>
                </a:cubicBezTo>
                <a:lnTo>
                  <a:pt x="276468" y="4723732"/>
                </a:lnTo>
                <a:cubicBezTo>
                  <a:pt x="123779" y="4723732"/>
                  <a:pt x="0" y="4599953"/>
                  <a:pt x="0" y="4447264"/>
                </a:cubicBezTo>
                <a:lnTo>
                  <a:pt x="0" y="27646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129540" rIns="129540" bIns="3436153" numCol="1" spcCol="1270" anchor="ctr" anchorCtr="0">
            <a:noAutofit/>
          </a:bodyPr>
          <a:lstStyle/>
          <a:p>
            <a:pPr marL="0" lvl="0" indent="0" algn="ctr" defTabSz="1511300">
              <a:lnSpc>
                <a:spcPct val="90000"/>
              </a:lnSpc>
              <a:spcBef>
                <a:spcPct val="0"/>
              </a:spcBef>
              <a:spcAft>
                <a:spcPct val="35000"/>
              </a:spcAft>
              <a:buNone/>
            </a:pPr>
            <a:r>
              <a:rPr lang="en-GB" sz="3400" b="1" u="none" kern="1200" dirty="0"/>
              <a:t>Terrorism</a:t>
            </a:r>
            <a:r>
              <a:rPr lang="en-GB" sz="3400" b="0" kern="1200" dirty="0"/>
              <a:t> </a:t>
            </a:r>
            <a:endParaRPr lang="en-GB" sz="3400" kern="1200" dirty="0"/>
          </a:p>
        </p:txBody>
      </p:sp>
      <p:sp>
        <p:nvSpPr>
          <p:cNvPr id="5" name="Freeform: Shape 4">
            <a:extLst>
              <a:ext uri="{FF2B5EF4-FFF2-40B4-BE49-F238E27FC236}">
                <a16:creationId xmlns:a16="http://schemas.microsoft.com/office/drawing/2014/main" id="{2FF81B0A-11F1-4326-AFD0-655255664FAF}"/>
              </a:ext>
            </a:extLst>
          </p:cNvPr>
          <p:cNvSpPr/>
          <p:nvPr/>
        </p:nvSpPr>
        <p:spPr>
          <a:xfrm>
            <a:off x="482067" y="2594852"/>
            <a:ext cx="2211742" cy="3068972"/>
          </a:xfrm>
          <a:custGeom>
            <a:avLst/>
            <a:gdLst>
              <a:gd name="connsiteX0" fmla="*/ 0 w 2211742"/>
              <a:gd name="connsiteY0" fmla="*/ 221174 h 3068972"/>
              <a:gd name="connsiteX1" fmla="*/ 221174 w 2211742"/>
              <a:gd name="connsiteY1" fmla="*/ 0 h 3068972"/>
              <a:gd name="connsiteX2" fmla="*/ 1990568 w 2211742"/>
              <a:gd name="connsiteY2" fmla="*/ 0 h 3068972"/>
              <a:gd name="connsiteX3" fmla="*/ 2211742 w 2211742"/>
              <a:gd name="connsiteY3" fmla="*/ 221174 h 3068972"/>
              <a:gd name="connsiteX4" fmla="*/ 2211742 w 2211742"/>
              <a:gd name="connsiteY4" fmla="*/ 2847798 h 3068972"/>
              <a:gd name="connsiteX5" fmla="*/ 1990568 w 2211742"/>
              <a:gd name="connsiteY5" fmla="*/ 3068972 h 3068972"/>
              <a:gd name="connsiteX6" fmla="*/ 221174 w 2211742"/>
              <a:gd name="connsiteY6" fmla="*/ 3068972 h 3068972"/>
              <a:gd name="connsiteX7" fmla="*/ 0 w 2211742"/>
              <a:gd name="connsiteY7" fmla="*/ 2847798 h 3068972"/>
              <a:gd name="connsiteX8" fmla="*/ 0 w 2211742"/>
              <a:gd name="connsiteY8" fmla="*/ 221174 h 3068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742" h="3068972">
                <a:moveTo>
                  <a:pt x="0" y="221174"/>
                </a:moveTo>
                <a:cubicBezTo>
                  <a:pt x="0" y="99023"/>
                  <a:pt x="99023" y="0"/>
                  <a:pt x="221174" y="0"/>
                </a:cubicBezTo>
                <a:lnTo>
                  <a:pt x="1990568" y="0"/>
                </a:lnTo>
                <a:cubicBezTo>
                  <a:pt x="2112719" y="0"/>
                  <a:pt x="2211742" y="99023"/>
                  <a:pt x="2211742" y="221174"/>
                </a:cubicBezTo>
                <a:lnTo>
                  <a:pt x="2211742" y="2847798"/>
                </a:lnTo>
                <a:cubicBezTo>
                  <a:pt x="2211742" y="2969949"/>
                  <a:pt x="2112719" y="3068972"/>
                  <a:pt x="1990568" y="3068972"/>
                </a:cubicBezTo>
                <a:lnTo>
                  <a:pt x="221174" y="3068972"/>
                </a:lnTo>
                <a:cubicBezTo>
                  <a:pt x="99023" y="3068972"/>
                  <a:pt x="0" y="2969949"/>
                  <a:pt x="0" y="2847798"/>
                </a:cubicBezTo>
                <a:lnTo>
                  <a:pt x="0" y="221174"/>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7800" tIns="89545" rIns="97800" bIns="89545" numCol="1" spcCol="1270" anchor="ctr" anchorCtr="0">
            <a:noAutofit/>
          </a:bodyPr>
          <a:lstStyle/>
          <a:p>
            <a:pPr marL="0" lvl="0" indent="0" algn="ctr" defTabSz="577850">
              <a:lnSpc>
                <a:spcPct val="90000"/>
              </a:lnSpc>
              <a:spcBef>
                <a:spcPct val="0"/>
              </a:spcBef>
              <a:spcAft>
                <a:spcPct val="35000"/>
              </a:spcAft>
              <a:buNone/>
            </a:pPr>
            <a:r>
              <a:rPr lang="en-GB" sz="1300" b="0" kern="1200" dirty="0"/>
              <a:t>Can be defined as an action that endangers or causes serious violence to a person/ people; causes serious damage to property or seriously interferes or disrupts an electronic system. The use or threat must be designed to influence the government or intimidate the public. </a:t>
            </a:r>
            <a:endParaRPr lang="en-GB" sz="1300" kern="1200" dirty="0"/>
          </a:p>
        </p:txBody>
      </p:sp>
      <p:sp>
        <p:nvSpPr>
          <p:cNvPr id="6" name="Freeform: Shape 5">
            <a:extLst>
              <a:ext uri="{FF2B5EF4-FFF2-40B4-BE49-F238E27FC236}">
                <a16:creationId xmlns:a16="http://schemas.microsoft.com/office/drawing/2014/main" id="{D34374A4-1766-4C01-B610-701006224DBC}"/>
              </a:ext>
            </a:extLst>
          </p:cNvPr>
          <p:cNvSpPr/>
          <p:nvPr/>
        </p:nvSpPr>
        <p:spPr>
          <a:xfrm>
            <a:off x="3177628" y="1177006"/>
            <a:ext cx="2764678" cy="4723732"/>
          </a:xfrm>
          <a:custGeom>
            <a:avLst/>
            <a:gdLst>
              <a:gd name="connsiteX0" fmla="*/ 0 w 2764678"/>
              <a:gd name="connsiteY0" fmla="*/ 276468 h 4723732"/>
              <a:gd name="connsiteX1" fmla="*/ 276468 w 2764678"/>
              <a:gd name="connsiteY1" fmla="*/ 0 h 4723732"/>
              <a:gd name="connsiteX2" fmla="*/ 2488210 w 2764678"/>
              <a:gd name="connsiteY2" fmla="*/ 0 h 4723732"/>
              <a:gd name="connsiteX3" fmla="*/ 2764678 w 2764678"/>
              <a:gd name="connsiteY3" fmla="*/ 276468 h 4723732"/>
              <a:gd name="connsiteX4" fmla="*/ 2764678 w 2764678"/>
              <a:gd name="connsiteY4" fmla="*/ 4447264 h 4723732"/>
              <a:gd name="connsiteX5" fmla="*/ 2488210 w 2764678"/>
              <a:gd name="connsiteY5" fmla="*/ 4723732 h 4723732"/>
              <a:gd name="connsiteX6" fmla="*/ 276468 w 2764678"/>
              <a:gd name="connsiteY6" fmla="*/ 4723732 h 4723732"/>
              <a:gd name="connsiteX7" fmla="*/ 0 w 2764678"/>
              <a:gd name="connsiteY7" fmla="*/ 4447264 h 4723732"/>
              <a:gd name="connsiteX8" fmla="*/ 0 w 2764678"/>
              <a:gd name="connsiteY8" fmla="*/ 276468 h 472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4678" h="4723732">
                <a:moveTo>
                  <a:pt x="0" y="276468"/>
                </a:moveTo>
                <a:cubicBezTo>
                  <a:pt x="0" y="123779"/>
                  <a:pt x="123779" y="0"/>
                  <a:pt x="276468" y="0"/>
                </a:cubicBezTo>
                <a:lnTo>
                  <a:pt x="2488210" y="0"/>
                </a:lnTo>
                <a:cubicBezTo>
                  <a:pt x="2640899" y="0"/>
                  <a:pt x="2764678" y="123779"/>
                  <a:pt x="2764678" y="276468"/>
                </a:cubicBezTo>
                <a:lnTo>
                  <a:pt x="2764678" y="4447264"/>
                </a:lnTo>
                <a:cubicBezTo>
                  <a:pt x="2764678" y="4599953"/>
                  <a:pt x="2640899" y="4723732"/>
                  <a:pt x="2488210" y="4723732"/>
                </a:cubicBezTo>
                <a:lnTo>
                  <a:pt x="276468" y="4723732"/>
                </a:lnTo>
                <a:cubicBezTo>
                  <a:pt x="123779" y="4723732"/>
                  <a:pt x="0" y="4599953"/>
                  <a:pt x="0" y="4447264"/>
                </a:cubicBezTo>
                <a:lnTo>
                  <a:pt x="0" y="27646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129540" rIns="129540" bIns="3436153" numCol="1" spcCol="1270" anchor="ctr" anchorCtr="0">
            <a:noAutofit/>
          </a:bodyPr>
          <a:lstStyle/>
          <a:p>
            <a:pPr marL="0" lvl="0" indent="0" algn="ctr" defTabSz="1511300">
              <a:lnSpc>
                <a:spcPct val="90000"/>
              </a:lnSpc>
              <a:spcBef>
                <a:spcPct val="0"/>
              </a:spcBef>
              <a:spcAft>
                <a:spcPct val="35000"/>
              </a:spcAft>
              <a:buNone/>
            </a:pPr>
            <a:r>
              <a:rPr lang="en-GB" sz="3400" b="1" u="none" kern="1200" dirty="0"/>
              <a:t>Extremism</a:t>
            </a:r>
          </a:p>
        </p:txBody>
      </p:sp>
      <p:sp>
        <p:nvSpPr>
          <p:cNvPr id="8" name="Freeform: Shape 7">
            <a:extLst>
              <a:ext uri="{FF2B5EF4-FFF2-40B4-BE49-F238E27FC236}">
                <a16:creationId xmlns:a16="http://schemas.microsoft.com/office/drawing/2014/main" id="{73D93064-A179-47D6-A139-663F8851C4D4}"/>
              </a:ext>
            </a:extLst>
          </p:cNvPr>
          <p:cNvSpPr/>
          <p:nvPr/>
        </p:nvSpPr>
        <p:spPr>
          <a:xfrm>
            <a:off x="3454096" y="2594125"/>
            <a:ext cx="2211742" cy="3070425"/>
          </a:xfrm>
          <a:custGeom>
            <a:avLst/>
            <a:gdLst>
              <a:gd name="connsiteX0" fmla="*/ 0 w 2211742"/>
              <a:gd name="connsiteY0" fmla="*/ 221174 h 3070425"/>
              <a:gd name="connsiteX1" fmla="*/ 221174 w 2211742"/>
              <a:gd name="connsiteY1" fmla="*/ 0 h 3070425"/>
              <a:gd name="connsiteX2" fmla="*/ 1990568 w 2211742"/>
              <a:gd name="connsiteY2" fmla="*/ 0 h 3070425"/>
              <a:gd name="connsiteX3" fmla="*/ 2211742 w 2211742"/>
              <a:gd name="connsiteY3" fmla="*/ 221174 h 3070425"/>
              <a:gd name="connsiteX4" fmla="*/ 2211742 w 2211742"/>
              <a:gd name="connsiteY4" fmla="*/ 2849251 h 3070425"/>
              <a:gd name="connsiteX5" fmla="*/ 1990568 w 2211742"/>
              <a:gd name="connsiteY5" fmla="*/ 3070425 h 3070425"/>
              <a:gd name="connsiteX6" fmla="*/ 221174 w 2211742"/>
              <a:gd name="connsiteY6" fmla="*/ 3070425 h 3070425"/>
              <a:gd name="connsiteX7" fmla="*/ 0 w 2211742"/>
              <a:gd name="connsiteY7" fmla="*/ 2849251 h 3070425"/>
              <a:gd name="connsiteX8" fmla="*/ 0 w 2211742"/>
              <a:gd name="connsiteY8" fmla="*/ 221174 h 307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742" h="3070425">
                <a:moveTo>
                  <a:pt x="0" y="221174"/>
                </a:moveTo>
                <a:cubicBezTo>
                  <a:pt x="0" y="99023"/>
                  <a:pt x="99023" y="0"/>
                  <a:pt x="221174" y="0"/>
                </a:cubicBezTo>
                <a:lnTo>
                  <a:pt x="1990568" y="0"/>
                </a:lnTo>
                <a:cubicBezTo>
                  <a:pt x="2112719" y="0"/>
                  <a:pt x="2211742" y="99023"/>
                  <a:pt x="2211742" y="221174"/>
                </a:cubicBezTo>
                <a:lnTo>
                  <a:pt x="2211742" y="2849251"/>
                </a:lnTo>
                <a:cubicBezTo>
                  <a:pt x="2211742" y="2971402"/>
                  <a:pt x="2112719" y="3070425"/>
                  <a:pt x="1990568" y="3070425"/>
                </a:cubicBezTo>
                <a:lnTo>
                  <a:pt x="221174" y="3070425"/>
                </a:lnTo>
                <a:cubicBezTo>
                  <a:pt x="99023" y="3070425"/>
                  <a:pt x="0" y="2971402"/>
                  <a:pt x="0" y="2849251"/>
                </a:cubicBezTo>
                <a:lnTo>
                  <a:pt x="0" y="221174"/>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97800" tIns="89545" rIns="97800" bIns="89545" numCol="1" spcCol="1270" anchor="ctr" anchorCtr="0">
            <a:noAutofit/>
          </a:bodyPr>
          <a:lstStyle/>
          <a:p>
            <a:pPr marL="0" lvl="0" indent="0" algn="ctr" defTabSz="577850">
              <a:lnSpc>
                <a:spcPct val="90000"/>
              </a:lnSpc>
              <a:spcBef>
                <a:spcPct val="0"/>
              </a:spcBef>
              <a:spcAft>
                <a:spcPct val="35000"/>
              </a:spcAft>
              <a:buNone/>
            </a:pPr>
            <a:r>
              <a:rPr lang="en-GB" sz="1300" b="0" kern="1200" dirty="0"/>
              <a:t>Is defined by the Government as ‘vocal or active opposition to fundamental British values, including democracy, the rule of law, individual liberty and mutual respect and tolerance of different faiths and beliefs’. Extremist ideology can divide communities and lead people to violence. Examples include right wing extremists, Islamic extremists, and animal rights extremists, amongst others.</a:t>
            </a:r>
            <a:endParaRPr lang="en-GB" sz="1300" kern="1200" dirty="0"/>
          </a:p>
        </p:txBody>
      </p:sp>
      <p:sp>
        <p:nvSpPr>
          <p:cNvPr id="9" name="Freeform: Shape 8">
            <a:extLst>
              <a:ext uri="{FF2B5EF4-FFF2-40B4-BE49-F238E27FC236}">
                <a16:creationId xmlns:a16="http://schemas.microsoft.com/office/drawing/2014/main" id="{8B6F631F-0277-40CA-8BC9-0C6A0F00C0F6}"/>
              </a:ext>
            </a:extLst>
          </p:cNvPr>
          <p:cNvSpPr/>
          <p:nvPr/>
        </p:nvSpPr>
        <p:spPr>
          <a:xfrm>
            <a:off x="6149657" y="1177006"/>
            <a:ext cx="2764678" cy="4723732"/>
          </a:xfrm>
          <a:custGeom>
            <a:avLst/>
            <a:gdLst>
              <a:gd name="connsiteX0" fmla="*/ 0 w 2764678"/>
              <a:gd name="connsiteY0" fmla="*/ 276468 h 4723732"/>
              <a:gd name="connsiteX1" fmla="*/ 276468 w 2764678"/>
              <a:gd name="connsiteY1" fmla="*/ 0 h 4723732"/>
              <a:gd name="connsiteX2" fmla="*/ 2488210 w 2764678"/>
              <a:gd name="connsiteY2" fmla="*/ 0 h 4723732"/>
              <a:gd name="connsiteX3" fmla="*/ 2764678 w 2764678"/>
              <a:gd name="connsiteY3" fmla="*/ 276468 h 4723732"/>
              <a:gd name="connsiteX4" fmla="*/ 2764678 w 2764678"/>
              <a:gd name="connsiteY4" fmla="*/ 4447264 h 4723732"/>
              <a:gd name="connsiteX5" fmla="*/ 2488210 w 2764678"/>
              <a:gd name="connsiteY5" fmla="*/ 4723732 h 4723732"/>
              <a:gd name="connsiteX6" fmla="*/ 276468 w 2764678"/>
              <a:gd name="connsiteY6" fmla="*/ 4723732 h 4723732"/>
              <a:gd name="connsiteX7" fmla="*/ 0 w 2764678"/>
              <a:gd name="connsiteY7" fmla="*/ 4447264 h 4723732"/>
              <a:gd name="connsiteX8" fmla="*/ 0 w 2764678"/>
              <a:gd name="connsiteY8" fmla="*/ 276468 h 472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64678" h="4723732">
                <a:moveTo>
                  <a:pt x="0" y="276468"/>
                </a:moveTo>
                <a:cubicBezTo>
                  <a:pt x="0" y="123779"/>
                  <a:pt x="123779" y="0"/>
                  <a:pt x="276468" y="0"/>
                </a:cubicBezTo>
                <a:lnTo>
                  <a:pt x="2488210" y="0"/>
                </a:lnTo>
                <a:cubicBezTo>
                  <a:pt x="2640899" y="0"/>
                  <a:pt x="2764678" y="123779"/>
                  <a:pt x="2764678" y="276468"/>
                </a:cubicBezTo>
                <a:lnTo>
                  <a:pt x="2764678" y="4447264"/>
                </a:lnTo>
                <a:cubicBezTo>
                  <a:pt x="2764678" y="4599953"/>
                  <a:pt x="2640899" y="4723732"/>
                  <a:pt x="2488210" y="4723732"/>
                </a:cubicBezTo>
                <a:lnTo>
                  <a:pt x="276468" y="4723732"/>
                </a:lnTo>
                <a:cubicBezTo>
                  <a:pt x="123779" y="4723732"/>
                  <a:pt x="0" y="4599953"/>
                  <a:pt x="0" y="4447264"/>
                </a:cubicBezTo>
                <a:lnTo>
                  <a:pt x="0" y="276468"/>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129540" tIns="129540" rIns="129540" bIns="3436153" numCol="1" spcCol="1270" anchor="ctr" anchorCtr="0">
            <a:noAutofit/>
          </a:bodyPr>
          <a:lstStyle/>
          <a:p>
            <a:pPr marL="0" lvl="0" indent="0" algn="ctr" defTabSz="1511300">
              <a:lnSpc>
                <a:spcPct val="90000"/>
              </a:lnSpc>
              <a:spcBef>
                <a:spcPct val="0"/>
              </a:spcBef>
              <a:spcAft>
                <a:spcPct val="35000"/>
              </a:spcAft>
              <a:buNone/>
            </a:pPr>
            <a:r>
              <a:rPr lang="en-GB" sz="3400" b="1" u="none" kern="1200" dirty="0"/>
              <a:t>Radicalisation</a:t>
            </a:r>
            <a:r>
              <a:rPr lang="en-GB" sz="3400" b="0" kern="1200" dirty="0"/>
              <a:t> </a:t>
            </a:r>
            <a:endParaRPr lang="en-GB" sz="3400" kern="1200" dirty="0"/>
          </a:p>
        </p:txBody>
      </p:sp>
      <p:sp>
        <p:nvSpPr>
          <p:cNvPr id="10" name="Freeform: Shape 9">
            <a:extLst>
              <a:ext uri="{FF2B5EF4-FFF2-40B4-BE49-F238E27FC236}">
                <a16:creationId xmlns:a16="http://schemas.microsoft.com/office/drawing/2014/main" id="{A3746D96-B260-479D-8E2A-8C1823C5DF54}"/>
              </a:ext>
            </a:extLst>
          </p:cNvPr>
          <p:cNvSpPr/>
          <p:nvPr/>
        </p:nvSpPr>
        <p:spPr>
          <a:xfrm>
            <a:off x="6426125" y="2594629"/>
            <a:ext cx="2211742" cy="3069418"/>
          </a:xfrm>
          <a:custGeom>
            <a:avLst/>
            <a:gdLst>
              <a:gd name="connsiteX0" fmla="*/ 0 w 2211742"/>
              <a:gd name="connsiteY0" fmla="*/ 221174 h 3069418"/>
              <a:gd name="connsiteX1" fmla="*/ 221174 w 2211742"/>
              <a:gd name="connsiteY1" fmla="*/ 0 h 3069418"/>
              <a:gd name="connsiteX2" fmla="*/ 1990568 w 2211742"/>
              <a:gd name="connsiteY2" fmla="*/ 0 h 3069418"/>
              <a:gd name="connsiteX3" fmla="*/ 2211742 w 2211742"/>
              <a:gd name="connsiteY3" fmla="*/ 221174 h 3069418"/>
              <a:gd name="connsiteX4" fmla="*/ 2211742 w 2211742"/>
              <a:gd name="connsiteY4" fmla="*/ 2848244 h 3069418"/>
              <a:gd name="connsiteX5" fmla="*/ 1990568 w 2211742"/>
              <a:gd name="connsiteY5" fmla="*/ 3069418 h 3069418"/>
              <a:gd name="connsiteX6" fmla="*/ 221174 w 2211742"/>
              <a:gd name="connsiteY6" fmla="*/ 3069418 h 3069418"/>
              <a:gd name="connsiteX7" fmla="*/ 0 w 2211742"/>
              <a:gd name="connsiteY7" fmla="*/ 2848244 h 3069418"/>
              <a:gd name="connsiteX8" fmla="*/ 0 w 2211742"/>
              <a:gd name="connsiteY8" fmla="*/ 221174 h 306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742" h="3069418">
                <a:moveTo>
                  <a:pt x="0" y="221174"/>
                </a:moveTo>
                <a:cubicBezTo>
                  <a:pt x="0" y="99023"/>
                  <a:pt x="99023" y="0"/>
                  <a:pt x="221174" y="0"/>
                </a:cubicBezTo>
                <a:lnTo>
                  <a:pt x="1990568" y="0"/>
                </a:lnTo>
                <a:cubicBezTo>
                  <a:pt x="2112719" y="0"/>
                  <a:pt x="2211742" y="99023"/>
                  <a:pt x="2211742" y="221174"/>
                </a:cubicBezTo>
                <a:lnTo>
                  <a:pt x="2211742" y="2848244"/>
                </a:lnTo>
                <a:cubicBezTo>
                  <a:pt x="2211742" y="2970395"/>
                  <a:pt x="2112719" y="3069418"/>
                  <a:pt x="1990568" y="3069418"/>
                </a:cubicBezTo>
                <a:lnTo>
                  <a:pt x="221174" y="3069418"/>
                </a:lnTo>
                <a:cubicBezTo>
                  <a:pt x="99023" y="3069418"/>
                  <a:pt x="0" y="2970395"/>
                  <a:pt x="0" y="2848244"/>
                </a:cubicBezTo>
                <a:lnTo>
                  <a:pt x="0" y="221174"/>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97800" tIns="89545" rIns="97800" bIns="89545" numCol="1" spcCol="1270" anchor="ctr" anchorCtr="0">
            <a:noAutofit/>
          </a:bodyPr>
          <a:lstStyle/>
          <a:p>
            <a:pPr marL="0" lvl="0" indent="0" algn="ctr" defTabSz="577850">
              <a:lnSpc>
                <a:spcPct val="90000"/>
              </a:lnSpc>
              <a:spcBef>
                <a:spcPct val="0"/>
              </a:spcBef>
              <a:spcAft>
                <a:spcPct val="35000"/>
              </a:spcAft>
              <a:buNone/>
            </a:pPr>
            <a:r>
              <a:rPr lang="en-GB" sz="1300" b="0" kern="1200" dirty="0"/>
              <a:t>Refers to the process by which a person comes to support terrorism and extremist ideologies. </a:t>
            </a:r>
          </a:p>
          <a:p>
            <a:pPr marL="0" lvl="0" indent="0" algn="ctr" defTabSz="577850">
              <a:lnSpc>
                <a:spcPct val="90000"/>
              </a:lnSpc>
              <a:spcBef>
                <a:spcPct val="0"/>
              </a:spcBef>
              <a:spcAft>
                <a:spcPct val="35000"/>
              </a:spcAft>
              <a:buNone/>
            </a:pPr>
            <a:r>
              <a:rPr lang="en-GB" sz="1300" b="0" kern="1200" dirty="0"/>
              <a:t>This can be a gradual process and happen over a long period of time. This makes it possible to intervene and steer vulnerable people away from being drawn into terrorist-related activities. </a:t>
            </a:r>
          </a:p>
          <a:p>
            <a:pPr marL="0" lvl="0" indent="0" algn="ctr" defTabSz="577850">
              <a:lnSpc>
                <a:spcPct val="90000"/>
              </a:lnSpc>
              <a:spcBef>
                <a:spcPct val="0"/>
              </a:spcBef>
              <a:spcAft>
                <a:spcPct val="35000"/>
              </a:spcAft>
              <a:buNone/>
            </a:pPr>
            <a:r>
              <a:rPr lang="en-GB" sz="1300" b="0" kern="1200" dirty="0"/>
              <a:t>People who are vulnerable to radicalisation can be any age, from any faith, ethnicity or background. </a:t>
            </a:r>
            <a:endParaRPr lang="en-GB" sz="1300" kern="1200" dirty="0"/>
          </a:p>
        </p:txBody>
      </p:sp>
    </p:spTree>
    <p:extLst>
      <p:ext uri="{BB962C8B-B14F-4D97-AF65-F5344CB8AC3E}">
        <p14:creationId xmlns:p14="http://schemas.microsoft.com/office/powerpoint/2010/main" val="187121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124" y="141366"/>
            <a:ext cx="8048030" cy="393764"/>
          </a:xfrm>
        </p:spPr>
        <p:txBody>
          <a:bodyPr/>
          <a:lstStyle/>
          <a:p>
            <a:r>
              <a:rPr lang="en-GB" sz="3200" dirty="0"/>
              <a:t>Radicalisation </a:t>
            </a:r>
          </a:p>
        </p:txBody>
      </p:sp>
      <p:sp>
        <p:nvSpPr>
          <p:cNvPr id="3" name="Content Placeholder 2"/>
          <p:cNvSpPr>
            <a:spLocks noGrp="1"/>
          </p:cNvSpPr>
          <p:nvPr>
            <p:ph idx="1"/>
          </p:nvPr>
        </p:nvSpPr>
        <p:spPr>
          <a:xfrm>
            <a:off x="457199" y="498760"/>
            <a:ext cx="8538410" cy="1242805"/>
          </a:xfrm>
        </p:spPr>
        <p:txBody>
          <a:bodyPr/>
          <a:lstStyle/>
          <a:p>
            <a:r>
              <a:rPr lang="en-GB" b="0" dirty="0"/>
              <a:t>There are a number of factors that might make someone more vulnerable to becoming radicalised. Many people have to deal with one or more of these factors, and it doesn’t mean they will necessarily be vulnerable to radicalisation. However this list can be used as a guide to help you understand if someone may need some additional support.</a:t>
            </a:r>
          </a:p>
        </p:txBody>
      </p:sp>
      <p:sp>
        <p:nvSpPr>
          <p:cNvPr id="6" name="Freeform: Shape 5">
            <a:extLst>
              <a:ext uri="{FF2B5EF4-FFF2-40B4-BE49-F238E27FC236}">
                <a16:creationId xmlns:a16="http://schemas.microsoft.com/office/drawing/2014/main" id="{8B402259-D691-4DC5-B39A-6C7201A4857A}"/>
              </a:ext>
            </a:extLst>
          </p:cNvPr>
          <p:cNvSpPr/>
          <p:nvPr/>
        </p:nvSpPr>
        <p:spPr>
          <a:xfrm>
            <a:off x="462124" y="2131040"/>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Being the victim of crime or anti-social behaviour</a:t>
            </a:r>
          </a:p>
        </p:txBody>
      </p:sp>
      <p:sp>
        <p:nvSpPr>
          <p:cNvPr id="7" name="Freeform: Shape 6">
            <a:extLst>
              <a:ext uri="{FF2B5EF4-FFF2-40B4-BE49-F238E27FC236}">
                <a16:creationId xmlns:a16="http://schemas.microsoft.com/office/drawing/2014/main" id="{23F97B82-8BD7-468A-84EC-B44FFCBA17C6}"/>
              </a:ext>
            </a:extLst>
          </p:cNvPr>
          <p:cNvSpPr/>
          <p:nvPr/>
        </p:nvSpPr>
        <p:spPr>
          <a:xfrm>
            <a:off x="2564851" y="2131040"/>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1022751"/>
              <a:satOff val="-1535"/>
              <a:lumOff val="-250"/>
              <a:alphaOff val="0"/>
            </a:schemeClr>
          </a:fillRef>
          <a:effectRef idx="1">
            <a:schemeClr val="accent3">
              <a:hueOff val="1022751"/>
              <a:satOff val="-1535"/>
              <a:lumOff val="-25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Racism or prejudice (including hate crimes)</a:t>
            </a:r>
          </a:p>
        </p:txBody>
      </p:sp>
      <p:sp>
        <p:nvSpPr>
          <p:cNvPr id="8" name="Freeform: Shape 7">
            <a:extLst>
              <a:ext uri="{FF2B5EF4-FFF2-40B4-BE49-F238E27FC236}">
                <a16:creationId xmlns:a16="http://schemas.microsoft.com/office/drawing/2014/main" id="{54B9FB47-BA6B-4597-9733-1E1C5818F88D}"/>
              </a:ext>
            </a:extLst>
          </p:cNvPr>
          <p:cNvSpPr/>
          <p:nvPr/>
        </p:nvSpPr>
        <p:spPr>
          <a:xfrm>
            <a:off x="4667577" y="2131040"/>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2045503"/>
              <a:satOff val="-3069"/>
              <a:lumOff val="-499"/>
              <a:alphaOff val="0"/>
            </a:schemeClr>
          </a:fillRef>
          <a:effectRef idx="1">
            <a:schemeClr val="accent3">
              <a:hueOff val="2045503"/>
              <a:satOff val="-3069"/>
              <a:lumOff val="-499"/>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Peer pressure</a:t>
            </a:r>
            <a:endParaRPr lang="en-GB" sz="1800" kern="1200" dirty="0"/>
          </a:p>
        </p:txBody>
      </p:sp>
      <p:sp>
        <p:nvSpPr>
          <p:cNvPr id="9" name="Freeform: Shape 8">
            <a:extLst>
              <a:ext uri="{FF2B5EF4-FFF2-40B4-BE49-F238E27FC236}">
                <a16:creationId xmlns:a16="http://schemas.microsoft.com/office/drawing/2014/main" id="{7B19B36A-592A-407F-8AE7-AC96316DA1FF}"/>
              </a:ext>
            </a:extLst>
          </p:cNvPr>
          <p:cNvSpPr/>
          <p:nvPr/>
        </p:nvSpPr>
        <p:spPr>
          <a:xfrm>
            <a:off x="6770304" y="2131040"/>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3068254"/>
              <a:satOff val="-4604"/>
              <a:lumOff val="-749"/>
              <a:alphaOff val="0"/>
            </a:schemeClr>
          </a:fillRef>
          <a:effectRef idx="1">
            <a:schemeClr val="accent3">
              <a:hueOff val="3068254"/>
              <a:satOff val="-4604"/>
              <a:lumOff val="-749"/>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Online/social media influence</a:t>
            </a:r>
            <a:endParaRPr lang="en-GB" sz="1800" kern="1200" dirty="0"/>
          </a:p>
        </p:txBody>
      </p:sp>
      <p:sp>
        <p:nvSpPr>
          <p:cNvPr id="10" name="Freeform: Shape 9">
            <a:extLst>
              <a:ext uri="{FF2B5EF4-FFF2-40B4-BE49-F238E27FC236}">
                <a16:creationId xmlns:a16="http://schemas.microsoft.com/office/drawing/2014/main" id="{A561CFB4-7DA1-466F-B989-F57960236F8C}"/>
              </a:ext>
            </a:extLst>
          </p:cNvPr>
          <p:cNvSpPr/>
          <p:nvPr/>
        </p:nvSpPr>
        <p:spPr>
          <a:xfrm>
            <a:off x="462124" y="3469139"/>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4091005"/>
              <a:satOff val="-6138"/>
              <a:lumOff val="-998"/>
              <a:alphaOff val="0"/>
            </a:schemeClr>
          </a:fillRef>
          <a:effectRef idx="1">
            <a:schemeClr val="accent3">
              <a:hueOff val="4091005"/>
              <a:satOff val="-6138"/>
              <a:lumOff val="-998"/>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Bullying</a:t>
            </a:r>
          </a:p>
        </p:txBody>
      </p:sp>
      <p:sp>
        <p:nvSpPr>
          <p:cNvPr id="11" name="Freeform: Shape 10">
            <a:extLst>
              <a:ext uri="{FF2B5EF4-FFF2-40B4-BE49-F238E27FC236}">
                <a16:creationId xmlns:a16="http://schemas.microsoft.com/office/drawing/2014/main" id="{54BB13E2-07B0-4F99-B205-27F767EC74D1}"/>
              </a:ext>
            </a:extLst>
          </p:cNvPr>
          <p:cNvSpPr/>
          <p:nvPr/>
        </p:nvSpPr>
        <p:spPr>
          <a:xfrm>
            <a:off x="2564851" y="3469139"/>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5113756"/>
              <a:satOff val="-7673"/>
              <a:lumOff val="-1248"/>
              <a:alphaOff val="0"/>
            </a:schemeClr>
          </a:fillRef>
          <a:effectRef idx="1">
            <a:schemeClr val="accent3">
              <a:hueOff val="5113756"/>
              <a:satOff val="-7673"/>
              <a:lumOff val="-1248"/>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Lack of self –esteem or identity</a:t>
            </a:r>
            <a:endParaRPr lang="en-GB" sz="1800" kern="1200" dirty="0"/>
          </a:p>
        </p:txBody>
      </p:sp>
      <p:sp>
        <p:nvSpPr>
          <p:cNvPr id="12" name="Freeform: Shape 11">
            <a:extLst>
              <a:ext uri="{FF2B5EF4-FFF2-40B4-BE49-F238E27FC236}">
                <a16:creationId xmlns:a16="http://schemas.microsoft.com/office/drawing/2014/main" id="{6A0D2458-CEFB-4BFE-A55E-0D7FC045E491}"/>
              </a:ext>
            </a:extLst>
          </p:cNvPr>
          <p:cNvSpPr/>
          <p:nvPr/>
        </p:nvSpPr>
        <p:spPr>
          <a:xfrm>
            <a:off x="4667577" y="3469139"/>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6136507"/>
              <a:satOff val="-9207"/>
              <a:lumOff val="-1497"/>
              <a:alphaOff val="0"/>
            </a:schemeClr>
          </a:fillRef>
          <a:effectRef idx="1">
            <a:schemeClr val="accent3">
              <a:hueOff val="6136507"/>
              <a:satOff val="-9207"/>
              <a:lumOff val="-1497"/>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Social isolation and loneliness</a:t>
            </a:r>
            <a:endParaRPr lang="en-GB" sz="1800" kern="1200" dirty="0"/>
          </a:p>
        </p:txBody>
      </p:sp>
      <p:sp>
        <p:nvSpPr>
          <p:cNvPr id="13" name="Freeform: Shape 12">
            <a:extLst>
              <a:ext uri="{FF2B5EF4-FFF2-40B4-BE49-F238E27FC236}">
                <a16:creationId xmlns:a16="http://schemas.microsoft.com/office/drawing/2014/main" id="{997DF074-6718-4710-B4C9-27C34BC19B99}"/>
              </a:ext>
            </a:extLst>
          </p:cNvPr>
          <p:cNvSpPr/>
          <p:nvPr/>
        </p:nvSpPr>
        <p:spPr>
          <a:xfrm>
            <a:off x="6770304" y="3469139"/>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7159259"/>
              <a:satOff val="-10742"/>
              <a:lumOff val="-1747"/>
              <a:alphaOff val="0"/>
            </a:schemeClr>
          </a:fillRef>
          <a:effectRef idx="1">
            <a:schemeClr val="accent3">
              <a:hueOff val="7159259"/>
              <a:satOff val="-10742"/>
              <a:lumOff val="-1747"/>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Personal or political grievances</a:t>
            </a:r>
            <a:endParaRPr lang="en-GB" sz="1800" kern="1200" dirty="0"/>
          </a:p>
        </p:txBody>
      </p:sp>
      <p:sp>
        <p:nvSpPr>
          <p:cNvPr id="14" name="Freeform: Shape 13">
            <a:extLst>
              <a:ext uri="{FF2B5EF4-FFF2-40B4-BE49-F238E27FC236}">
                <a16:creationId xmlns:a16="http://schemas.microsoft.com/office/drawing/2014/main" id="{1F4F851A-9A88-453E-AC6B-0CC0649EB1A7}"/>
              </a:ext>
            </a:extLst>
          </p:cNvPr>
          <p:cNvSpPr/>
          <p:nvPr/>
        </p:nvSpPr>
        <p:spPr>
          <a:xfrm>
            <a:off x="462124" y="4807237"/>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8182010"/>
              <a:satOff val="-12276"/>
              <a:lumOff val="-1996"/>
              <a:alphaOff val="0"/>
            </a:schemeClr>
          </a:fillRef>
          <a:effectRef idx="1">
            <a:schemeClr val="accent3">
              <a:hueOff val="8182010"/>
              <a:satOff val="-12276"/>
              <a:lumOff val="-1996"/>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Sense of Injustice</a:t>
            </a:r>
            <a:endParaRPr lang="en-GB" sz="1800" kern="1200" dirty="0"/>
          </a:p>
        </p:txBody>
      </p:sp>
      <p:sp>
        <p:nvSpPr>
          <p:cNvPr id="15" name="Freeform: Shape 14">
            <a:extLst>
              <a:ext uri="{FF2B5EF4-FFF2-40B4-BE49-F238E27FC236}">
                <a16:creationId xmlns:a16="http://schemas.microsoft.com/office/drawing/2014/main" id="{FBD2F523-68F2-4774-95EE-0FCA742063DB}"/>
              </a:ext>
            </a:extLst>
          </p:cNvPr>
          <p:cNvSpPr/>
          <p:nvPr/>
        </p:nvSpPr>
        <p:spPr>
          <a:xfrm>
            <a:off x="2564851" y="4807237"/>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9204761"/>
              <a:satOff val="-13811"/>
              <a:lumOff val="-2246"/>
              <a:alphaOff val="0"/>
            </a:schemeClr>
          </a:fillRef>
          <a:effectRef idx="1">
            <a:schemeClr val="accent3">
              <a:hueOff val="9204761"/>
              <a:satOff val="-13811"/>
              <a:lumOff val="-2246"/>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Mental Health issues </a:t>
            </a:r>
            <a:endParaRPr lang="en-GB" sz="1800" kern="1200" dirty="0"/>
          </a:p>
        </p:txBody>
      </p:sp>
      <p:sp>
        <p:nvSpPr>
          <p:cNvPr id="16" name="Freeform: Shape 15">
            <a:extLst>
              <a:ext uri="{FF2B5EF4-FFF2-40B4-BE49-F238E27FC236}">
                <a16:creationId xmlns:a16="http://schemas.microsoft.com/office/drawing/2014/main" id="{1A0D68BA-414C-4C61-893C-5733189C2C06}"/>
              </a:ext>
            </a:extLst>
          </p:cNvPr>
          <p:cNvSpPr/>
          <p:nvPr/>
        </p:nvSpPr>
        <p:spPr>
          <a:xfrm>
            <a:off x="4667577" y="4807237"/>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10227513"/>
              <a:satOff val="-15345"/>
              <a:lumOff val="-2495"/>
              <a:alphaOff val="0"/>
            </a:schemeClr>
          </a:fillRef>
          <a:effectRef idx="1">
            <a:schemeClr val="accent3">
              <a:hueOff val="10227513"/>
              <a:satOff val="-15345"/>
              <a:lumOff val="-2495"/>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Family tensions</a:t>
            </a:r>
            <a:endParaRPr lang="en-GB" sz="1800" kern="1200" dirty="0"/>
          </a:p>
        </p:txBody>
      </p:sp>
      <p:sp>
        <p:nvSpPr>
          <p:cNvPr id="17" name="Freeform: Shape 16">
            <a:extLst>
              <a:ext uri="{FF2B5EF4-FFF2-40B4-BE49-F238E27FC236}">
                <a16:creationId xmlns:a16="http://schemas.microsoft.com/office/drawing/2014/main" id="{83869E70-1D2A-45D6-A0D2-7D8FBDF63BE3}"/>
              </a:ext>
            </a:extLst>
          </p:cNvPr>
          <p:cNvSpPr/>
          <p:nvPr/>
        </p:nvSpPr>
        <p:spPr>
          <a:xfrm>
            <a:off x="6770304" y="4807237"/>
            <a:ext cx="1911569" cy="1146941"/>
          </a:xfrm>
          <a:custGeom>
            <a:avLst/>
            <a:gdLst>
              <a:gd name="connsiteX0" fmla="*/ 0 w 1911569"/>
              <a:gd name="connsiteY0" fmla="*/ 0 h 1146941"/>
              <a:gd name="connsiteX1" fmla="*/ 1911569 w 1911569"/>
              <a:gd name="connsiteY1" fmla="*/ 0 h 1146941"/>
              <a:gd name="connsiteX2" fmla="*/ 1911569 w 1911569"/>
              <a:gd name="connsiteY2" fmla="*/ 1146941 h 1146941"/>
              <a:gd name="connsiteX3" fmla="*/ 0 w 1911569"/>
              <a:gd name="connsiteY3" fmla="*/ 1146941 h 1146941"/>
              <a:gd name="connsiteX4" fmla="*/ 0 w 1911569"/>
              <a:gd name="connsiteY4" fmla="*/ 0 h 1146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1569" h="1146941">
                <a:moveTo>
                  <a:pt x="0" y="0"/>
                </a:moveTo>
                <a:lnTo>
                  <a:pt x="1911569" y="0"/>
                </a:lnTo>
                <a:lnTo>
                  <a:pt x="1911569" y="1146941"/>
                </a:lnTo>
                <a:lnTo>
                  <a:pt x="0" y="1146941"/>
                </a:lnTo>
                <a:lnTo>
                  <a:pt x="0" y="0"/>
                </a:lnTo>
                <a:close/>
              </a:path>
            </a:pathLst>
          </a:custGeom>
        </p:spPr>
        <p:style>
          <a:lnRef idx="3">
            <a:schemeClr val="lt1">
              <a:hueOff val="0"/>
              <a:satOff val="0"/>
              <a:lumOff val="0"/>
              <a:alphaOff val="0"/>
            </a:schemeClr>
          </a:lnRef>
          <a:fillRef idx="1">
            <a:schemeClr val="accent3">
              <a:hueOff val="11250264"/>
              <a:satOff val="-16880"/>
              <a:lumOff val="-2745"/>
              <a:alphaOff val="0"/>
            </a:schemeClr>
          </a:fillRef>
          <a:effectRef idx="1">
            <a:schemeClr val="accent3">
              <a:hueOff val="11250264"/>
              <a:satOff val="-16880"/>
              <a:lumOff val="-2745"/>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Influence of other people, including from exploitation</a:t>
            </a:r>
          </a:p>
        </p:txBody>
      </p:sp>
    </p:spTree>
    <p:extLst>
      <p:ext uri="{BB962C8B-B14F-4D97-AF65-F5344CB8AC3E}">
        <p14:creationId xmlns:p14="http://schemas.microsoft.com/office/powerpoint/2010/main" val="25806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par>
                          <p:cTn id="63" fill="hold">
                            <p:stCondLst>
                              <p:cond delay="500"/>
                            </p:stCondLst>
                            <p:childTnLst>
                              <p:par>
                                <p:cTn id="64" presetID="26" presetClass="emph" presetSubtype="0" fill="hold" grpId="1" nodeType="afterEffect">
                                  <p:stCondLst>
                                    <p:cond delay="500"/>
                                  </p:stCondLst>
                                  <p:childTnLst>
                                    <p:animEffect transition="out" filter="fade">
                                      <p:cBhvr>
                                        <p:cTn id="65" dur="750" tmFilter="0, 0; .2, .5; .8, .5; 1, 0"/>
                                        <p:tgtEl>
                                          <p:spTgt spid="8"/>
                                        </p:tgtEl>
                                      </p:cBhvr>
                                    </p:animEffect>
                                    <p:animScale>
                                      <p:cBhvr>
                                        <p:cTn id="66" dur="375" autoRev="1" fill="hold"/>
                                        <p:tgtEl>
                                          <p:spTgt spid="8"/>
                                        </p:tgtEl>
                                      </p:cBhvr>
                                      <p:by x="105000" y="105000"/>
                                    </p:animScale>
                                  </p:childTnLst>
                                </p:cTn>
                              </p:par>
                            </p:childTnLst>
                          </p:cTn>
                        </p:par>
                        <p:par>
                          <p:cTn id="67" fill="hold">
                            <p:stCondLst>
                              <p:cond delay="1750"/>
                            </p:stCondLst>
                            <p:childTnLst>
                              <p:par>
                                <p:cTn id="68" presetID="26" presetClass="emph" presetSubtype="0" fill="hold" grpId="1" nodeType="afterEffect">
                                  <p:stCondLst>
                                    <p:cond delay="500"/>
                                  </p:stCondLst>
                                  <p:childTnLst>
                                    <p:animEffect transition="out" filter="fade">
                                      <p:cBhvr>
                                        <p:cTn id="69" dur="750" tmFilter="0, 0; .2, .5; .8, .5; 1, 0"/>
                                        <p:tgtEl>
                                          <p:spTgt spid="16"/>
                                        </p:tgtEl>
                                      </p:cBhvr>
                                    </p:animEffect>
                                    <p:animScale>
                                      <p:cBhvr>
                                        <p:cTn id="70" dur="375" autoRev="1" fill="hold"/>
                                        <p:tgtEl>
                                          <p:spTgt spid="16"/>
                                        </p:tgtEl>
                                      </p:cBhvr>
                                      <p:by x="105000" y="105000"/>
                                    </p:animScale>
                                  </p:childTnLst>
                                </p:cTn>
                              </p:par>
                            </p:childTnLst>
                          </p:cTn>
                        </p:par>
                        <p:par>
                          <p:cTn id="71" fill="hold">
                            <p:stCondLst>
                              <p:cond delay="3000"/>
                            </p:stCondLst>
                            <p:childTnLst>
                              <p:par>
                                <p:cTn id="72" presetID="26" presetClass="emph" presetSubtype="0" fill="hold" grpId="1" nodeType="afterEffect">
                                  <p:stCondLst>
                                    <p:cond delay="500"/>
                                  </p:stCondLst>
                                  <p:childTnLst>
                                    <p:animEffect transition="out" filter="fade">
                                      <p:cBhvr>
                                        <p:cTn id="73" dur="750" tmFilter="0, 0; .2, .5; .8, .5; 1, 0"/>
                                        <p:tgtEl>
                                          <p:spTgt spid="14"/>
                                        </p:tgtEl>
                                      </p:cBhvr>
                                    </p:animEffect>
                                    <p:animScale>
                                      <p:cBhvr>
                                        <p:cTn id="74" dur="375" autoRev="1" fill="hold"/>
                                        <p:tgtEl>
                                          <p:spTgt spid="14"/>
                                        </p:tgtEl>
                                      </p:cBhvr>
                                      <p:by x="105000" y="105000"/>
                                    </p:animScale>
                                  </p:childTnLst>
                                </p:cTn>
                              </p:par>
                            </p:childTnLst>
                          </p:cTn>
                        </p:par>
                        <p:par>
                          <p:cTn id="75" fill="hold">
                            <p:stCondLst>
                              <p:cond delay="4250"/>
                            </p:stCondLst>
                            <p:childTnLst>
                              <p:par>
                                <p:cTn id="76" presetID="26" presetClass="emph" presetSubtype="0" fill="hold" grpId="1" nodeType="afterEffect">
                                  <p:stCondLst>
                                    <p:cond delay="500"/>
                                  </p:stCondLst>
                                  <p:childTnLst>
                                    <p:animEffect transition="out" filter="fade">
                                      <p:cBhvr>
                                        <p:cTn id="77" dur="750" tmFilter="0, 0; .2, .5; .8, .5; 1, 0"/>
                                        <p:tgtEl>
                                          <p:spTgt spid="17"/>
                                        </p:tgtEl>
                                      </p:cBhvr>
                                    </p:animEffect>
                                    <p:animScale>
                                      <p:cBhvr>
                                        <p:cTn id="78" dur="375" autoRev="1" fill="hold"/>
                                        <p:tgtEl>
                                          <p:spTgt spid="17"/>
                                        </p:tgtEl>
                                      </p:cBhvr>
                                      <p:by x="105000" y="105000"/>
                                    </p:animScale>
                                  </p:childTnLst>
                                </p:cTn>
                              </p:par>
                            </p:childTnLst>
                          </p:cTn>
                        </p:par>
                        <p:par>
                          <p:cTn id="79" fill="hold">
                            <p:stCondLst>
                              <p:cond delay="5500"/>
                            </p:stCondLst>
                            <p:childTnLst>
                              <p:par>
                                <p:cTn id="80" presetID="26" presetClass="emph" presetSubtype="0" fill="hold" grpId="1" nodeType="afterEffect">
                                  <p:stCondLst>
                                    <p:cond delay="500"/>
                                  </p:stCondLst>
                                  <p:childTnLst>
                                    <p:animEffect transition="out" filter="fade">
                                      <p:cBhvr>
                                        <p:cTn id="81" dur="750" tmFilter="0, 0; .2, .5; .8, .5; 1, 0"/>
                                        <p:tgtEl>
                                          <p:spTgt spid="9"/>
                                        </p:tgtEl>
                                      </p:cBhvr>
                                    </p:animEffect>
                                    <p:animScale>
                                      <p:cBhvr>
                                        <p:cTn id="82" dur="375" autoRev="1" fill="hold"/>
                                        <p:tgtEl>
                                          <p:spTgt spid="9"/>
                                        </p:tgtEl>
                                      </p:cBhvr>
                                      <p:by x="105000" y="105000"/>
                                    </p:animScale>
                                  </p:childTnLst>
                                </p:cTn>
                              </p:par>
                            </p:childTnLst>
                          </p:cTn>
                        </p:par>
                        <p:par>
                          <p:cTn id="83" fill="hold">
                            <p:stCondLst>
                              <p:cond delay="6750"/>
                            </p:stCondLst>
                            <p:childTnLst>
                              <p:par>
                                <p:cTn id="84" presetID="26" presetClass="emph" presetSubtype="0" fill="hold" grpId="1" nodeType="afterEffect">
                                  <p:stCondLst>
                                    <p:cond delay="500"/>
                                  </p:stCondLst>
                                  <p:childTnLst>
                                    <p:animEffect transition="out" filter="fade">
                                      <p:cBhvr>
                                        <p:cTn id="85" dur="750" tmFilter="0, 0; .2, .5; .8, .5; 1, 0"/>
                                        <p:tgtEl>
                                          <p:spTgt spid="11"/>
                                        </p:tgtEl>
                                      </p:cBhvr>
                                    </p:animEffect>
                                    <p:animScale>
                                      <p:cBhvr>
                                        <p:cTn id="86" dur="375" autoRev="1" fill="hold"/>
                                        <p:tgtEl>
                                          <p:spTgt spid="11"/>
                                        </p:tgtEl>
                                      </p:cBhvr>
                                      <p:by x="105000" y="105000"/>
                                    </p:animScale>
                                  </p:childTnLst>
                                </p:cTn>
                              </p:par>
                            </p:childTnLst>
                          </p:cTn>
                        </p:par>
                        <p:par>
                          <p:cTn id="87" fill="hold">
                            <p:stCondLst>
                              <p:cond delay="8000"/>
                            </p:stCondLst>
                            <p:childTnLst>
                              <p:par>
                                <p:cTn id="88" presetID="26" presetClass="emph" presetSubtype="0" fill="hold" grpId="1" nodeType="afterEffect">
                                  <p:stCondLst>
                                    <p:cond delay="500"/>
                                  </p:stCondLst>
                                  <p:childTnLst>
                                    <p:animEffect transition="out" filter="fade">
                                      <p:cBhvr>
                                        <p:cTn id="89" dur="750" tmFilter="0, 0; .2, .5; .8, .5; 1, 0"/>
                                        <p:tgtEl>
                                          <p:spTgt spid="12"/>
                                        </p:tgtEl>
                                      </p:cBhvr>
                                    </p:animEffect>
                                    <p:animScale>
                                      <p:cBhvr>
                                        <p:cTn id="90" dur="375" autoRev="1" fill="hold"/>
                                        <p:tgtEl>
                                          <p:spTgt spid="12"/>
                                        </p:tgtEl>
                                      </p:cBhvr>
                                      <p:by x="105000" y="105000"/>
                                    </p:animScale>
                                  </p:childTnLst>
                                </p:cTn>
                              </p:par>
                            </p:childTnLst>
                          </p:cTn>
                        </p:par>
                        <p:par>
                          <p:cTn id="91" fill="hold">
                            <p:stCondLst>
                              <p:cond delay="9250"/>
                            </p:stCondLst>
                            <p:childTnLst>
                              <p:par>
                                <p:cTn id="92" presetID="26" presetClass="emph" presetSubtype="0" fill="hold" grpId="1" nodeType="afterEffect">
                                  <p:stCondLst>
                                    <p:cond delay="500"/>
                                  </p:stCondLst>
                                  <p:childTnLst>
                                    <p:animEffect transition="out" filter="fade">
                                      <p:cBhvr>
                                        <p:cTn id="93" dur="750" tmFilter="0, 0; .2, .5; .8, .5; 1, 0"/>
                                        <p:tgtEl>
                                          <p:spTgt spid="13"/>
                                        </p:tgtEl>
                                      </p:cBhvr>
                                    </p:animEffect>
                                    <p:animScale>
                                      <p:cBhvr>
                                        <p:cTn id="94" dur="375" autoRev="1" fill="hold"/>
                                        <p:tgtEl>
                                          <p:spTgt spid="13"/>
                                        </p:tgtEl>
                                      </p:cBhvr>
                                      <p:by x="105000" y="105000"/>
                                    </p:animScale>
                                  </p:childTnLst>
                                </p:cTn>
                              </p:par>
                            </p:childTnLst>
                          </p:cTn>
                        </p:par>
                        <p:par>
                          <p:cTn id="95" fill="hold">
                            <p:stCondLst>
                              <p:cond delay="10500"/>
                            </p:stCondLst>
                            <p:childTnLst>
                              <p:par>
                                <p:cTn id="96" presetID="26" presetClass="emph" presetSubtype="0" fill="hold" grpId="1" nodeType="afterEffect">
                                  <p:stCondLst>
                                    <p:cond delay="500"/>
                                  </p:stCondLst>
                                  <p:childTnLst>
                                    <p:animEffect transition="out" filter="fade">
                                      <p:cBhvr>
                                        <p:cTn id="97" dur="750" tmFilter="0, 0; .2, .5; .8, .5; 1, 0"/>
                                        <p:tgtEl>
                                          <p:spTgt spid="7"/>
                                        </p:tgtEl>
                                      </p:cBhvr>
                                    </p:animEffect>
                                    <p:animScale>
                                      <p:cBhvr>
                                        <p:cTn id="98" dur="375" autoRev="1" fill="hold"/>
                                        <p:tgtEl>
                                          <p:spTgt spid="7"/>
                                        </p:tgtEl>
                                      </p:cBhvr>
                                      <p:by x="105000" y="105000"/>
                                    </p:animScale>
                                  </p:childTnLst>
                                </p:cTn>
                              </p:par>
                            </p:childTnLst>
                          </p:cTn>
                        </p:par>
                        <p:par>
                          <p:cTn id="99" fill="hold">
                            <p:stCondLst>
                              <p:cond delay="11750"/>
                            </p:stCondLst>
                            <p:childTnLst>
                              <p:par>
                                <p:cTn id="100" presetID="26" presetClass="emph" presetSubtype="0" fill="hold" grpId="1" nodeType="afterEffect">
                                  <p:stCondLst>
                                    <p:cond delay="500"/>
                                  </p:stCondLst>
                                  <p:childTnLst>
                                    <p:animEffect transition="out" filter="fade">
                                      <p:cBhvr>
                                        <p:cTn id="101" dur="750" tmFilter="0, 0; .2, .5; .8, .5; 1, 0"/>
                                        <p:tgtEl>
                                          <p:spTgt spid="10"/>
                                        </p:tgtEl>
                                      </p:cBhvr>
                                    </p:animEffect>
                                    <p:animScale>
                                      <p:cBhvr>
                                        <p:cTn id="102" dur="375" autoRev="1" fill="hold"/>
                                        <p:tgtEl>
                                          <p:spTgt spid="10"/>
                                        </p:tgtEl>
                                      </p:cBhvr>
                                      <p:by x="105000" y="105000"/>
                                    </p:animScale>
                                  </p:childTnLst>
                                </p:cTn>
                              </p:par>
                            </p:childTnLst>
                          </p:cTn>
                        </p:par>
                        <p:par>
                          <p:cTn id="103" fill="hold">
                            <p:stCondLst>
                              <p:cond delay="13000"/>
                            </p:stCondLst>
                            <p:childTnLst>
                              <p:par>
                                <p:cTn id="104" presetID="26" presetClass="emph" presetSubtype="0" fill="hold" grpId="1" nodeType="afterEffect">
                                  <p:stCondLst>
                                    <p:cond delay="500"/>
                                  </p:stCondLst>
                                  <p:childTnLst>
                                    <p:animEffect transition="out" filter="fade">
                                      <p:cBhvr>
                                        <p:cTn id="105" dur="750" tmFilter="0, 0; .2, .5; .8, .5; 1, 0"/>
                                        <p:tgtEl>
                                          <p:spTgt spid="6"/>
                                        </p:tgtEl>
                                      </p:cBhvr>
                                    </p:animEffect>
                                    <p:animScale>
                                      <p:cBhvr>
                                        <p:cTn id="106" dur="375" autoRev="1" fill="hold"/>
                                        <p:tgtEl>
                                          <p:spTgt spid="6"/>
                                        </p:tgtEl>
                                      </p:cBhvr>
                                      <p:by x="105000" y="105000"/>
                                    </p:animScale>
                                  </p:childTnLst>
                                </p:cTn>
                              </p:par>
                            </p:childTnLst>
                          </p:cTn>
                        </p:par>
                        <p:par>
                          <p:cTn id="107" fill="hold">
                            <p:stCondLst>
                              <p:cond delay="14250"/>
                            </p:stCondLst>
                            <p:childTnLst>
                              <p:par>
                                <p:cTn id="108" presetID="26" presetClass="emph" presetSubtype="0" fill="hold" grpId="1" nodeType="afterEffect">
                                  <p:stCondLst>
                                    <p:cond delay="500"/>
                                  </p:stCondLst>
                                  <p:childTnLst>
                                    <p:animEffect transition="out" filter="fade">
                                      <p:cBhvr>
                                        <p:cTn id="109" dur="750" tmFilter="0, 0; .2, .5; .8, .5; 1, 0"/>
                                        <p:tgtEl>
                                          <p:spTgt spid="15"/>
                                        </p:tgtEl>
                                      </p:cBhvr>
                                    </p:animEffect>
                                    <p:animScale>
                                      <p:cBhvr>
                                        <p:cTn id="110" dur="375" autoRev="1" fill="hold"/>
                                        <p:tgtEl>
                                          <p:spTgt spid="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264" y="63933"/>
            <a:ext cx="8092717" cy="538740"/>
          </a:xfrm>
        </p:spPr>
        <p:txBody>
          <a:bodyPr/>
          <a:lstStyle/>
          <a:p>
            <a:r>
              <a:rPr lang="en-GB" sz="3200" dirty="0"/>
              <a:t>Behaviours that cause concern</a:t>
            </a:r>
          </a:p>
        </p:txBody>
      </p:sp>
      <p:sp>
        <p:nvSpPr>
          <p:cNvPr id="3" name="Content Placeholder 2"/>
          <p:cNvSpPr>
            <a:spLocks noGrp="1"/>
          </p:cNvSpPr>
          <p:nvPr>
            <p:ph idx="1"/>
          </p:nvPr>
        </p:nvSpPr>
        <p:spPr>
          <a:xfrm>
            <a:off x="386265" y="611477"/>
            <a:ext cx="8229600" cy="4483100"/>
          </a:xfrm>
        </p:spPr>
        <p:txBody>
          <a:bodyPr/>
          <a:lstStyle/>
          <a:p>
            <a:r>
              <a:rPr lang="en-GB" b="0" dirty="0"/>
              <a:t>There are many </a:t>
            </a:r>
            <a:r>
              <a:rPr lang="en-GB" dirty="0"/>
              <a:t>emotional</a:t>
            </a:r>
            <a:r>
              <a:rPr lang="en-GB" b="0" dirty="0"/>
              <a:t>, </a:t>
            </a:r>
            <a:r>
              <a:rPr lang="en-GB" dirty="0"/>
              <a:t>verbal</a:t>
            </a:r>
            <a:r>
              <a:rPr lang="en-GB" b="0" dirty="0"/>
              <a:t> and/ or </a:t>
            </a:r>
            <a:r>
              <a:rPr lang="en-GB" dirty="0"/>
              <a:t>physical</a:t>
            </a:r>
            <a:r>
              <a:rPr lang="en-GB" b="0" dirty="0"/>
              <a:t> behaviours which might give cause for concern about a person’s welfare. They do not necessarily indicate someone is being radicalised. They are just a broad guide to help identify someone who may be vulnerable.</a:t>
            </a:r>
          </a:p>
        </p:txBody>
      </p:sp>
      <p:grpSp>
        <p:nvGrpSpPr>
          <p:cNvPr id="25" name="Group 24">
            <a:extLst>
              <a:ext uri="{FF2B5EF4-FFF2-40B4-BE49-F238E27FC236}">
                <a16:creationId xmlns:a16="http://schemas.microsoft.com/office/drawing/2014/main" id="{6A9D8ED8-4912-4737-9C54-5D01D3EA789A}"/>
              </a:ext>
            </a:extLst>
          </p:cNvPr>
          <p:cNvGrpSpPr/>
          <p:nvPr/>
        </p:nvGrpSpPr>
        <p:grpSpPr>
          <a:xfrm>
            <a:off x="325713" y="2177536"/>
            <a:ext cx="2589079" cy="441570"/>
            <a:chOff x="325713" y="2177536"/>
            <a:chExt cx="2589079" cy="441570"/>
          </a:xfrm>
        </p:grpSpPr>
        <p:sp>
          <p:nvSpPr>
            <p:cNvPr id="6" name="Freeform: Shape 5">
              <a:extLst>
                <a:ext uri="{FF2B5EF4-FFF2-40B4-BE49-F238E27FC236}">
                  <a16:creationId xmlns:a16="http://schemas.microsoft.com/office/drawing/2014/main" id="{6A3E5246-716C-4500-8D96-B4D909CE9B83}"/>
                </a:ext>
              </a:extLst>
            </p:cNvPr>
            <p:cNvSpPr/>
            <p:nvPr/>
          </p:nvSpPr>
          <p:spPr>
            <a:xfrm>
              <a:off x="546497" y="2177536"/>
              <a:ext cx="2368295" cy="441570"/>
            </a:xfrm>
            <a:custGeom>
              <a:avLst/>
              <a:gdLst>
                <a:gd name="connsiteX0" fmla="*/ 0 w 2368295"/>
                <a:gd name="connsiteY0" fmla="*/ 0 h 441568"/>
                <a:gd name="connsiteX1" fmla="*/ 2147511 w 2368295"/>
                <a:gd name="connsiteY1" fmla="*/ 0 h 441568"/>
                <a:gd name="connsiteX2" fmla="*/ 2368295 w 2368295"/>
                <a:gd name="connsiteY2" fmla="*/ 220784 h 441568"/>
                <a:gd name="connsiteX3" fmla="*/ 2147511 w 2368295"/>
                <a:gd name="connsiteY3" fmla="*/ 441568 h 441568"/>
                <a:gd name="connsiteX4" fmla="*/ 0 w 2368295"/>
                <a:gd name="connsiteY4" fmla="*/ 441568 h 441568"/>
                <a:gd name="connsiteX5" fmla="*/ 0 w 2368295"/>
                <a:gd name="connsiteY5" fmla="*/ 0 h 44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295" h="441568">
                  <a:moveTo>
                    <a:pt x="2368295" y="441567"/>
                  </a:moveTo>
                  <a:lnTo>
                    <a:pt x="220784" y="441567"/>
                  </a:lnTo>
                  <a:lnTo>
                    <a:pt x="0" y="220784"/>
                  </a:lnTo>
                  <a:lnTo>
                    <a:pt x="220784" y="1"/>
                  </a:lnTo>
                  <a:lnTo>
                    <a:pt x="2368295" y="1"/>
                  </a:lnTo>
                  <a:lnTo>
                    <a:pt x="2368295" y="441567"/>
                  </a:lnTo>
                  <a:close/>
                </a:path>
              </a:pathLst>
            </a:custGeom>
            <a:solidFill>
              <a:srgbClr val="ED7D31">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12" tIns="45721" rIns="85344" bIns="45721"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Becoming Disrespectful</a:t>
              </a:r>
            </a:p>
          </p:txBody>
        </p:sp>
        <p:sp>
          <p:nvSpPr>
            <p:cNvPr id="8" name="Oval 7">
              <a:extLst>
                <a:ext uri="{FF2B5EF4-FFF2-40B4-BE49-F238E27FC236}">
                  <a16:creationId xmlns:a16="http://schemas.microsoft.com/office/drawing/2014/main" id="{C4B9C64F-6844-4DB8-950E-507E33952E68}"/>
                </a:ext>
              </a:extLst>
            </p:cNvPr>
            <p:cNvSpPr/>
            <p:nvPr/>
          </p:nvSpPr>
          <p:spPr>
            <a:xfrm>
              <a:off x="325713" y="2177537"/>
              <a:ext cx="441568" cy="441568"/>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2">
                <a:tint val="50000"/>
                <a:hueOff val="0"/>
                <a:satOff val="0"/>
                <a:lumOff val="0"/>
                <a:alphaOff val="0"/>
              </a:schemeClr>
            </a:effectRef>
            <a:fontRef idx="minor">
              <a:schemeClr val="lt1">
                <a:hueOff val="0"/>
                <a:satOff val="0"/>
                <a:lumOff val="0"/>
                <a:alphaOff val="0"/>
              </a:schemeClr>
            </a:fontRef>
          </p:style>
        </p:sp>
      </p:grpSp>
      <p:grpSp>
        <p:nvGrpSpPr>
          <p:cNvPr id="26" name="Group 25">
            <a:extLst>
              <a:ext uri="{FF2B5EF4-FFF2-40B4-BE49-F238E27FC236}">
                <a16:creationId xmlns:a16="http://schemas.microsoft.com/office/drawing/2014/main" id="{F48DAAFA-3C61-4EEB-ACF7-88EF91402B4A}"/>
              </a:ext>
            </a:extLst>
          </p:cNvPr>
          <p:cNvGrpSpPr/>
          <p:nvPr/>
        </p:nvGrpSpPr>
        <p:grpSpPr>
          <a:xfrm>
            <a:off x="325713" y="2750916"/>
            <a:ext cx="2589079" cy="441570"/>
            <a:chOff x="325713" y="2750916"/>
            <a:chExt cx="2589079" cy="441570"/>
          </a:xfrm>
        </p:grpSpPr>
        <p:sp>
          <p:nvSpPr>
            <p:cNvPr id="13" name="Freeform: Shape 12">
              <a:extLst>
                <a:ext uri="{FF2B5EF4-FFF2-40B4-BE49-F238E27FC236}">
                  <a16:creationId xmlns:a16="http://schemas.microsoft.com/office/drawing/2014/main" id="{3539959F-7FC2-47FE-8912-412ED3EAEB84}"/>
                </a:ext>
              </a:extLst>
            </p:cNvPr>
            <p:cNvSpPr/>
            <p:nvPr/>
          </p:nvSpPr>
          <p:spPr>
            <a:xfrm>
              <a:off x="546497" y="2750916"/>
              <a:ext cx="2368295" cy="441570"/>
            </a:xfrm>
            <a:custGeom>
              <a:avLst/>
              <a:gdLst>
                <a:gd name="connsiteX0" fmla="*/ 0 w 2368295"/>
                <a:gd name="connsiteY0" fmla="*/ 0 h 441568"/>
                <a:gd name="connsiteX1" fmla="*/ 2147511 w 2368295"/>
                <a:gd name="connsiteY1" fmla="*/ 0 h 441568"/>
                <a:gd name="connsiteX2" fmla="*/ 2368295 w 2368295"/>
                <a:gd name="connsiteY2" fmla="*/ 220784 h 441568"/>
                <a:gd name="connsiteX3" fmla="*/ 2147511 w 2368295"/>
                <a:gd name="connsiteY3" fmla="*/ 441568 h 441568"/>
                <a:gd name="connsiteX4" fmla="*/ 0 w 2368295"/>
                <a:gd name="connsiteY4" fmla="*/ 441568 h 441568"/>
                <a:gd name="connsiteX5" fmla="*/ 0 w 2368295"/>
                <a:gd name="connsiteY5" fmla="*/ 0 h 44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295" h="441568">
                  <a:moveTo>
                    <a:pt x="2368295" y="441567"/>
                  </a:moveTo>
                  <a:lnTo>
                    <a:pt x="220784" y="441567"/>
                  </a:lnTo>
                  <a:lnTo>
                    <a:pt x="0" y="220784"/>
                  </a:lnTo>
                  <a:lnTo>
                    <a:pt x="220784" y="1"/>
                  </a:lnTo>
                  <a:lnTo>
                    <a:pt x="2368295" y="1"/>
                  </a:lnTo>
                  <a:lnTo>
                    <a:pt x="2368295" y="441567"/>
                  </a:lnTo>
                  <a:close/>
                </a:path>
              </a:pathLst>
            </a:custGeom>
          </p:spPr>
          <p:style>
            <a:lnRef idx="2">
              <a:schemeClr val="lt1">
                <a:hueOff val="0"/>
                <a:satOff val="0"/>
                <a:lumOff val="0"/>
                <a:alphaOff val="0"/>
              </a:schemeClr>
            </a:lnRef>
            <a:fillRef idx="1">
              <a:schemeClr val="accent2">
                <a:hueOff val="780253"/>
                <a:satOff val="-973"/>
                <a:lumOff val="229"/>
                <a:alphaOff val="0"/>
              </a:schemeClr>
            </a:fillRef>
            <a:effectRef idx="0">
              <a:schemeClr val="accent2">
                <a:hueOff val="780253"/>
                <a:satOff val="-973"/>
                <a:lumOff val="229"/>
                <a:alphaOff val="0"/>
              </a:schemeClr>
            </a:effectRef>
            <a:fontRef idx="minor">
              <a:schemeClr val="lt1"/>
            </a:fontRef>
          </p:style>
          <p:txBody>
            <a:bodyPr spcFirstLastPara="0" vert="horz" wrap="square" lIns="305112" tIns="41911" rIns="78232" bIns="41911" numCol="1" spcCol="1270" anchor="ctr" anchorCtr="0">
              <a:noAutofit/>
            </a:bodyPr>
            <a:lstStyle/>
            <a:p>
              <a:pPr marL="0" lvl="0" indent="0" algn="ctr" defTabSz="488950">
                <a:lnSpc>
                  <a:spcPct val="90000"/>
                </a:lnSpc>
                <a:spcBef>
                  <a:spcPct val="0"/>
                </a:spcBef>
                <a:spcAft>
                  <a:spcPct val="35000"/>
                </a:spcAft>
                <a:buNone/>
              </a:pPr>
              <a:r>
                <a:rPr lang="en-GB" sz="1100" kern="1200" dirty="0"/>
                <a:t>Unhealthy interest in violence as a legitimate form of expression </a:t>
              </a:r>
            </a:p>
          </p:txBody>
        </p:sp>
        <p:sp>
          <p:nvSpPr>
            <p:cNvPr id="14" name="Oval 13">
              <a:extLst>
                <a:ext uri="{FF2B5EF4-FFF2-40B4-BE49-F238E27FC236}">
                  <a16:creationId xmlns:a16="http://schemas.microsoft.com/office/drawing/2014/main" id="{7F413C02-2E28-45A3-9601-2F8E208AA9C9}"/>
                </a:ext>
              </a:extLst>
            </p:cNvPr>
            <p:cNvSpPr/>
            <p:nvPr/>
          </p:nvSpPr>
          <p:spPr>
            <a:xfrm>
              <a:off x="325713" y="2750917"/>
              <a:ext cx="441568" cy="441568"/>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2">
                <a:tint val="50000"/>
                <a:hueOff val="833813"/>
                <a:satOff val="-746"/>
                <a:lumOff val="2"/>
                <a:alphaOff val="0"/>
              </a:schemeClr>
            </a:effectRef>
            <a:fontRef idx="minor">
              <a:schemeClr val="lt1">
                <a:hueOff val="0"/>
                <a:satOff val="0"/>
                <a:lumOff val="0"/>
                <a:alphaOff val="0"/>
              </a:schemeClr>
            </a:fontRef>
          </p:style>
        </p:sp>
      </p:grpSp>
      <p:grpSp>
        <p:nvGrpSpPr>
          <p:cNvPr id="27" name="Group 26">
            <a:extLst>
              <a:ext uri="{FF2B5EF4-FFF2-40B4-BE49-F238E27FC236}">
                <a16:creationId xmlns:a16="http://schemas.microsoft.com/office/drawing/2014/main" id="{6294EA89-EDAA-4A4C-A57F-189E1D16C600}"/>
              </a:ext>
            </a:extLst>
          </p:cNvPr>
          <p:cNvGrpSpPr/>
          <p:nvPr/>
        </p:nvGrpSpPr>
        <p:grpSpPr>
          <a:xfrm>
            <a:off x="325713" y="3324297"/>
            <a:ext cx="2589079" cy="441569"/>
            <a:chOff x="325713" y="3324297"/>
            <a:chExt cx="2589079" cy="441569"/>
          </a:xfrm>
        </p:grpSpPr>
        <p:sp>
          <p:nvSpPr>
            <p:cNvPr id="15" name="Freeform: Shape 14">
              <a:extLst>
                <a:ext uri="{FF2B5EF4-FFF2-40B4-BE49-F238E27FC236}">
                  <a16:creationId xmlns:a16="http://schemas.microsoft.com/office/drawing/2014/main" id="{2D55E51C-0F9F-40B6-A191-41DFD6268806}"/>
                </a:ext>
              </a:extLst>
            </p:cNvPr>
            <p:cNvSpPr/>
            <p:nvPr/>
          </p:nvSpPr>
          <p:spPr>
            <a:xfrm>
              <a:off x="546497" y="3324297"/>
              <a:ext cx="2368295" cy="441569"/>
            </a:xfrm>
            <a:custGeom>
              <a:avLst/>
              <a:gdLst>
                <a:gd name="connsiteX0" fmla="*/ 0 w 2368295"/>
                <a:gd name="connsiteY0" fmla="*/ 0 h 441568"/>
                <a:gd name="connsiteX1" fmla="*/ 2147511 w 2368295"/>
                <a:gd name="connsiteY1" fmla="*/ 0 h 441568"/>
                <a:gd name="connsiteX2" fmla="*/ 2368295 w 2368295"/>
                <a:gd name="connsiteY2" fmla="*/ 220784 h 441568"/>
                <a:gd name="connsiteX3" fmla="*/ 2147511 w 2368295"/>
                <a:gd name="connsiteY3" fmla="*/ 441568 h 441568"/>
                <a:gd name="connsiteX4" fmla="*/ 0 w 2368295"/>
                <a:gd name="connsiteY4" fmla="*/ 441568 h 441568"/>
                <a:gd name="connsiteX5" fmla="*/ 0 w 2368295"/>
                <a:gd name="connsiteY5" fmla="*/ 0 h 44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295" h="441568">
                  <a:moveTo>
                    <a:pt x="2368295" y="441567"/>
                  </a:moveTo>
                  <a:lnTo>
                    <a:pt x="220784" y="441567"/>
                  </a:lnTo>
                  <a:lnTo>
                    <a:pt x="0" y="220784"/>
                  </a:lnTo>
                  <a:lnTo>
                    <a:pt x="220784" y="1"/>
                  </a:lnTo>
                  <a:lnTo>
                    <a:pt x="2368295" y="1"/>
                  </a:lnTo>
                  <a:lnTo>
                    <a:pt x="2368295" y="441567"/>
                  </a:lnTo>
                  <a:close/>
                </a:path>
              </a:pathLst>
            </a:custGeom>
            <a:solidFill>
              <a:srgbClr val="ED7D31">
                <a:hueOff val="-291073"/>
                <a:satOff val="-16786"/>
                <a:lumOff val="1726"/>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12"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Crying</a:t>
              </a:r>
            </a:p>
          </p:txBody>
        </p:sp>
        <p:sp>
          <p:nvSpPr>
            <p:cNvPr id="16" name="Oval 15">
              <a:extLst>
                <a:ext uri="{FF2B5EF4-FFF2-40B4-BE49-F238E27FC236}">
                  <a16:creationId xmlns:a16="http://schemas.microsoft.com/office/drawing/2014/main" id="{ADD7E0D5-3ABD-41C6-B3B7-87E9A0D06A17}"/>
                </a:ext>
              </a:extLst>
            </p:cNvPr>
            <p:cNvSpPr/>
            <p:nvPr/>
          </p:nvSpPr>
          <p:spPr>
            <a:xfrm>
              <a:off x="325713" y="3324298"/>
              <a:ext cx="441568" cy="441568"/>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28" name="Group 27">
            <a:extLst>
              <a:ext uri="{FF2B5EF4-FFF2-40B4-BE49-F238E27FC236}">
                <a16:creationId xmlns:a16="http://schemas.microsoft.com/office/drawing/2014/main" id="{A004DE62-AFE3-411C-919D-CD44EC0F5DCA}"/>
              </a:ext>
            </a:extLst>
          </p:cNvPr>
          <p:cNvGrpSpPr/>
          <p:nvPr/>
        </p:nvGrpSpPr>
        <p:grpSpPr>
          <a:xfrm>
            <a:off x="325713" y="3897677"/>
            <a:ext cx="2589079" cy="441569"/>
            <a:chOff x="325713" y="3897677"/>
            <a:chExt cx="2589079" cy="441569"/>
          </a:xfrm>
        </p:grpSpPr>
        <p:sp>
          <p:nvSpPr>
            <p:cNvPr id="17" name="Freeform: Shape 16">
              <a:extLst>
                <a:ext uri="{FF2B5EF4-FFF2-40B4-BE49-F238E27FC236}">
                  <a16:creationId xmlns:a16="http://schemas.microsoft.com/office/drawing/2014/main" id="{E1642876-0369-4CC4-87A0-3A5D68AF19A6}"/>
                </a:ext>
              </a:extLst>
            </p:cNvPr>
            <p:cNvSpPr/>
            <p:nvPr/>
          </p:nvSpPr>
          <p:spPr>
            <a:xfrm>
              <a:off x="546497" y="3897677"/>
              <a:ext cx="2368295" cy="441569"/>
            </a:xfrm>
            <a:custGeom>
              <a:avLst/>
              <a:gdLst>
                <a:gd name="connsiteX0" fmla="*/ 0 w 2368295"/>
                <a:gd name="connsiteY0" fmla="*/ 0 h 441568"/>
                <a:gd name="connsiteX1" fmla="*/ 2147511 w 2368295"/>
                <a:gd name="connsiteY1" fmla="*/ 0 h 441568"/>
                <a:gd name="connsiteX2" fmla="*/ 2368295 w 2368295"/>
                <a:gd name="connsiteY2" fmla="*/ 220784 h 441568"/>
                <a:gd name="connsiteX3" fmla="*/ 2147511 w 2368295"/>
                <a:gd name="connsiteY3" fmla="*/ 441568 h 441568"/>
                <a:gd name="connsiteX4" fmla="*/ 0 w 2368295"/>
                <a:gd name="connsiteY4" fmla="*/ 441568 h 441568"/>
                <a:gd name="connsiteX5" fmla="*/ 0 w 2368295"/>
                <a:gd name="connsiteY5" fmla="*/ 0 h 44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295" h="441568">
                  <a:moveTo>
                    <a:pt x="2368295" y="441567"/>
                  </a:moveTo>
                  <a:lnTo>
                    <a:pt x="220784" y="441567"/>
                  </a:lnTo>
                  <a:lnTo>
                    <a:pt x="0" y="220784"/>
                  </a:lnTo>
                  <a:lnTo>
                    <a:pt x="220784" y="1"/>
                  </a:lnTo>
                  <a:lnTo>
                    <a:pt x="2368295" y="1"/>
                  </a:lnTo>
                  <a:lnTo>
                    <a:pt x="2368295" y="441567"/>
                  </a:lnTo>
                  <a:close/>
                </a:path>
              </a:pathLst>
            </a:custGeom>
            <a:solidFill>
              <a:srgbClr val="ED7D31">
                <a:hueOff val="-582145"/>
                <a:satOff val="-33571"/>
                <a:lumOff val="3451"/>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12"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Quick to anger</a:t>
              </a:r>
            </a:p>
          </p:txBody>
        </p:sp>
        <p:sp>
          <p:nvSpPr>
            <p:cNvPr id="18" name="Oval 17">
              <a:extLst>
                <a:ext uri="{FF2B5EF4-FFF2-40B4-BE49-F238E27FC236}">
                  <a16:creationId xmlns:a16="http://schemas.microsoft.com/office/drawing/2014/main" id="{50B5BECF-A536-4F87-8819-A33F89941907}"/>
                </a:ext>
              </a:extLst>
            </p:cNvPr>
            <p:cNvSpPr/>
            <p:nvPr/>
          </p:nvSpPr>
          <p:spPr>
            <a:xfrm>
              <a:off x="325713" y="3897678"/>
              <a:ext cx="441568" cy="441568"/>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29" name="Group 28">
            <a:extLst>
              <a:ext uri="{FF2B5EF4-FFF2-40B4-BE49-F238E27FC236}">
                <a16:creationId xmlns:a16="http://schemas.microsoft.com/office/drawing/2014/main" id="{1018D9F6-CECC-4322-A6E4-AD2038538049}"/>
              </a:ext>
            </a:extLst>
          </p:cNvPr>
          <p:cNvGrpSpPr/>
          <p:nvPr/>
        </p:nvGrpSpPr>
        <p:grpSpPr>
          <a:xfrm>
            <a:off x="325713" y="4471057"/>
            <a:ext cx="2589080" cy="441569"/>
            <a:chOff x="325713" y="4471057"/>
            <a:chExt cx="2589080" cy="441569"/>
          </a:xfrm>
        </p:grpSpPr>
        <p:sp>
          <p:nvSpPr>
            <p:cNvPr id="19" name="Freeform: Shape 18">
              <a:extLst>
                <a:ext uri="{FF2B5EF4-FFF2-40B4-BE49-F238E27FC236}">
                  <a16:creationId xmlns:a16="http://schemas.microsoft.com/office/drawing/2014/main" id="{25503FE9-DC35-46BE-B3B6-E363D7A4C38C}"/>
                </a:ext>
              </a:extLst>
            </p:cNvPr>
            <p:cNvSpPr/>
            <p:nvPr/>
          </p:nvSpPr>
          <p:spPr>
            <a:xfrm>
              <a:off x="546497" y="4471057"/>
              <a:ext cx="2368296" cy="441569"/>
            </a:xfrm>
            <a:custGeom>
              <a:avLst/>
              <a:gdLst>
                <a:gd name="connsiteX0" fmla="*/ 0 w 2368295"/>
                <a:gd name="connsiteY0" fmla="*/ 0 h 441568"/>
                <a:gd name="connsiteX1" fmla="*/ 2147511 w 2368295"/>
                <a:gd name="connsiteY1" fmla="*/ 0 h 441568"/>
                <a:gd name="connsiteX2" fmla="*/ 2368295 w 2368295"/>
                <a:gd name="connsiteY2" fmla="*/ 220784 h 441568"/>
                <a:gd name="connsiteX3" fmla="*/ 2147511 w 2368295"/>
                <a:gd name="connsiteY3" fmla="*/ 441568 h 441568"/>
                <a:gd name="connsiteX4" fmla="*/ 0 w 2368295"/>
                <a:gd name="connsiteY4" fmla="*/ 441568 h 441568"/>
                <a:gd name="connsiteX5" fmla="*/ 0 w 2368295"/>
                <a:gd name="connsiteY5" fmla="*/ 0 h 44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295" h="441568">
                  <a:moveTo>
                    <a:pt x="2368295" y="441567"/>
                  </a:moveTo>
                  <a:lnTo>
                    <a:pt x="220784" y="441567"/>
                  </a:lnTo>
                  <a:lnTo>
                    <a:pt x="0" y="220784"/>
                  </a:lnTo>
                  <a:lnTo>
                    <a:pt x="220784" y="1"/>
                  </a:lnTo>
                  <a:lnTo>
                    <a:pt x="2368295" y="1"/>
                  </a:lnTo>
                  <a:lnTo>
                    <a:pt x="2368295" y="441567"/>
                  </a:lnTo>
                  <a:close/>
                </a:path>
              </a:pathLst>
            </a:custGeom>
            <a:solidFill>
              <a:srgbClr val="ED7D31">
                <a:hueOff val="-873218"/>
                <a:satOff val="-50357"/>
                <a:lumOff val="5177"/>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12" tIns="45721" rIns="85345"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Having mood swings</a:t>
              </a:r>
            </a:p>
          </p:txBody>
        </p:sp>
        <p:sp>
          <p:nvSpPr>
            <p:cNvPr id="20" name="Oval 19">
              <a:extLst>
                <a:ext uri="{FF2B5EF4-FFF2-40B4-BE49-F238E27FC236}">
                  <a16:creationId xmlns:a16="http://schemas.microsoft.com/office/drawing/2014/main" id="{2BE3B010-105D-438A-83A1-701D1F34EF38}"/>
                </a:ext>
              </a:extLst>
            </p:cNvPr>
            <p:cNvSpPr/>
            <p:nvPr/>
          </p:nvSpPr>
          <p:spPr>
            <a:xfrm>
              <a:off x="325713" y="4471058"/>
              <a:ext cx="441568" cy="441568"/>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30" name="Group 29">
            <a:extLst>
              <a:ext uri="{FF2B5EF4-FFF2-40B4-BE49-F238E27FC236}">
                <a16:creationId xmlns:a16="http://schemas.microsoft.com/office/drawing/2014/main" id="{6AD3FC43-4804-4519-9729-D7728AD84764}"/>
              </a:ext>
            </a:extLst>
          </p:cNvPr>
          <p:cNvGrpSpPr/>
          <p:nvPr/>
        </p:nvGrpSpPr>
        <p:grpSpPr>
          <a:xfrm>
            <a:off x="325714" y="5044438"/>
            <a:ext cx="2589079" cy="441569"/>
            <a:chOff x="325714" y="5044438"/>
            <a:chExt cx="2589079" cy="441569"/>
          </a:xfrm>
        </p:grpSpPr>
        <p:sp>
          <p:nvSpPr>
            <p:cNvPr id="21" name="Freeform: Shape 20">
              <a:extLst>
                <a:ext uri="{FF2B5EF4-FFF2-40B4-BE49-F238E27FC236}">
                  <a16:creationId xmlns:a16="http://schemas.microsoft.com/office/drawing/2014/main" id="{1FE68918-EB0D-4E07-A797-3CD93B84CD0C}"/>
                </a:ext>
              </a:extLst>
            </p:cNvPr>
            <p:cNvSpPr/>
            <p:nvPr/>
          </p:nvSpPr>
          <p:spPr>
            <a:xfrm>
              <a:off x="546498" y="5044438"/>
              <a:ext cx="2368295" cy="441569"/>
            </a:xfrm>
            <a:custGeom>
              <a:avLst/>
              <a:gdLst>
                <a:gd name="connsiteX0" fmla="*/ 0 w 2368295"/>
                <a:gd name="connsiteY0" fmla="*/ 0 h 441568"/>
                <a:gd name="connsiteX1" fmla="*/ 2147511 w 2368295"/>
                <a:gd name="connsiteY1" fmla="*/ 0 h 441568"/>
                <a:gd name="connsiteX2" fmla="*/ 2368295 w 2368295"/>
                <a:gd name="connsiteY2" fmla="*/ 220784 h 441568"/>
                <a:gd name="connsiteX3" fmla="*/ 2147511 w 2368295"/>
                <a:gd name="connsiteY3" fmla="*/ 441568 h 441568"/>
                <a:gd name="connsiteX4" fmla="*/ 0 w 2368295"/>
                <a:gd name="connsiteY4" fmla="*/ 441568 h 441568"/>
                <a:gd name="connsiteX5" fmla="*/ 0 w 2368295"/>
                <a:gd name="connsiteY5" fmla="*/ 0 h 44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295" h="441568">
                  <a:moveTo>
                    <a:pt x="2368295" y="441567"/>
                  </a:moveTo>
                  <a:lnTo>
                    <a:pt x="220784" y="441567"/>
                  </a:lnTo>
                  <a:lnTo>
                    <a:pt x="0" y="220784"/>
                  </a:lnTo>
                  <a:lnTo>
                    <a:pt x="220784" y="1"/>
                  </a:lnTo>
                  <a:lnTo>
                    <a:pt x="2368295" y="1"/>
                  </a:lnTo>
                  <a:lnTo>
                    <a:pt x="2368295" y="441567"/>
                  </a:lnTo>
                  <a:close/>
                </a:path>
              </a:pathLst>
            </a:custGeom>
            <a:solidFill>
              <a:srgbClr val="ED7D31">
                <a:hueOff val="-1164290"/>
                <a:satOff val="-67142"/>
                <a:lumOff val="6902"/>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12"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Becoming secretive or withdrawn</a:t>
              </a:r>
            </a:p>
          </p:txBody>
        </p:sp>
        <p:sp>
          <p:nvSpPr>
            <p:cNvPr id="22" name="Oval 21">
              <a:extLst>
                <a:ext uri="{FF2B5EF4-FFF2-40B4-BE49-F238E27FC236}">
                  <a16:creationId xmlns:a16="http://schemas.microsoft.com/office/drawing/2014/main" id="{3595BD1D-7172-407C-9FA8-CA9B5F3B4BA0}"/>
                </a:ext>
              </a:extLst>
            </p:cNvPr>
            <p:cNvSpPr/>
            <p:nvPr/>
          </p:nvSpPr>
          <p:spPr>
            <a:xfrm>
              <a:off x="325714" y="5044439"/>
              <a:ext cx="441568" cy="441568"/>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31" name="Group 30">
            <a:extLst>
              <a:ext uri="{FF2B5EF4-FFF2-40B4-BE49-F238E27FC236}">
                <a16:creationId xmlns:a16="http://schemas.microsoft.com/office/drawing/2014/main" id="{BF9CFE74-8ACD-473F-8A3A-AEC3969977DD}"/>
              </a:ext>
            </a:extLst>
          </p:cNvPr>
          <p:cNvGrpSpPr/>
          <p:nvPr/>
        </p:nvGrpSpPr>
        <p:grpSpPr>
          <a:xfrm>
            <a:off x="325713" y="5617818"/>
            <a:ext cx="2589079" cy="441569"/>
            <a:chOff x="325713" y="5617818"/>
            <a:chExt cx="2589079" cy="441569"/>
          </a:xfrm>
        </p:grpSpPr>
        <p:sp>
          <p:nvSpPr>
            <p:cNvPr id="23" name="Freeform: Shape 22">
              <a:extLst>
                <a:ext uri="{FF2B5EF4-FFF2-40B4-BE49-F238E27FC236}">
                  <a16:creationId xmlns:a16="http://schemas.microsoft.com/office/drawing/2014/main" id="{26C7220B-41F3-4111-A699-11FF4F6D0D56}"/>
                </a:ext>
              </a:extLst>
            </p:cNvPr>
            <p:cNvSpPr/>
            <p:nvPr/>
          </p:nvSpPr>
          <p:spPr>
            <a:xfrm>
              <a:off x="546497" y="5617818"/>
              <a:ext cx="2368295" cy="441569"/>
            </a:xfrm>
            <a:custGeom>
              <a:avLst/>
              <a:gdLst>
                <a:gd name="connsiteX0" fmla="*/ 0 w 2368295"/>
                <a:gd name="connsiteY0" fmla="*/ 0 h 441568"/>
                <a:gd name="connsiteX1" fmla="*/ 2147511 w 2368295"/>
                <a:gd name="connsiteY1" fmla="*/ 0 h 441568"/>
                <a:gd name="connsiteX2" fmla="*/ 2368295 w 2368295"/>
                <a:gd name="connsiteY2" fmla="*/ 220784 h 441568"/>
                <a:gd name="connsiteX3" fmla="*/ 2147511 w 2368295"/>
                <a:gd name="connsiteY3" fmla="*/ 441568 h 441568"/>
                <a:gd name="connsiteX4" fmla="*/ 0 w 2368295"/>
                <a:gd name="connsiteY4" fmla="*/ 441568 h 441568"/>
                <a:gd name="connsiteX5" fmla="*/ 0 w 2368295"/>
                <a:gd name="connsiteY5" fmla="*/ 0 h 441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68295" h="441568">
                  <a:moveTo>
                    <a:pt x="2368295" y="441567"/>
                  </a:moveTo>
                  <a:lnTo>
                    <a:pt x="220784" y="441567"/>
                  </a:lnTo>
                  <a:lnTo>
                    <a:pt x="0" y="220784"/>
                  </a:lnTo>
                  <a:lnTo>
                    <a:pt x="220784" y="1"/>
                  </a:lnTo>
                  <a:lnTo>
                    <a:pt x="2368295" y="1"/>
                  </a:lnTo>
                  <a:lnTo>
                    <a:pt x="2368295" y="441567"/>
                  </a:lnTo>
                  <a:close/>
                </a:path>
              </a:pathLst>
            </a:custGeom>
            <a:solidFill>
              <a:srgbClr val="ED7D31">
                <a:hueOff val="-1455363"/>
                <a:satOff val="-83928"/>
                <a:lumOff val="8628"/>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12"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Signs of stress</a:t>
              </a:r>
            </a:p>
          </p:txBody>
        </p:sp>
        <p:sp>
          <p:nvSpPr>
            <p:cNvPr id="24" name="Oval 23">
              <a:extLst>
                <a:ext uri="{FF2B5EF4-FFF2-40B4-BE49-F238E27FC236}">
                  <a16:creationId xmlns:a16="http://schemas.microsoft.com/office/drawing/2014/main" id="{35C52C9A-4E89-43CE-9133-7F4DDB5B203D}"/>
                </a:ext>
              </a:extLst>
            </p:cNvPr>
            <p:cNvSpPr/>
            <p:nvPr/>
          </p:nvSpPr>
          <p:spPr>
            <a:xfrm>
              <a:off x="325713" y="5617819"/>
              <a:ext cx="441568" cy="441568"/>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47" name="Group 46">
            <a:extLst>
              <a:ext uri="{FF2B5EF4-FFF2-40B4-BE49-F238E27FC236}">
                <a16:creationId xmlns:a16="http://schemas.microsoft.com/office/drawing/2014/main" id="{C566B79D-5E5C-48CE-B137-4EA847725862}"/>
              </a:ext>
            </a:extLst>
          </p:cNvPr>
          <p:cNvGrpSpPr/>
          <p:nvPr/>
        </p:nvGrpSpPr>
        <p:grpSpPr>
          <a:xfrm>
            <a:off x="3212687" y="2177457"/>
            <a:ext cx="2576754" cy="441588"/>
            <a:chOff x="3212687" y="2177457"/>
            <a:chExt cx="2576754" cy="441588"/>
          </a:xfrm>
        </p:grpSpPr>
        <p:sp>
          <p:nvSpPr>
            <p:cNvPr id="33" name="Freeform: Shape 32">
              <a:extLst>
                <a:ext uri="{FF2B5EF4-FFF2-40B4-BE49-F238E27FC236}">
                  <a16:creationId xmlns:a16="http://schemas.microsoft.com/office/drawing/2014/main" id="{F90DC5EA-D8F2-428C-803F-599AAADC2EDD}"/>
                </a:ext>
              </a:extLst>
            </p:cNvPr>
            <p:cNvSpPr/>
            <p:nvPr/>
          </p:nvSpPr>
          <p:spPr>
            <a:xfrm>
              <a:off x="3433481" y="2177457"/>
              <a:ext cx="2355960" cy="441588"/>
            </a:xfrm>
            <a:custGeom>
              <a:avLst/>
              <a:gdLst>
                <a:gd name="connsiteX0" fmla="*/ 0 w 2355960"/>
                <a:gd name="connsiteY0" fmla="*/ 0 h 441586"/>
                <a:gd name="connsiteX1" fmla="*/ 2135167 w 2355960"/>
                <a:gd name="connsiteY1" fmla="*/ 0 h 441586"/>
                <a:gd name="connsiteX2" fmla="*/ 2355960 w 2355960"/>
                <a:gd name="connsiteY2" fmla="*/ 220793 h 441586"/>
                <a:gd name="connsiteX3" fmla="*/ 2135167 w 2355960"/>
                <a:gd name="connsiteY3" fmla="*/ 441586 h 441586"/>
                <a:gd name="connsiteX4" fmla="*/ 0 w 2355960"/>
                <a:gd name="connsiteY4" fmla="*/ 441586 h 441586"/>
                <a:gd name="connsiteX5" fmla="*/ 0 w 2355960"/>
                <a:gd name="connsiteY5" fmla="*/ 0 h 44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441586">
                  <a:moveTo>
                    <a:pt x="2355960" y="441585"/>
                  </a:moveTo>
                  <a:lnTo>
                    <a:pt x="220793" y="441585"/>
                  </a:lnTo>
                  <a:lnTo>
                    <a:pt x="0" y="220793"/>
                  </a:lnTo>
                  <a:lnTo>
                    <a:pt x="220793" y="1"/>
                  </a:lnTo>
                  <a:lnTo>
                    <a:pt x="2355960" y="1"/>
                  </a:lnTo>
                  <a:lnTo>
                    <a:pt x="2355960" y="441585"/>
                  </a:lnTo>
                  <a:close/>
                </a:path>
              </a:pathLst>
            </a:custGeom>
            <a:solidFill>
              <a:srgbClr val="A5A5A5">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24" tIns="34291" rIns="64008" bIns="34291" numCol="1" spcCol="1270" anchor="ctr" anchorCtr="0">
              <a:noAutofit/>
            </a:bodyPr>
            <a:lstStyle/>
            <a:p>
              <a:pPr marL="0" lvl="0" indent="0" algn="ctr" defTabSz="400050">
                <a:lnSpc>
                  <a:spcPct val="90000"/>
                </a:lnSpc>
                <a:spcBef>
                  <a:spcPct val="0"/>
                </a:spcBef>
                <a:spcAft>
                  <a:spcPct val="35000"/>
                </a:spcAft>
                <a:buNone/>
              </a:pPr>
              <a:r>
                <a:rPr lang="en-GB" sz="900" kern="1200" dirty="0">
                  <a:solidFill>
                    <a:sysClr val="window" lastClr="FFFFFF"/>
                  </a:solidFill>
                  <a:latin typeface="Calibri" panose="020F0502020204030204"/>
                  <a:ea typeface="+mn-ea"/>
                  <a:cs typeface="+mn-cs"/>
                </a:rPr>
                <a:t>Verbalising or promoting information, language or statements that are hateful</a:t>
              </a:r>
            </a:p>
          </p:txBody>
        </p:sp>
        <p:sp>
          <p:nvSpPr>
            <p:cNvPr id="34" name="Oval 33">
              <a:extLst>
                <a:ext uri="{FF2B5EF4-FFF2-40B4-BE49-F238E27FC236}">
                  <a16:creationId xmlns:a16="http://schemas.microsoft.com/office/drawing/2014/main" id="{AECED38C-D67D-4C14-92E7-E9BEAD168360}"/>
                </a:ext>
              </a:extLst>
            </p:cNvPr>
            <p:cNvSpPr/>
            <p:nvPr/>
          </p:nvSpPr>
          <p:spPr>
            <a:xfrm>
              <a:off x="3212687" y="2177458"/>
              <a:ext cx="441586" cy="44158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49" name="Group 48">
            <a:extLst>
              <a:ext uri="{FF2B5EF4-FFF2-40B4-BE49-F238E27FC236}">
                <a16:creationId xmlns:a16="http://schemas.microsoft.com/office/drawing/2014/main" id="{E4E0ED51-2B80-4E8B-ADF2-4EB60BE4217C}"/>
              </a:ext>
            </a:extLst>
          </p:cNvPr>
          <p:cNvGrpSpPr/>
          <p:nvPr/>
        </p:nvGrpSpPr>
        <p:grpSpPr>
          <a:xfrm>
            <a:off x="3212687" y="2750861"/>
            <a:ext cx="2576754" cy="441588"/>
            <a:chOff x="3212687" y="2750861"/>
            <a:chExt cx="2576754" cy="441588"/>
          </a:xfrm>
        </p:grpSpPr>
        <p:sp>
          <p:nvSpPr>
            <p:cNvPr id="35" name="Freeform: Shape 34">
              <a:extLst>
                <a:ext uri="{FF2B5EF4-FFF2-40B4-BE49-F238E27FC236}">
                  <a16:creationId xmlns:a16="http://schemas.microsoft.com/office/drawing/2014/main" id="{1242276C-1F01-4DBE-A5F1-B0619709D27C}"/>
                </a:ext>
              </a:extLst>
            </p:cNvPr>
            <p:cNvSpPr/>
            <p:nvPr/>
          </p:nvSpPr>
          <p:spPr>
            <a:xfrm>
              <a:off x="3433481" y="2750861"/>
              <a:ext cx="2355960" cy="441588"/>
            </a:xfrm>
            <a:custGeom>
              <a:avLst/>
              <a:gdLst>
                <a:gd name="connsiteX0" fmla="*/ 0 w 2355960"/>
                <a:gd name="connsiteY0" fmla="*/ 0 h 441586"/>
                <a:gd name="connsiteX1" fmla="*/ 2135167 w 2355960"/>
                <a:gd name="connsiteY1" fmla="*/ 0 h 441586"/>
                <a:gd name="connsiteX2" fmla="*/ 2355960 w 2355960"/>
                <a:gd name="connsiteY2" fmla="*/ 220793 h 441586"/>
                <a:gd name="connsiteX3" fmla="*/ 2135167 w 2355960"/>
                <a:gd name="connsiteY3" fmla="*/ 441586 h 441586"/>
                <a:gd name="connsiteX4" fmla="*/ 0 w 2355960"/>
                <a:gd name="connsiteY4" fmla="*/ 441586 h 441586"/>
                <a:gd name="connsiteX5" fmla="*/ 0 w 2355960"/>
                <a:gd name="connsiteY5" fmla="*/ 0 h 44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441586">
                  <a:moveTo>
                    <a:pt x="2355960" y="441585"/>
                  </a:moveTo>
                  <a:lnTo>
                    <a:pt x="220793" y="441585"/>
                  </a:lnTo>
                  <a:lnTo>
                    <a:pt x="0" y="220793"/>
                  </a:lnTo>
                  <a:lnTo>
                    <a:pt x="220793" y="1"/>
                  </a:lnTo>
                  <a:lnTo>
                    <a:pt x="2355960" y="1"/>
                  </a:lnTo>
                  <a:lnTo>
                    <a:pt x="2355960" y="441585"/>
                  </a:lnTo>
                  <a:close/>
                </a:path>
              </a:pathLst>
            </a:custGeom>
            <a:solidFill>
              <a:srgbClr val="A5A5A5">
                <a:hueOff val="451767"/>
                <a:satOff val="16667"/>
                <a:lumOff val="-2451"/>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24" tIns="45721" rIns="85344" bIns="45721"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Could be seen as racist or prejudiced</a:t>
              </a:r>
            </a:p>
          </p:txBody>
        </p:sp>
        <p:sp>
          <p:nvSpPr>
            <p:cNvPr id="36" name="Oval 35">
              <a:extLst>
                <a:ext uri="{FF2B5EF4-FFF2-40B4-BE49-F238E27FC236}">
                  <a16:creationId xmlns:a16="http://schemas.microsoft.com/office/drawing/2014/main" id="{78172537-359F-4CC9-BC75-FA207B6D2F55}"/>
                </a:ext>
              </a:extLst>
            </p:cNvPr>
            <p:cNvSpPr/>
            <p:nvPr/>
          </p:nvSpPr>
          <p:spPr>
            <a:xfrm>
              <a:off x="3212687" y="2750862"/>
              <a:ext cx="441586" cy="44158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50" name="Group 49">
            <a:extLst>
              <a:ext uri="{FF2B5EF4-FFF2-40B4-BE49-F238E27FC236}">
                <a16:creationId xmlns:a16="http://schemas.microsoft.com/office/drawing/2014/main" id="{6146AE05-983E-4C31-921F-C5E30C7837B7}"/>
              </a:ext>
            </a:extLst>
          </p:cNvPr>
          <p:cNvGrpSpPr/>
          <p:nvPr/>
        </p:nvGrpSpPr>
        <p:grpSpPr>
          <a:xfrm>
            <a:off x="3212687" y="3324265"/>
            <a:ext cx="2576754" cy="441587"/>
            <a:chOff x="3212687" y="3324265"/>
            <a:chExt cx="2576754" cy="441587"/>
          </a:xfrm>
        </p:grpSpPr>
        <p:sp>
          <p:nvSpPr>
            <p:cNvPr id="37" name="Freeform: Shape 36">
              <a:extLst>
                <a:ext uri="{FF2B5EF4-FFF2-40B4-BE49-F238E27FC236}">
                  <a16:creationId xmlns:a16="http://schemas.microsoft.com/office/drawing/2014/main" id="{C2B5AF67-8E7D-4A9A-AE3F-9B2367630008}"/>
                </a:ext>
              </a:extLst>
            </p:cNvPr>
            <p:cNvSpPr/>
            <p:nvPr/>
          </p:nvSpPr>
          <p:spPr>
            <a:xfrm>
              <a:off x="3433481" y="3324265"/>
              <a:ext cx="2355960" cy="441587"/>
            </a:xfrm>
            <a:custGeom>
              <a:avLst/>
              <a:gdLst>
                <a:gd name="connsiteX0" fmla="*/ 0 w 2355960"/>
                <a:gd name="connsiteY0" fmla="*/ 0 h 441586"/>
                <a:gd name="connsiteX1" fmla="*/ 2135167 w 2355960"/>
                <a:gd name="connsiteY1" fmla="*/ 0 h 441586"/>
                <a:gd name="connsiteX2" fmla="*/ 2355960 w 2355960"/>
                <a:gd name="connsiteY2" fmla="*/ 220793 h 441586"/>
                <a:gd name="connsiteX3" fmla="*/ 2135167 w 2355960"/>
                <a:gd name="connsiteY3" fmla="*/ 441586 h 441586"/>
                <a:gd name="connsiteX4" fmla="*/ 0 w 2355960"/>
                <a:gd name="connsiteY4" fmla="*/ 441586 h 441586"/>
                <a:gd name="connsiteX5" fmla="*/ 0 w 2355960"/>
                <a:gd name="connsiteY5" fmla="*/ 0 h 44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441586">
                  <a:moveTo>
                    <a:pt x="2355960" y="441585"/>
                  </a:moveTo>
                  <a:lnTo>
                    <a:pt x="220793" y="441585"/>
                  </a:lnTo>
                  <a:lnTo>
                    <a:pt x="0" y="220793"/>
                  </a:lnTo>
                  <a:lnTo>
                    <a:pt x="220793" y="1"/>
                  </a:lnTo>
                  <a:lnTo>
                    <a:pt x="2355960" y="1"/>
                  </a:lnTo>
                  <a:lnTo>
                    <a:pt x="2355960" y="441585"/>
                  </a:lnTo>
                  <a:close/>
                </a:path>
              </a:pathLst>
            </a:custGeom>
            <a:solidFill>
              <a:srgbClr val="A5A5A5">
                <a:hueOff val="903533"/>
                <a:satOff val="33333"/>
                <a:lumOff val="-4902"/>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24"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Scripted speech</a:t>
              </a:r>
            </a:p>
          </p:txBody>
        </p:sp>
        <p:sp>
          <p:nvSpPr>
            <p:cNvPr id="38" name="Oval 37">
              <a:extLst>
                <a:ext uri="{FF2B5EF4-FFF2-40B4-BE49-F238E27FC236}">
                  <a16:creationId xmlns:a16="http://schemas.microsoft.com/office/drawing/2014/main" id="{B3F1B1D9-D82C-4328-86C8-49B44BE1CDDB}"/>
                </a:ext>
              </a:extLst>
            </p:cNvPr>
            <p:cNvSpPr/>
            <p:nvPr/>
          </p:nvSpPr>
          <p:spPr>
            <a:xfrm>
              <a:off x="3212687" y="3324266"/>
              <a:ext cx="441586" cy="44158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51" name="Group 50">
            <a:extLst>
              <a:ext uri="{FF2B5EF4-FFF2-40B4-BE49-F238E27FC236}">
                <a16:creationId xmlns:a16="http://schemas.microsoft.com/office/drawing/2014/main" id="{88761F13-9592-4FC2-B0D2-2984704F151A}"/>
              </a:ext>
            </a:extLst>
          </p:cNvPr>
          <p:cNvGrpSpPr/>
          <p:nvPr/>
        </p:nvGrpSpPr>
        <p:grpSpPr>
          <a:xfrm>
            <a:off x="3212687" y="3897669"/>
            <a:ext cx="2576754" cy="441587"/>
            <a:chOff x="3212687" y="3897669"/>
            <a:chExt cx="2576754" cy="441587"/>
          </a:xfrm>
        </p:grpSpPr>
        <p:sp>
          <p:nvSpPr>
            <p:cNvPr id="39" name="Freeform: Shape 38">
              <a:extLst>
                <a:ext uri="{FF2B5EF4-FFF2-40B4-BE49-F238E27FC236}">
                  <a16:creationId xmlns:a16="http://schemas.microsoft.com/office/drawing/2014/main" id="{5CC8FE7C-468D-4DBB-9004-22F2B8604128}"/>
                </a:ext>
              </a:extLst>
            </p:cNvPr>
            <p:cNvSpPr/>
            <p:nvPr/>
          </p:nvSpPr>
          <p:spPr>
            <a:xfrm>
              <a:off x="3433481" y="3897669"/>
              <a:ext cx="2355960" cy="441587"/>
            </a:xfrm>
            <a:custGeom>
              <a:avLst/>
              <a:gdLst>
                <a:gd name="connsiteX0" fmla="*/ 0 w 2355960"/>
                <a:gd name="connsiteY0" fmla="*/ 0 h 441586"/>
                <a:gd name="connsiteX1" fmla="*/ 2135167 w 2355960"/>
                <a:gd name="connsiteY1" fmla="*/ 0 h 441586"/>
                <a:gd name="connsiteX2" fmla="*/ 2355960 w 2355960"/>
                <a:gd name="connsiteY2" fmla="*/ 220793 h 441586"/>
                <a:gd name="connsiteX3" fmla="*/ 2135167 w 2355960"/>
                <a:gd name="connsiteY3" fmla="*/ 441586 h 441586"/>
                <a:gd name="connsiteX4" fmla="*/ 0 w 2355960"/>
                <a:gd name="connsiteY4" fmla="*/ 441586 h 441586"/>
                <a:gd name="connsiteX5" fmla="*/ 0 w 2355960"/>
                <a:gd name="connsiteY5" fmla="*/ 0 h 44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441586">
                  <a:moveTo>
                    <a:pt x="2355960" y="441585"/>
                  </a:moveTo>
                  <a:lnTo>
                    <a:pt x="220793" y="441585"/>
                  </a:lnTo>
                  <a:lnTo>
                    <a:pt x="0" y="220793"/>
                  </a:lnTo>
                  <a:lnTo>
                    <a:pt x="220793" y="1"/>
                  </a:lnTo>
                  <a:lnTo>
                    <a:pt x="2355960" y="1"/>
                  </a:lnTo>
                  <a:lnTo>
                    <a:pt x="2355960" y="441585"/>
                  </a:lnTo>
                  <a:close/>
                </a:path>
              </a:pathLst>
            </a:custGeom>
            <a:solidFill>
              <a:srgbClr val="A5A5A5">
                <a:hueOff val="1355300"/>
                <a:satOff val="50000"/>
                <a:lumOff val="-7353"/>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24"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Asking inappropriate questions</a:t>
              </a:r>
            </a:p>
          </p:txBody>
        </p:sp>
        <p:sp>
          <p:nvSpPr>
            <p:cNvPr id="40" name="Oval 39">
              <a:extLst>
                <a:ext uri="{FF2B5EF4-FFF2-40B4-BE49-F238E27FC236}">
                  <a16:creationId xmlns:a16="http://schemas.microsoft.com/office/drawing/2014/main" id="{BEF80DAC-BBEE-4039-ADF4-324D8C684B4E}"/>
                </a:ext>
              </a:extLst>
            </p:cNvPr>
            <p:cNvSpPr/>
            <p:nvPr/>
          </p:nvSpPr>
          <p:spPr>
            <a:xfrm>
              <a:off x="3212687" y="3897670"/>
              <a:ext cx="441586" cy="44158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52" name="Group 51">
            <a:extLst>
              <a:ext uri="{FF2B5EF4-FFF2-40B4-BE49-F238E27FC236}">
                <a16:creationId xmlns:a16="http://schemas.microsoft.com/office/drawing/2014/main" id="{E4882DD3-4BC5-40CD-93ED-BF4AA1DF4922}"/>
              </a:ext>
            </a:extLst>
          </p:cNvPr>
          <p:cNvGrpSpPr/>
          <p:nvPr/>
        </p:nvGrpSpPr>
        <p:grpSpPr>
          <a:xfrm>
            <a:off x="3212687" y="4471072"/>
            <a:ext cx="2576755" cy="441587"/>
            <a:chOff x="3212687" y="4471072"/>
            <a:chExt cx="2576755" cy="441587"/>
          </a:xfrm>
        </p:grpSpPr>
        <p:sp>
          <p:nvSpPr>
            <p:cNvPr id="41" name="Freeform: Shape 40">
              <a:extLst>
                <a:ext uri="{FF2B5EF4-FFF2-40B4-BE49-F238E27FC236}">
                  <a16:creationId xmlns:a16="http://schemas.microsoft.com/office/drawing/2014/main" id="{C139E372-426B-4141-9580-8CC281AD3DC0}"/>
                </a:ext>
              </a:extLst>
            </p:cNvPr>
            <p:cNvSpPr/>
            <p:nvPr/>
          </p:nvSpPr>
          <p:spPr>
            <a:xfrm>
              <a:off x="3433481" y="4471072"/>
              <a:ext cx="2355961" cy="441587"/>
            </a:xfrm>
            <a:custGeom>
              <a:avLst/>
              <a:gdLst>
                <a:gd name="connsiteX0" fmla="*/ 0 w 2355960"/>
                <a:gd name="connsiteY0" fmla="*/ 0 h 441586"/>
                <a:gd name="connsiteX1" fmla="*/ 2135167 w 2355960"/>
                <a:gd name="connsiteY1" fmla="*/ 0 h 441586"/>
                <a:gd name="connsiteX2" fmla="*/ 2355960 w 2355960"/>
                <a:gd name="connsiteY2" fmla="*/ 220793 h 441586"/>
                <a:gd name="connsiteX3" fmla="*/ 2135167 w 2355960"/>
                <a:gd name="connsiteY3" fmla="*/ 441586 h 441586"/>
                <a:gd name="connsiteX4" fmla="*/ 0 w 2355960"/>
                <a:gd name="connsiteY4" fmla="*/ 441586 h 441586"/>
                <a:gd name="connsiteX5" fmla="*/ 0 w 2355960"/>
                <a:gd name="connsiteY5" fmla="*/ 0 h 44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441586">
                  <a:moveTo>
                    <a:pt x="2355960" y="441585"/>
                  </a:moveTo>
                  <a:lnTo>
                    <a:pt x="220793" y="441585"/>
                  </a:lnTo>
                  <a:lnTo>
                    <a:pt x="0" y="220793"/>
                  </a:lnTo>
                  <a:lnTo>
                    <a:pt x="220793" y="1"/>
                  </a:lnTo>
                  <a:lnTo>
                    <a:pt x="2355960" y="1"/>
                  </a:lnTo>
                  <a:lnTo>
                    <a:pt x="2355960" y="441585"/>
                  </a:lnTo>
                  <a:close/>
                </a:path>
              </a:pathLst>
            </a:custGeom>
            <a:solidFill>
              <a:srgbClr val="A5A5A5">
                <a:hueOff val="1807066"/>
                <a:satOff val="66667"/>
                <a:lumOff val="-9804"/>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24" tIns="45721" rIns="85345"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Dehumanise other people</a:t>
              </a:r>
            </a:p>
          </p:txBody>
        </p:sp>
        <p:sp>
          <p:nvSpPr>
            <p:cNvPr id="42" name="Oval 41">
              <a:extLst>
                <a:ext uri="{FF2B5EF4-FFF2-40B4-BE49-F238E27FC236}">
                  <a16:creationId xmlns:a16="http://schemas.microsoft.com/office/drawing/2014/main" id="{A57D0982-4080-42D4-BACC-46A420353703}"/>
                </a:ext>
              </a:extLst>
            </p:cNvPr>
            <p:cNvSpPr/>
            <p:nvPr/>
          </p:nvSpPr>
          <p:spPr>
            <a:xfrm>
              <a:off x="3212687" y="4471073"/>
              <a:ext cx="441586" cy="44158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53" name="Group 52">
            <a:extLst>
              <a:ext uri="{FF2B5EF4-FFF2-40B4-BE49-F238E27FC236}">
                <a16:creationId xmlns:a16="http://schemas.microsoft.com/office/drawing/2014/main" id="{734046F6-9913-484D-8952-D709272779D5}"/>
              </a:ext>
            </a:extLst>
          </p:cNvPr>
          <p:cNvGrpSpPr/>
          <p:nvPr/>
        </p:nvGrpSpPr>
        <p:grpSpPr>
          <a:xfrm>
            <a:off x="3212687" y="5044476"/>
            <a:ext cx="2576754" cy="441587"/>
            <a:chOff x="3212687" y="5044476"/>
            <a:chExt cx="2576754" cy="441587"/>
          </a:xfrm>
        </p:grpSpPr>
        <p:sp>
          <p:nvSpPr>
            <p:cNvPr id="43" name="Freeform: Shape 42">
              <a:extLst>
                <a:ext uri="{FF2B5EF4-FFF2-40B4-BE49-F238E27FC236}">
                  <a16:creationId xmlns:a16="http://schemas.microsoft.com/office/drawing/2014/main" id="{416DAD31-1B09-4590-867E-B795F2EF2C94}"/>
                </a:ext>
              </a:extLst>
            </p:cNvPr>
            <p:cNvSpPr/>
            <p:nvPr/>
          </p:nvSpPr>
          <p:spPr>
            <a:xfrm>
              <a:off x="3433481" y="5044476"/>
              <a:ext cx="2355960" cy="441587"/>
            </a:xfrm>
            <a:custGeom>
              <a:avLst/>
              <a:gdLst>
                <a:gd name="connsiteX0" fmla="*/ 0 w 2355960"/>
                <a:gd name="connsiteY0" fmla="*/ 0 h 441586"/>
                <a:gd name="connsiteX1" fmla="*/ 2135167 w 2355960"/>
                <a:gd name="connsiteY1" fmla="*/ 0 h 441586"/>
                <a:gd name="connsiteX2" fmla="*/ 2355960 w 2355960"/>
                <a:gd name="connsiteY2" fmla="*/ 220793 h 441586"/>
                <a:gd name="connsiteX3" fmla="*/ 2135167 w 2355960"/>
                <a:gd name="connsiteY3" fmla="*/ 441586 h 441586"/>
                <a:gd name="connsiteX4" fmla="*/ 0 w 2355960"/>
                <a:gd name="connsiteY4" fmla="*/ 441586 h 441586"/>
                <a:gd name="connsiteX5" fmla="*/ 0 w 2355960"/>
                <a:gd name="connsiteY5" fmla="*/ 0 h 44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441586">
                  <a:moveTo>
                    <a:pt x="2355960" y="441585"/>
                  </a:moveTo>
                  <a:lnTo>
                    <a:pt x="220793" y="441585"/>
                  </a:lnTo>
                  <a:lnTo>
                    <a:pt x="0" y="220793"/>
                  </a:lnTo>
                  <a:lnTo>
                    <a:pt x="220793" y="1"/>
                  </a:lnTo>
                  <a:lnTo>
                    <a:pt x="2355960" y="1"/>
                  </a:lnTo>
                  <a:lnTo>
                    <a:pt x="2355960" y="441585"/>
                  </a:lnTo>
                  <a:close/>
                </a:path>
              </a:pathLst>
            </a:custGeom>
            <a:solidFill>
              <a:srgbClr val="A5A5A5">
                <a:hueOff val="2258833"/>
                <a:satOff val="83333"/>
                <a:lumOff val="-12255"/>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24"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Challenging others on their beliefs </a:t>
              </a:r>
            </a:p>
          </p:txBody>
        </p:sp>
        <p:sp>
          <p:nvSpPr>
            <p:cNvPr id="44" name="Oval 43">
              <a:extLst>
                <a:ext uri="{FF2B5EF4-FFF2-40B4-BE49-F238E27FC236}">
                  <a16:creationId xmlns:a16="http://schemas.microsoft.com/office/drawing/2014/main" id="{637E7AB6-33C6-46AE-92EE-F468B450272D}"/>
                </a:ext>
              </a:extLst>
            </p:cNvPr>
            <p:cNvSpPr/>
            <p:nvPr/>
          </p:nvSpPr>
          <p:spPr>
            <a:xfrm>
              <a:off x="3212687" y="5044477"/>
              <a:ext cx="441586" cy="44158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54" name="Group 53">
            <a:extLst>
              <a:ext uri="{FF2B5EF4-FFF2-40B4-BE49-F238E27FC236}">
                <a16:creationId xmlns:a16="http://schemas.microsoft.com/office/drawing/2014/main" id="{969C3FB3-694C-4476-9B04-104D234B0FEC}"/>
              </a:ext>
            </a:extLst>
          </p:cNvPr>
          <p:cNvGrpSpPr/>
          <p:nvPr/>
        </p:nvGrpSpPr>
        <p:grpSpPr>
          <a:xfrm>
            <a:off x="3212687" y="5617880"/>
            <a:ext cx="2576754" cy="441587"/>
            <a:chOff x="3212687" y="5617880"/>
            <a:chExt cx="2576754" cy="441587"/>
          </a:xfrm>
        </p:grpSpPr>
        <p:sp>
          <p:nvSpPr>
            <p:cNvPr id="45" name="Freeform: Shape 44">
              <a:extLst>
                <a:ext uri="{FF2B5EF4-FFF2-40B4-BE49-F238E27FC236}">
                  <a16:creationId xmlns:a16="http://schemas.microsoft.com/office/drawing/2014/main" id="{08D1B45A-6E37-4F65-8AD7-42690184E4E5}"/>
                </a:ext>
              </a:extLst>
            </p:cNvPr>
            <p:cNvSpPr/>
            <p:nvPr/>
          </p:nvSpPr>
          <p:spPr>
            <a:xfrm>
              <a:off x="3433481" y="5617880"/>
              <a:ext cx="2355960" cy="441587"/>
            </a:xfrm>
            <a:custGeom>
              <a:avLst/>
              <a:gdLst>
                <a:gd name="connsiteX0" fmla="*/ 0 w 2355960"/>
                <a:gd name="connsiteY0" fmla="*/ 0 h 441586"/>
                <a:gd name="connsiteX1" fmla="*/ 2135167 w 2355960"/>
                <a:gd name="connsiteY1" fmla="*/ 0 h 441586"/>
                <a:gd name="connsiteX2" fmla="*/ 2355960 w 2355960"/>
                <a:gd name="connsiteY2" fmla="*/ 220793 h 441586"/>
                <a:gd name="connsiteX3" fmla="*/ 2135167 w 2355960"/>
                <a:gd name="connsiteY3" fmla="*/ 441586 h 441586"/>
                <a:gd name="connsiteX4" fmla="*/ 0 w 2355960"/>
                <a:gd name="connsiteY4" fmla="*/ 441586 h 441586"/>
                <a:gd name="connsiteX5" fmla="*/ 0 w 2355960"/>
                <a:gd name="connsiteY5" fmla="*/ 0 h 441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441586">
                  <a:moveTo>
                    <a:pt x="2355960" y="441585"/>
                  </a:moveTo>
                  <a:lnTo>
                    <a:pt x="220793" y="441585"/>
                  </a:lnTo>
                  <a:lnTo>
                    <a:pt x="0" y="220793"/>
                  </a:lnTo>
                  <a:lnTo>
                    <a:pt x="220793" y="1"/>
                  </a:lnTo>
                  <a:lnTo>
                    <a:pt x="2355960" y="1"/>
                  </a:lnTo>
                  <a:lnTo>
                    <a:pt x="2355960" y="441585"/>
                  </a:lnTo>
                  <a:close/>
                </a:path>
              </a:pathLst>
            </a:custGeom>
            <a:solidFill>
              <a:srgbClr val="A5A5A5">
                <a:hueOff val="2710599"/>
                <a:satOff val="100000"/>
                <a:lumOff val="-14706"/>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305124"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Pushing an ideology aggressively</a:t>
              </a:r>
            </a:p>
          </p:txBody>
        </p:sp>
        <p:sp>
          <p:nvSpPr>
            <p:cNvPr id="46" name="Oval 45">
              <a:extLst>
                <a:ext uri="{FF2B5EF4-FFF2-40B4-BE49-F238E27FC236}">
                  <a16:creationId xmlns:a16="http://schemas.microsoft.com/office/drawing/2014/main" id="{3BFFFB6C-8CC1-48A7-8CA0-1A81DB9A38A7}"/>
                </a:ext>
              </a:extLst>
            </p:cNvPr>
            <p:cNvSpPr/>
            <p:nvPr/>
          </p:nvSpPr>
          <p:spPr>
            <a:xfrm>
              <a:off x="3212687" y="5617881"/>
              <a:ext cx="441586" cy="44158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70" name="Group 69">
            <a:extLst>
              <a:ext uri="{FF2B5EF4-FFF2-40B4-BE49-F238E27FC236}">
                <a16:creationId xmlns:a16="http://schemas.microsoft.com/office/drawing/2014/main" id="{6CD0B03D-B998-4A34-A04F-A9ECF42A8BE6}"/>
              </a:ext>
            </a:extLst>
          </p:cNvPr>
          <p:cNvGrpSpPr/>
          <p:nvPr/>
        </p:nvGrpSpPr>
        <p:grpSpPr>
          <a:xfrm>
            <a:off x="6107838" y="2177687"/>
            <a:ext cx="2529524" cy="347128"/>
            <a:chOff x="6107838" y="2177687"/>
            <a:chExt cx="2529524" cy="347128"/>
          </a:xfrm>
        </p:grpSpPr>
        <p:sp>
          <p:nvSpPr>
            <p:cNvPr id="56" name="Freeform: Shape 55">
              <a:extLst>
                <a:ext uri="{FF2B5EF4-FFF2-40B4-BE49-F238E27FC236}">
                  <a16:creationId xmlns:a16="http://schemas.microsoft.com/office/drawing/2014/main" id="{99040ECF-B28F-4862-BE16-CF7B2677EAA7}"/>
                </a:ext>
              </a:extLst>
            </p:cNvPr>
            <p:cNvSpPr/>
            <p:nvPr/>
          </p:nvSpPr>
          <p:spPr>
            <a:xfrm>
              <a:off x="6281402" y="2177687"/>
              <a:ext cx="2355960" cy="347128"/>
            </a:xfrm>
            <a:custGeom>
              <a:avLst/>
              <a:gdLst>
                <a:gd name="connsiteX0" fmla="*/ 0 w 2355960"/>
                <a:gd name="connsiteY0" fmla="*/ 0 h 347126"/>
                <a:gd name="connsiteX1" fmla="*/ 2182397 w 2355960"/>
                <a:gd name="connsiteY1" fmla="*/ 0 h 347126"/>
                <a:gd name="connsiteX2" fmla="*/ 2355960 w 2355960"/>
                <a:gd name="connsiteY2" fmla="*/ 173563 h 347126"/>
                <a:gd name="connsiteX3" fmla="*/ 2182397 w 2355960"/>
                <a:gd name="connsiteY3" fmla="*/ 347126 h 347126"/>
                <a:gd name="connsiteX4" fmla="*/ 0 w 2355960"/>
                <a:gd name="connsiteY4" fmla="*/ 347126 h 347126"/>
                <a:gd name="connsiteX5" fmla="*/ 0 w 2355960"/>
                <a:gd name="connsiteY5" fmla="*/ 0 h 34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347126">
                  <a:moveTo>
                    <a:pt x="2355960" y="347125"/>
                  </a:moveTo>
                  <a:lnTo>
                    <a:pt x="173563" y="347125"/>
                  </a:lnTo>
                  <a:lnTo>
                    <a:pt x="0" y="173563"/>
                  </a:lnTo>
                  <a:lnTo>
                    <a:pt x="173563" y="1"/>
                  </a:lnTo>
                  <a:lnTo>
                    <a:pt x="2355960" y="1"/>
                  </a:lnTo>
                  <a:lnTo>
                    <a:pt x="2355960" y="347125"/>
                  </a:lnTo>
                  <a:close/>
                </a:path>
              </a:pathLst>
            </a:custGeom>
            <a:solidFill>
              <a:schemeClr val="accent4">
                <a:lumMod val="75000"/>
              </a:scheme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39854" tIns="30481" rIns="56896" bIns="30481" numCol="1" spcCol="1270" anchor="ctr" anchorCtr="0">
              <a:noAutofit/>
            </a:bodyPr>
            <a:lstStyle/>
            <a:p>
              <a:pPr marL="0" lvl="0" indent="0" algn="ctr" defTabSz="355600">
                <a:lnSpc>
                  <a:spcPct val="90000"/>
                </a:lnSpc>
                <a:spcBef>
                  <a:spcPct val="0"/>
                </a:spcBef>
                <a:spcAft>
                  <a:spcPct val="35000"/>
                </a:spcAft>
                <a:buNone/>
              </a:pPr>
              <a:r>
                <a:rPr lang="en-GB" sz="800" kern="1200" dirty="0">
                  <a:solidFill>
                    <a:sysClr val="window" lastClr="FFFFFF"/>
                  </a:solidFill>
                  <a:latin typeface="Calibri" panose="020F0502020204030204"/>
                  <a:ea typeface="+mn-ea"/>
                  <a:cs typeface="+mn-cs"/>
                </a:rPr>
                <a:t>Clothing, tattoos or paraphernalia associated with extremist, radical or hateful ideologies</a:t>
              </a:r>
            </a:p>
          </p:txBody>
        </p:sp>
        <p:sp>
          <p:nvSpPr>
            <p:cNvPr id="57" name="Oval 56">
              <a:extLst>
                <a:ext uri="{FF2B5EF4-FFF2-40B4-BE49-F238E27FC236}">
                  <a16:creationId xmlns:a16="http://schemas.microsoft.com/office/drawing/2014/main" id="{0718CE5C-FD85-4621-B53E-FDB062A133D6}"/>
                </a:ext>
              </a:extLst>
            </p:cNvPr>
            <p:cNvSpPr/>
            <p:nvPr/>
          </p:nvSpPr>
          <p:spPr>
            <a:xfrm>
              <a:off x="6107838" y="2177688"/>
              <a:ext cx="347126" cy="34712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71" name="Group 70">
            <a:extLst>
              <a:ext uri="{FF2B5EF4-FFF2-40B4-BE49-F238E27FC236}">
                <a16:creationId xmlns:a16="http://schemas.microsoft.com/office/drawing/2014/main" id="{AB7F0014-5261-4B28-9F3D-1A4A2664CF42}"/>
              </a:ext>
            </a:extLst>
          </p:cNvPr>
          <p:cNvGrpSpPr/>
          <p:nvPr/>
        </p:nvGrpSpPr>
        <p:grpSpPr>
          <a:xfrm>
            <a:off x="6107838" y="2628433"/>
            <a:ext cx="2529524" cy="347128"/>
            <a:chOff x="6107838" y="2628433"/>
            <a:chExt cx="2529524" cy="347128"/>
          </a:xfrm>
        </p:grpSpPr>
        <p:sp>
          <p:nvSpPr>
            <p:cNvPr id="58" name="Freeform: Shape 57">
              <a:extLst>
                <a:ext uri="{FF2B5EF4-FFF2-40B4-BE49-F238E27FC236}">
                  <a16:creationId xmlns:a16="http://schemas.microsoft.com/office/drawing/2014/main" id="{4C993331-D023-4795-952F-DD2400585A51}"/>
                </a:ext>
              </a:extLst>
            </p:cNvPr>
            <p:cNvSpPr/>
            <p:nvPr/>
          </p:nvSpPr>
          <p:spPr>
            <a:xfrm>
              <a:off x="6281402" y="2628433"/>
              <a:ext cx="2355960" cy="347128"/>
            </a:xfrm>
            <a:custGeom>
              <a:avLst/>
              <a:gdLst>
                <a:gd name="connsiteX0" fmla="*/ 0 w 2355960"/>
                <a:gd name="connsiteY0" fmla="*/ 0 h 347126"/>
                <a:gd name="connsiteX1" fmla="*/ 2182397 w 2355960"/>
                <a:gd name="connsiteY1" fmla="*/ 0 h 347126"/>
                <a:gd name="connsiteX2" fmla="*/ 2355960 w 2355960"/>
                <a:gd name="connsiteY2" fmla="*/ 173563 h 347126"/>
                <a:gd name="connsiteX3" fmla="*/ 2182397 w 2355960"/>
                <a:gd name="connsiteY3" fmla="*/ 347126 h 347126"/>
                <a:gd name="connsiteX4" fmla="*/ 0 w 2355960"/>
                <a:gd name="connsiteY4" fmla="*/ 347126 h 347126"/>
                <a:gd name="connsiteX5" fmla="*/ 0 w 2355960"/>
                <a:gd name="connsiteY5" fmla="*/ 0 h 34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347126">
                  <a:moveTo>
                    <a:pt x="2355960" y="347125"/>
                  </a:moveTo>
                  <a:lnTo>
                    <a:pt x="173563" y="347125"/>
                  </a:lnTo>
                  <a:lnTo>
                    <a:pt x="0" y="173563"/>
                  </a:lnTo>
                  <a:lnTo>
                    <a:pt x="173563" y="1"/>
                  </a:lnTo>
                  <a:lnTo>
                    <a:pt x="2355960" y="1"/>
                  </a:lnTo>
                  <a:lnTo>
                    <a:pt x="2355960" y="347125"/>
                  </a:lnTo>
                  <a:close/>
                </a:path>
              </a:pathLst>
            </a:custGeom>
            <a:solidFill>
              <a:schemeClr val="tx2">
                <a:lumMod val="75000"/>
              </a:scheme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39854" tIns="45721" rIns="85344" bIns="45721"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Isolation from friends</a:t>
              </a:r>
            </a:p>
          </p:txBody>
        </p:sp>
        <p:sp>
          <p:nvSpPr>
            <p:cNvPr id="59" name="Oval 58">
              <a:extLst>
                <a:ext uri="{FF2B5EF4-FFF2-40B4-BE49-F238E27FC236}">
                  <a16:creationId xmlns:a16="http://schemas.microsoft.com/office/drawing/2014/main" id="{7B4D5EB3-C61D-4F98-9B0E-2E5FE1F24191}"/>
                </a:ext>
              </a:extLst>
            </p:cNvPr>
            <p:cNvSpPr/>
            <p:nvPr/>
          </p:nvSpPr>
          <p:spPr>
            <a:xfrm>
              <a:off x="6107838" y="2628434"/>
              <a:ext cx="347126" cy="34712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72" name="Group 71">
            <a:extLst>
              <a:ext uri="{FF2B5EF4-FFF2-40B4-BE49-F238E27FC236}">
                <a16:creationId xmlns:a16="http://schemas.microsoft.com/office/drawing/2014/main" id="{A83EAAE7-1673-433D-9815-07BC9194E8F5}"/>
              </a:ext>
            </a:extLst>
          </p:cNvPr>
          <p:cNvGrpSpPr/>
          <p:nvPr/>
        </p:nvGrpSpPr>
        <p:grpSpPr>
          <a:xfrm>
            <a:off x="6107838" y="3079180"/>
            <a:ext cx="2529524" cy="504702"/>
            <a:chOff x="6107838" y="3079180"/>
            <a:chExt cx="2529524" cy="504702"/>
          </a:xfrm>
        </p:grpSpPr>
        <p:sp>
          <p:nvSpPr>
            <p:cNvPr id="60" name="Freeform: Shape 59">
              <a:extLst>
                <a:ext uri="{FF2B5EF4-FFF2-40B4-BE49-F238E27FC236}">
                  <a16:creationId xmlns:a16="http://schemas.microsoft.com/office/drawing/2014/main" id="{71E58882-77CE-47E0-8D87-8C89138E219E}"/>
                </a:ext>
              </a:extLst>
            </p:cNvPr>
            <p:cNvSpPr/>
            <p:nvPr/>
          </p:nvSpPr>
          <p:spPr>
            <a:xfrm>
              <a:off x="6281402" y="3079180"/>
              <a:ext cx="2355960" cy="504702"/>
            </a:xfrm>
            <a:custGeom>
              <a:avLst/>
              <a:gdLst>
                <a:gd name="connsiteX0" fmla="*/ 0 w 2355960"/>
                <a:gd name="connsiteY0" fmla="*/ 0 h 504701"/>
                <a:gd name="connsiteX1" fmla="*/ 2103610 w 2355960"/>
                <a:gd name="connsiteY1" fmla="*/ 0 h 504701"/>
                <a:gd name="connsiteX2" fmla="*/ 2355960 w 2355960"/>
                <a:gd name="connsiteY2" fmla="*/ 252351 h 504701"/>
                <a:gd name="connsiteX3" fmla="*/ 2103610 w 2355960"/>
                <a:gd name="connsiteY3" fmla="*/ 504701 h 504701"/>
                <a:gd name="connsiteX4" fmla="*/ 0 w 2355960"/>
                <a:gd name="connsiteY4" fmla="*/ 504701 h 504701"/>
                <a:gd name="connsiteX5" fmla="*/ 0 w 2355960"/>
                <a:gd name="connsiteY5" fmla="*/ 0 h 50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504701">
                  <a:moveTo>
                    <a:pt x="2355960" y="504700"/>
                  </a:moveTo>
                  <a:lnTo>
                    <a:pt x="252350" y="504700"/>
                  </a:lnTo>
                  <a:lnTo>
                    <a:pt x="0" y="252350"/>
                  </a:lnTo>
                  <a:lnTo>
                    <a:pt x="252350" y="1"/>
                  </a:lnTo>
                  <a:lnTo>
                    <a:pt x="2355960" y="1"/>
                  </a:lnTo>
                  <a:lnTo>
                    <a:pt x="2355960" y="504700"/>
                  </a:lnTo>
                  <a:close/>
                </a:path>
              </a:pathLst>
            </a:custGeom>
            <a:solidFill>
              <a:schemeClr val="accent5">
                <a:lumMod val="75000"/>
              </a:scheme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79248"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Unhealthy use of the internet/ visiting extremist or radical websites</a:t>
              </a:r>
            </a:p>
          </p:txBody>
        </p:sp>
        <p:sp>
          <p:nvSpPr>
            <p:cNvPr id="61" name="Oval 60">
              <a:extLst>
                <a:ext uri="{FF2B5EF4-FFF2-40B4-BE49-F238E27FC236}">
                  <a16:creationId xmlns:a16="http://schemas.microsoft.com/office/drawing/2014/main" id="{4D1FF158-2A60-4726-AD54-35294E91440E}"/>
                </a:ext>
              </a:extLst>
            </p:cNvPr>
            <p:cNvSpPr/>
            <p:nvPr/>
          </p:nvSpPr>
          <p:spPr>
            <a:xfrm>
              <a:off x="6107838" y="3157968"/>
              <a:ext cx="347126" cy="34712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73" name="Group 72">
            <a:extLst>
              <a:ext uri="{FF2B5EF4-FFF2-40B4-BE49-F238E27FC236}">
                <a16:creationId xmlns:a16="http://schemas.microsoft.com/office/drawing/2014/main" id="{F1D358D8-DC6B-4658-B4A1-E2F3A2760E43}"/>
              </a:ext>
            </a:extLst>
          </p:cNvPr>
          <p:cNvGrpSpPr/>
          <p:nvPr/>
        </p:nvGrpSpPr>
        <p:grpSpPr>
          <a:xfrm>
            <a:off x="6107838" y="3687501"/>
            <a:ext cx="2529525" cy="1019494"/>
            <a:chOff x="6107838" y="3687501"/>
            <a:chExt cx="2529525" cy="1019494"/>
          </a:xfrm>
        </p:grpSpPr>
        <p:sp>
          <p:nvSpPr>
            <p:cNvPr id="62" name="Freeform: Shape 61">
              <a:extLst>
                <a:ext uri="{FF2B5EF4-FFF2-40B4-BE49-F238E27FC236}">
                  <a16:creationId xmlns:a16="http://schemas.microsoft.com/office/drawing/2014/main" id="{EC420F01-E5FF-4ED8-8178-4FFDFC17C64B}"/>
                </a:ext>
              </a:extLst>
            </p:cNvPr>
            <p:cNvSpPr/>
            <p:nvPr/>
          </p:nvSpPr>
          <p:spPr>
            <a:xfrm>
              <a:off x="6281402" y="3687501"/>
              <a:ext cx="2355961" cy="1019494"/>
            </a:xfrm>
            <a:custGeom>
              <a:avLst/>
              <a:gdLst>
                <a:gd name="connsiteX0" fmla="*/ 0 w 2355960"/>
                <a:gd name="connsiteY0" fmla="*/ 0 h 1019493"/>
                <a:gd name="connsiteX1" fmla="*/ 1846214 w 2355960"/>
                <a:gd name="connsiteY1" fmla="*/ 0 h 1019493"/>
                <a:gd name="connsiteX2" fmla="*/ 2355960 w 2355960"/>
                <a:gd name="connsiteY2" fmla="*/ 509747 h 1019493"/>
                <a:gd name="connsiteX3" fmla="*/ 1846214 w 2355960"/>
                <a:gd name="connsiteY3" fmla="*/ 1019493 h 1019493"/>
                <a:gd name="connsiteX4" fmla="*/ 0 w 2355960"/>
                <a:gd name="connsiteY4" fmla="*/ 1019493 h 1019493"/>
                <a:gd name="connsiteX5" fmla="*/ 0 w 2355960"/>
                <a:gd name="connsiteY5" fmla="*/ 0 h 101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1019493">
                  <a:moveTo>
                    <a:pt x="2355960" y="1019492"/>
                  </a:moveTo>
                  <a:lnTo>
                    <a:pt x="509746" y="1019492"/>
                  </a:lnTo>
                  <a:lnTo>
                    <a:pt x="0" y="509746"/>
                  </a:lnTo>
                  <a:lnTo>
                    <a:pt x="509746" y="1"/>
                  </a:lnTo>
                  <a:lnTo>
                    <a:pt x="2355960" y="1"/>
                  </a:lnTo>
                  <a:lnTo>
                    <a:pt x="2355960" y="1019492"/>
                  </a:lnTo>
                  <a:close/>
                </a:path>
              </a:pathLst>
            </a:custGeom>
            <a:solidFill>
              <a:schemeClr val="accent5">
                <a:lumMod val="60000"/>
                <a:lumOff val="40000"/>
              </a:scheme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407946" tIns="45721" rIns="85345"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Change in friendship groups or behaviour, including associations with gangs, county lines or exploitative people</a:t>
              </a:r>
            </a:p>
          </p:txBody>
        </p:sp>
        <p:sp>
          <p:nvSpPr>
            <p:cNvPr id="63" name="Oval 62">
              <a:extLst>
                <a:ext uri="{FF2B5EF4-FFF2-40B4-BE49-F238E27FC236}">
                  <a16:creationId xmlns:a16="http://schemas.microsoft.com/office/drawing/2014/main" id="{2CCC8588-CBC3-4EC0-9172-9F36905C2081}"/>
                </a:ext>
              </a:extLst>
            </p:cNvPr>
            <p:cNvSpPr/>
            <p:nvPr/>
          </p:nvSpPr>
          <p:spPr>
            <a:xfrm>
              <a:off x="6107838" y="4023686"/>
              <a:ext cx="347126" cy="34712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74" name="Group 73">
            <a:extLst>
              <a:ext uri="{FF2B5EF4-FFF2-40B4-BE49-F238E27FC236}">
                <a16:creationId xmlns:a16="http://schemas.microsoft.com/office/drawing/2014/main" id="{F80D08E4-C851-489D-95FD-BC32234519A6}"/>
              </a:ext>
            </a:extLst>
          </p:cNvPr>
          <p:cNvGrpSpPr/>
          <p:nvPr/>
        </p:nvGrpSpPr>
        <p:grpSpPr>
          <a:xfrm>
            <a:off x="6107838" y="4810615"/>
            <a:ext cx="2529525" cy="347127"/>
            <a:chOff x="6107838" y="4810615"/>
            <a:chExt cx="2529525" cy="347127"/>
          </a:xfrm>
        </p:grpSpPr>
        <p:sp>
          <p:nvSpPr>
            <p:cNvPr id="64" name="Freeform: Shape 63">
              <a:extLst>
                <a:ext uri="{FF2B5EF4-FFF2-40B4-BE49-F238E27FC236}">
                  <a16:creationId xmlns:a16="http://schemas.microsoft.com/office/drawing/2014/main" id="{3679E54F-B6F5-4365-AA8E-D65320B5D392}"/>
                </a:ext>
              </a:extLst>
            </p:cNvPr>
            <p:cNvSpPr/>
            <p:nvPr/>
          </p:nvSpPr>
          <p:spPr>
            <a:xfrm>
              <a:off x="6281402" y="4810615"/>
              <a:ext cx="2355961" cy="347127"/>
            </a:xfrm>
            <a:custGeom>
              <a:avLst/>
              <a:gdLst>
                <a:gd name="connsiteX0" fmla="*/ 0 w 2355960"/>
                <a:gd name="connsiteY0" fmla="*/ 0 h 347126"/>
                <a:gd name="connsiteX1" fmla="*/ 2182397 w 2355960"/>
                <a:gd name="connsiteY1" fmla="*/ 0 h 347126"/>
                <a:gd name="connsiteX2" fmla="*/ 2355960 w 2355960"/>
                <a:gd name="connsiteY2" fmla="*/ 173563 h 347126"/>
                <a:gd name="connsiteX3" fmla="*/ 2182397 w 2355960"/>
                <a:gd name="connsiteY3" fmla="*/ 347126 h 347126"/>
                <a:gd name="connsiteX4" fmla="*/ 0 w 2355960"/>
                <a:gd name="connsiteY4" fmla="*/ 347126 h 347126"/>
                <a:gd name="connsiteX5" fmla="*/ 0 w 2355960"/>
                <a:gd name="connsiteY5" fmla="*/ 0 h 34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347126">
                  <a:moveTo>
                    <a:pt x="2355960" y="347125"/>
                  </a:moveTo>
                  <a:lnTo>
                    <a:pt x="173563" y="347125"/>
                  </a:lnTo>
                  <a:lnTo>
                    <a:pt x="0" y="173563"/>
                  </a:lnTo>
                  <a:lnTo>
                    <a:pt x="173563" y="1"/>
                  </a:lnTo>
                  <a:lnTo>
                    <a:pt x="2355960" y="1"/>
                  </a:lnTo>
                  <a:lnTo>
                    <a:pt x="2355960" y="347125"/>
                  </a:lnTo>
                  <a:close/>
                </a:path>
              </a:pathLst>
            </a:custGeom>
            <a:solidFill>
              <a:srgbClr val="FFC000">
                <a:hueOff val="6533927"/>
                <a:satOff val="-27185"/>
                <a:lumOff val="6405"/>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39854" tIns="45721" rIns="85345"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Writing or displaying racist graffiti</a:t>
              </a:r>
            </a:p>
          </p:txBody>
        </p:sp>
        <p:sp>
          <p:nvSpPr>
            <p:cNvPr id="65" name="Oval 64">
              <a:extLst>
                <a:ext uri="{FF2B5EF4-FFF2-40B4-BE49-F238E27FC236}">
                  <a16:creationId xmlns:a16="http://schemas.microsoft.com/office/drawing/2014/main" id="{45DCB21F-982B-49C7-8BCA-ADE045403977}"/>
                </a:ext>
              </a:extLst>
            </p:cNvPr>
            <p:cNvSpPr/>
            <p:nvPr/>
          </p:nvSpPr>
          <p:spPr>
            <a:xfrm>
              <a:off x="6107838" y="4810616"/>
              <a:ext cx="347126" cy="34712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75" name="Group 74">
            <a:extLst>
              <a:ext uri="{FF2B5EF4-FFF2-40B4-BE49-F238E27FC236}">
                <a16:creationId xmlns:a16="http://schemas.microsoft.com/office/drawing/2014/main" id="{F5286F78-EE13-4AFF-94EE-63743F0B7711}"/>
              </a:ext>
            </a:extLst>
          </p:cNvPr>
          <p:cNvGrpSpPr/>
          <p:nvPr/>
        </p:nvGrpSpPr>
        <p:grpSpPr>
          <a:xfrm>
            <a:off x="6107838" y="5261362"/>
            <a:ext cx="2529524" cy="347127"/>
            <a:chOff x="6107838" y="5261362"/>
            <a:chExt cx="2529524" cy="347127"/>
          </a:xfrm>
        </p:grpSpPr>
        <p:sp>
          <p:nvSpPr>
            <p:cNvPr id="66" name="Freeform: Shape 65">
              <a:extLst>
                <a:ext uri="{FF2B5EF4-FFF2-40B4-BE49-F238E27FC236}">
                  <a16:creationId xmlns:a16="http://schemas.microsoft.com/office/drawing/2014/main" id="{80F4D218-A567-4B47-9484-BF8801FD6170}"/>
                </a:ext>
              </a:extLst>
            </p:cNvPr>
            <p:cNvSpPr/>
            <p:nvPr/>
          </p:nvSpPr>
          <p:spPr>
            <a:xfrm>
              <a:off x="6281402" y="5261362"/>
              <a:ext cx="2355960" cy="347127"/>
            </a:xfrm>
            <a:custGeom>
              <a:avLst/>
              <a:gdLst>
                <a:gd name="connsiteX0" fmla="*/ 0 w 2355960"/>
                <a:gd name="connsiteY0" fmla="*/ 0 h 347126"/>
                <a:gd name="connsiteX1" fmla="*/ 2182397 w 2355960"/>
                <a:gd name="connsiteY1" fmla="*/ 0 h 347126"/>
                <a:gd name="connsiteX2" fmla="*/ 2355960 w 2355960"/>
                <a:gd name="connsiteY2" fmla="*/ 173563 h 347126"/>
                <a:gd name="connsiteX3" fmla="*/ 2182397 w 2355960"/>
                <a:gd name="connsiteY3" fmla="*/ 347126 h 347126"/>
                <a:gd name="connsiteX4" fmla="*/ 0 w 2355960"/>
                <a:gd name="connsiteY4" fmla="*/ 347126 h 347126"/>
                <a:gd name="connsiteX5" fmla="*/ 0 w 2355960"/>
                <a:gd name="connsiteY5" fmla="*/ 0 h 34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347126">
                  <a:moveTo>
                    <a:pt x="2355960" y="347125"/>
                  </a:moveTo>
                  <a:lnTo>
                    <a:pt x="173563" y="347125"/>
                  </a:lnTo>
                  <a:lnTo>
                    <a:pt x="0" y="173563"/>
                  </a:lnTo>
                  <a:lnTo>
                    <a:pt x="173563" y="1"/>
                  </a:lnTo>
                  <a:lnTo>
                    <a:pt x="2355960" y="1"/>
                  </a:lnTo>
                  <a:lnTo>
                    <a:pt x="2355960" y="347125"/>
                  </a:lnTo>
                  <a:close/>
                </a:path>
              </a:pathLst>
            </a:custGeom>
            <a:solidFill>
              <a:srgbClr val="FFC000">
                <a:hueOff val="8167408"/>
                <a:satOff val="-33981"/>
                <a:lumOff val="8007"/>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39854"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Absenteeism or poor attendance from school</a:t>
              </a:r>
            </a:p>
          </p:txBody>
        </p:sp>
        <p:sp>
          <p:nvSpPr>
            <p:cNvPr id="67" name="Oval 66">
              <a:extLst>
                <a:ext uri="{FF2B5EF4-FFF2-40B4-BE49-F238E27FC236}">
                  <a16:creationId xmlns:a16="http://schemas.microsoft.com/office/drawing/2014/main" id="{7EDAA0DD-FEA1-480D-B05F-A8FC190556F0}"/>
                </a:ext>
              </a:extLst>
            </p:cNvPr>
            <p:cNvSpPr/>
            <p:nvPr/>
          </p:nvSpPr>
          <p:spPr>
            <a:xfrm>
              <a:off x="6107838" y="5261363"/>
              <a:ext cx="347126" cy="34712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grpSp>
        <p:nvGrpSpPr>
          <p:cNvPr id="76" name="Group 75">
            <a:extLst>
              <a:ext uri="{FF2B5EF4-FFF2-40B4-BE49-F238E27FC236}">
                <a16:creationId xmlns:a16="http://schemas.microsoft.com/office/drawing/2014/main" id="{ED65C3C2-1DA4-41AE-8A09-B0EB46506A19}"/>
              </a:ext>
            </a:extLst>
          </p:cNvPr>
          <p:cNvGrpSpPr/>
          <p:nvPr/>
        </p:nvGrpSpPr>
        <p:grpSpPr>
          <a:xfrm>
            <a:off x="6107838" y="5712109"/>
            <a:ext cx="2529524" cy="347127"/>
            <a:chOff x="6107838" y="5712109"/>
            <a:chExt cx="2529524" cy="347127"/>
          </a:xfrm>
        </p:grpSpPr>
        <p:sp>
          <p:nvSpPr>
            <p:cNvPr id="68" name="Freeform: Shape 67">
              <a:extLst>
                <a:ext uri="{FF2B5EF4-FFF2-40B4-BE49-F238E27FC236}">
                  <a16:creationId xmlns:a16="http://schemas.microsoft.com/office/drawing/2014/main" id="{621B0B18-4E81-4DB8-9248-5A6CA061DBA8}"/>
                </a:ext>
              </a:extLst>
            </p:cNvPr>
            <p:cNvSpPr/>
            <p:nvPr/>
          </p:nvSpPr>
          <p:spPr>
            <a:xfrm>
              <a:off x="6281402" y="5712109"/>
              <a:ext cx="2355960" cy="347127"/>
            </a:xfrm>
            <a:custGeom>
              <a:avLst/>
              <a:gdLst>
                <a:gd name="connsiteX0" fmla="*/ 0 w 2355960"/>
                <a:gd name="connsiteY0" fmla="*/ 0 h 347126"/>
                <a:gd name="connsiteX1" fmla="*/ 2182397 w 2355960"/>
                <a:gd name="connsiteY1" fmla="*/ 0 h 347126"/>
                <a:gd name="connsiteX2" fmla="*/ 2355960 w 2355960"/>
                <a:gd name="connsiteY2" fmla="*/ 173563 h 347126"/>
                <a:gd name="connsiteX3" fmla="*/ 2182397 w 2355960"/>
                <a:gd name="connsiteY3" fmla="*/ 347126 h 347126"/>
                <a:gd name="connsiteX4" fmla="*/ 0 w 2355960"/>
                <a:gd name="connsiteY4" fmla="*/ 347126 h 347126"/>
                <a:gd name="connsiteX5" fmla="*/ 0 w 2355960"/>
                <a:gd name="connsiteY5" fmla="*/ 0 h 347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5960" h="347126">
                  <a:moveTo>
                    <a:pt x="2355960" y="347125"/>
                  </a:moveTo>
                  <a:lnTo>
                    <a:pt x="173563" y="347125"/>
                  </a:lnTo>
                  <a:lnTo>
                    <a:pt x="0" y="173563"/>
                  </a:lnTo>
                  <a:lnTo>
                    <a:pt x="173563" y="1"/>
                  </a:lnTo>
                  <a:lnTo>
                    <a:pt x="2355960" y="1"/>
                  </a:lnTo>
                  <a:lnTo>
                    <a:pt x="2355960" y="347125"/>
                  </a:lnTo>
                  <a:close/>
                </a:path>
              </a:pathLst>
            </a:custGeom>
            <a:solidFill>
              <a:srgbClr val="FFC000">
                <a:hueOff val="9800891"/>
                <a:satOff val="-40777"/>
                <a:lumOff val="9608"/>
                <a:alphaOff val="0"/>
              </a:srgbClr>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fontRef>
          </p:style>
          <p:txBody>
            <a:bodyPr spcFirstLastPara="0" vert="horz" wrap="square" lIns="239854" tIns="45721"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solidFill>
                    <a:sysClr val="window" lastClr="FFFFFF"/>
                  </a:solidFill>
                  <a:latin typeface="Calibri" panose="020F0502020204030204"/>
                  <a:ea typeface="+mn-ea"/>
                  <a:cs typeface="+mn-cs"/>
                </a:rPr>
                <a:t>Spending more time in online chatrooms</a:t>
              </a:r>
            </a:p>
          </p:txBody>
        </p:sp>
        <p:sp>
          <p:nvSpPr>
            <p:cNvPr id="69" name="Oval 68">
              <a:extLst>
                <a:ext uri="{FF2B5EF4-FFF2-40B4-BE49-F238E27FC236}">
                  <a16:creationId xmlns:a16="http://schemas.microsoft.com/office/drawing/2014/main" id="{3D6A78DE-AE86-43D5-9B7A-6D60683912F3}"/>
                </a:ext>
              </a:extLst>
            </p:cNvPr>
            <p:cNvSpPr/>
            <p:nvPr/>
          </p:nvSpPr>
          <p:spPr>
            <a:xfrm>
              <a:off x="6107838" y="5712110"/>
              <a:ext cx="347126" cy="347126"/>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style>
            <a:lnRef idx="2">
              <a:scrgbClr r="0" g="0" b="0"/>
            </a:lnRef>
            <a:fillRef idx="1">
              <a:scrgbClr r="0" g="0" b="0"/>
            </a:fillRef>
            <a:effectRef idx="0">
              <a:scrgbClr r="0" g="0" b="0"/>
            </a:effectRef>
            <a:fontRef idx="minor">
              <a:schemeClr val="lt1">
                <a:hueOff val="0"/>
                <a:satOff val="0"/>
                <a:lumOff val="0"/>
                <a:alphaOff val="0"/>
              </a:schemeClr>
            </a:fontRef>
          </p:style>
        </p:sp>
      </p:grpSp>
      <p:sp>
        <p:nvSpPr>
          <p:cNvPr id="4" name="TextBox 3"/>
          <p:cNvSpPr txBox="1"/>
          <p:nvPr/>
        </p:nvSpPr>
        <p:spPr>
          <a:xfrm>
            <a:off x="1238752" y="1806547"/>
            <a:ext cx="2162175" cy="369332"/>
          </a:xfrm>
          <a:prstGeom prst="rect">
            <a:avLst/>
          </a:prstGeom>
          <a:noFill/>
        </p:spPr>
        <p:txBody>
          <a:bodyPr wrap="square" rtlCol="0">
            <a:spAutoFit/>
          </a:bodyPr>
          <a:lstStyle/>
          <a:p>
            <a:r>
              <a:rPr lang="en-GB" sz="1400" b="1" u="sng" dirty="0"/>
              <a:t>Emotional</a:t>
            </a:r>
            <a:r>
              <a:rPr lang="en-GB" b="1" dirty="0"/>
              <a:t> </a:t>
            </a:r>
          </a:p>
        </p:txBody>
      </p:sp>
      <p:sp>
        <p:nvSpPr>
          <p:cNvPr id="11" name="TextBox 10"/>
          <p:cNvSpPr txBox="1"/>
          <p:nvPr/>
        </p:nvSpPr>
        <p:spPr>
          <a:xfrm>
            <a:off x="7126206" y="1806547"/>
            <a:ext cx="1489659" cy="369332"/>
          </a:xfrm>
          <a:prstGeom prst="rect">
            <a:avLst/>
          </a:prstGeom>
          <a:noFill/>
        </p:spPr>
        <p:txBody>
          <a:bodyPr wrap="square" rtlCol="0">
            <a:spAutoFit/>
          </a:bodyPr>
          <a:lstStyle/>
          <a:p>
            <a:r>
              <a:rPr lang="en-GB" sz="1400" b="1" u="sng" dirty="0"/>
              <a:t>Physical</a:t>
            </a:r>
            <a:r>
              <a:rPr lang="en-GB" b="1" u="sng" dirty="0"/>
              <a:t> </a:t>
            </a:r>
          </a:p>
        </p:txBody>
      </p:sp>
      <p:sp>
        <p:nvSpPr>
          <p:cNvPr id="12" name="TextBox 11"/>
          <p:cNvSpPr txBox="1"/>
          <p:nvPr/>
        </p:nvSpPr>
        <p:spPr>
          <a:xfrm>
            <a:off x="4128838" y="1809695"/>
            <a:ext cx="2162175" cy="369332"/>
          </a:xfrm>
          <a:prstGeom prst="rect">
            <a:avLst/>
          </a:prstGeom>
          <a:noFill/>
        </p:spPr>
        <p:txBody>
          <a:bodyPr wrap="square" rtlCol="0">
            <a:spAutoFit/>
          </a:bodyPr>
          <a:lstStyle/>
          <a:p>
            <a:r>
              <a:rPr lang="en-GB" sz="1400" b="1" u="sng" dirty="0"/>
              <a:t>Verbal</a:t>
            </a:r>
            <a:r>
              <a:rPr lang="en-GB" b="1" dirty="0"/>
              <a:t> </a:t>
            </a:r>
          </a:p>
        </p:txBody>
      </p:sp>
    </p:spTree>
    <p:extLst>
      <p:ext uri="{BB962C8B-B14F-4D97-AF65-F5344CB8AC3E}">
        <p14:creationId xmlns:p14="http://schemas.microsoft.com/office/powerpoint/2010/main" val="105605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childTnLst>
                                </p:cTn>
                              </p:par>
                              <p:par>
                                <p:cTn id="11" presetID="10" presetClass="entr" presetSubtype="0" fill="hold" nodeType="withEffect">
                                  <p:stCondLst>
                                    <p:cond delay="100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childTnLst>
                                </p:cTn>
                              </p:par>
                              <p:par>
                                <p:cTn id="14" presetID="10" presetClass="entr" presetSubtype="0" fill="hold" nodeType="withEffect">
                                  <p:stCondLst>
                                    <p:cond delay="150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childTnLst>
                                </p:cTn>
                              </p:par>
                              <p:par>
                                <p:cTn id="17" presetID="10" presetClass="entr" presetSubtype="0" fill="hold" nodeType="withEffect">
                                  <p:stCondLst>
                                    <p:cond delay="20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childTnLst>
                                </p:cTn>
                              </p:par>
                              <p:par>
                                <p:cTn id="20" presetID="10" presetClass="entr" presetSubtype="0" fill="hold" nodeType="withEffect">
                                  <p:stCondLst>
                                    <p:cond delay="250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childTnLst>
                                </p:cTn>
                              </p:par>
                              <p:par>
                                <p:cTn id="23" presetID="10" presetClass="entr" presetSubtype="0" fill="hold" nodeType="withEffect">
                                  <p:stCondLst>
                                    <p:cond delay="300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1000"/>
                                        <p:tgtEl>
                                          <p:spTgt spid="30"/>
                                        </p:tgtEl>
                                      </p:cBhvr>
                                    </p:animEffect>
                                  </p:childTnLst>
                                </p:cTn>
                              </p:par>
                              <p:par>
                                <p:cTn id="26" presetID="10" presetClass="entr" presetSubtype="0" fill="hold" nodeType="withEffect">
                                  <p:stCondLst>
                                    <p:cond delay="350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childTnLst>
                                </p:cTn>
                              </p:par>
                              <p:par>
                                <p:cTn id="34" presetID="10" presetClass="entr" presetSubtype="0" fill="hold" nodeType="withEffect">
                                  <p:stCondLst>
                                    <p:cond delay="50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childTnLst>
                                </p:cTn>
                              </p:par>
                              <p:par>
                                <p:cTn id="37" presetID="10" presetClass="entr" presetSubtype="0" fill="hold" nodeType="withEffect">
                                  <p:stCondLst>
                                    <p:cond delay="100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1000"/>
                                        <p:tgtEl>
                                          <p:spTgt spid="49"/>
                                        </p:tgtEl>
                                      </p:cBhvr>
                                    </p:animEffect>
                                  </p:childTnLst>
                                </p:cTn>
                              </p:par>
                              <p:par>
                                <p:cTn id="40" presetID="10" presetClass="entr" presetSubtype="0" fill="hold" nodeType="withEffect">
                                  <p:stCondLst>
                                    <p:cond delay="150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1000"/>
                                        <p:tgtEl>
                                          <p:spTgt spid="50"/>
                                        </p:tgtEl>
                                      </p:cBhvr>
                                    </p:animEffect>
                                  </p:childTnLst>
                                </p:cTn>
                              </p:par>
                              <p:par>
                                <p:cTn id="43" presetID="10" presetClass="entr" presetSubtype="0" fill="hold" nodeType="withEffect">
                                  <p:stCondLst>
                                    <p:cond delay="200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childTnLst>
                                </p:cTn>
                              </p:par>
                              <p:par>
                                <p:cTn id="46" presetID="10" presetClass="entr" presetSubtype="0" fill="hold" nodeType="withEffect">
                                  <p:stCondLst>
                                    <p:cond delay="250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1000"/>
                                        <p:tgtEl>
                                          <p:spTgt spid="52"/>
                                        </p:tgtEl>
                                      </p:cBhvr>
                                    </p:animEffect>
                                  </p:childTnLst>
                                </p:cTn>
                              </p:par>
                              <p:par>
                                <p:cTn id="49" presetID="10" presetClass="entr" presetSubtype="0" fill="hold" nodeType="withEffect">
                                  <p:stCondLst>
                                    <p:cond delay="3000"/>
                                  </p:stCondLst>
                                  <p:childTnLst>
                                    <p:set>
                                      <p:cBhvr>
                                        <p:cTn id="50" dur="1" fill="hold">
                                          <p:stCondLst>
                                            <p:cond delay="0"/>
                                          </p:stCondLst>
                                        </p:cTn>
                                        <p:tgtEl>
                                          <p:spTgt spid="53"/>
                                        </p:tgtEl>
                                        <p:attrNameLst>
                                          <p:attrName>style.visibility</p:attrName>
                                        </p:attrNameLst>
                                      </p:cBhvr>
                                      <p:to>
                                        <p:strVal val="visible"/>
                                      </p:to>
                                    </p:set>
                                    <p:animEffect transition="in" filter="fade">
                                      <p:cBhvr>
                                        <p:cTn id="51" dur="1000"/>
                                        <p:tgtEl>
                                          <p:spTgt spid="53"/>
                                        </p:tgtEl>
                                      </p:cBhvr>
                                    </p:animEffect>
                                  </p:childTnLst>
                                </p:cTn>
                              </p:par>
                              <p:par>
                                <p:cTn id="52" presetID="10" presetClass="entr" presetSubtype="0" fill="hold" nodeType="withEffect">
                                  <p:stCondLst>
                                    <p:cond delay="350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1000"/>
                                        <p:tgtEl>
                                          <p:spTgt spid="11"/>
                                        </p:tgtEl>
                                      </p:cBhvr>
                                    </p:animEffect>
                                  </p:childTnLst>
                                </p:cTn>
                              </p:par>
                              <p:par>
                                <p:cTn id="60" presetID="10" presetClass="entr" presetSubtype="0" fill="hold" nodeType="withEffect">
                                  <p:stCondLst>
                                    <p:cond delay="500"/>
                                  </p:stCondLst>
                                  <p:childTnLst>
                                    <p:set>
                                      <p:cBhvr>
                                        <p:cTn id="61" dur="1" fill="hold">
                                          <p:stCondLst>
                                            <p:cond delay="0"/>
                                          </p:stCondLst>
                                        </p:cTn>
                                        <p:tgtEl>
                                          <p:spTgt spid="70"/>
                                        </p:tgtEl>
                                        <p:attrNameLst>
                                          <p:attrName>style.visibility</p:attrName>
                                        </p:attrNameLst>
                                      </p:cBhvr>
                                      <p:to>
                                        <p:strVal val="visible"/>
                                      </p:to>
                                    </p:set>
                                    <p:animEffect transition="in" filter="fade">
                                      <p:cBhvr>
                                        <p:cTn id="62" dur="1000"/>
                                        <p:tgtEl>
                                          <p:spTgt spid="70"/>
                                        </p:tgtEl>
                                      </p:cBhvr>
                                    </p:animEffect>
                                  </p:childTnLst>
                                </p:cTn>
                              </p:par>
                              <p:par>
                                <p:cTn id="63" presetID="10" presetClass="entr" presetSubtype="0" fill="hold" nodeType="withEffect">
                                  <p:stCondLst>
                                    <p:cond delay="1000"/>
                                  </p:stCondLst>
                                  <p:childTnLst>
                                    <p:set>
                                      <p:cBhvr>
                                        <p:cTn id="64" dur="1" fill="hold">
                                          <p:stCondLst>
                                            <p:cond delay="0"/>
                                          </p:stCondLst>
                                        </p:cTn>
                                        <p:tgtEl>
                                          <p:spTgt spid="71"/>
                                        </p:tgtEl>
                                        <p:attrNameLst>
                                          <p:attrName>style.visibility</p:attrName>
                                        </p:attrNameLst>
                                      </p:cBhvr>
                                      <p:to>
                                        <p:strVal val="visible"/>
                                      </p:to>
                                    </p:set>
                                    <p:animEffect transition="in" filter="fade">
                                      <p:cBhvr>
                                        <p:cTn id="65" dur="1000"/>
                                        <p:tgtEl>
                                          <p:spTgt spid="71"/>
                                        </p:tgtEl>
                                      </p:cBhvr>
                                    </p:animEffect>
                                  </p:childTnLst>
                                </p:cTn>
                              </p:par>
                              <p:par>
                                <p:cTn id="66" presetID="10" presetClass="entr" presetSubtype="0" fill="hold" nodeType="withEffect">
                                  <p:stCondLst>
                                    <p:cond delay="1500"/>
                                  </p:stCondLst>
                                  <p:childTnLst>
                                    <p:set>
                                      <p:cBhvr>
                                        <p:cTn id="67" dur="1" fill="hold">
                                          <p:stCondLst>
                                            <p:cond delay="0"/>
                                          </p:stCondLst>
                                        </p:cTn>
                                        <p:tgtEl>
                                          <p:spTgt spid="72"/>
                                        </p:tgtEl>
                                        <p:attrNameLst>
                                          <p:attrName>style.visibility</p:attrName>
                                        </p:attrNameLst>
                                      </p:cBhvr>
                                      <p:to>
                                        <p:strVal val="visible"/>
                                      </p:to>
                                    </p:set>
                                    <p:animEffect transition="in" filter="fade">
                                      <p:cBhvr>
                                        <p:cTn id="68" dur="1000"/>
                                        <p:tgtEl>
                                          <p:spTgt spid="72"/>
                                        </p:tgtEl>
                                      </p:cBhvr>
                                    </p:animEffect>
                                  </p:childTnLst>
                                </p:cTn>
                              </p:par>
                              <p:par>
                                <p:cTn id="69" presetID="10" presetClass="entr" presetSubtype="0" fill="hold" nodeType="withEffect">
                                  <p:stCondLst>
                                    <p:cond delay="2000"/>
                                  </p:stCondLst>
                                  <p:childTnLst>
                                    <p:set>
                                      <p:cBhvr>
                                        <p:cTn id="70" dur="1" fill="hold">
                                          <p:stCondLst>
                                            <p:cond delay="0"/>
                                          </p:stCondLst>
                                        </p:cTn>
                                        <p:tgtEl>
                                          <p:spTgt spid="73"/>
                                        </p:tgtEl>
                                        <p:attrNameLst>
                                          <p:attrName>style.visibility</p:attrName>
                                        </p:attrNameLst>
                                      </p:cBhvr>
                                      <p:to>
                                        <p:strVal val="visible"/>
                                      </p:to>
                                    </p:set>
                                    <p:animEffect transition="in" filter="fade">
                                      <p:cBhvr>
                                        <p:cTn id="71" dur="1000"/>
                                        <p:tgtEl>
                                          <p:spTgt spid="73"/>
                                        </p:tgtEl>
                                      </p:cBhvr>
                                    </p:animEffect>
                                  </p:childTnLst>
                                </p:cTn>
                              </p:par>
                              <p:par>
                                <p:cTn id="72" presetID="10" presetClass="entr" presetSubtype="0" fill="hold" nodeType="withEffect">
                                  <p:stCondLst>
                                    <p:cond delay="2500"/>
                                  </p:stCondLst>
                                  <p:childTnLst>
                                    <p:set>
                                      <p:cBhvr>
                                        <p:cTn id="73" dur="1" fill="hold">
                                          <p:stCondLst>
                                            <p:cond delay="0"/>
                                          </p:stCondLst>
                                        </p:cTn>
                                        <p:tgtEl>
                                          <p:spTgt spid="74"/>
                                        </p:tgtEl>
                                        <p:attrNameLst>
                                          <p:attrName>style.visibility</p:attrName>
                                        </p:attrNameLst>
                                      </p:cBhvr>
                                      <p:to>
                                        <p:strVal val="visible"/>
                                      </p:to>
                                    </p:set>
                                    <p:animEffect transition="in" filter="fade">
                                      <p:cBhvr>
                                        <p:cTn id="74" dur="1000"/>
                                        <p:tgtEl>
                                          <p:spTgt spid="74"/>
                                        </p:tgtEl>
                                      </p:cBhvr>
                                    </p:animEffect>
                                  </p:childTnLst>
                                </p:cTn>
                              </p:par>
                              <p:par>
                                <p:cTn id="75" presetID="10" presetClass="entr" presetSubtype="0" fill="hold" nodeType="withEffect">
                                  <p:stCondLst>
                                    <p:cond delay="3000"/>
                                  </p:stCondLst>
                                  <p:childTnLst>
                                    <p:set>
                                      <p:cBhvr>
                                        <p:cTn id="76" dur="1" fill="hold">
                                          <p:stCondLst>
                                            <p:cond delay="0"/>
                                          </p:stCondLst>
                                        </p:cTn>
                                        <p:tgtEl>
                                          <p:spTgt spid="75"/>
                                        </p:tgtEl>
                                        <p:attrNameLst>
                                          <p:attrName>style.visibility</p:attrName>
                                        </p:attrNameLst>
                                      </p:cBhvr>
                                      <p:to>
                                        <p:strVal val="visible"/>
                                      </p:to>
                                    </p:set>
                                    <p:animEffect transition="in" filter="fade">
                                      <p:cBhvr>
                                        <p:cTn id="77" dur="1000"/>
                                        <p:tgtEl>
                                          <p:spTgt spid="75"/>
                                        </p:tgtEl>
                                      </p:cBhvr>
                                    </p:animEffect>
                                  </p:childTnLst>
                                </p:cTn>
                              </p:par>
                              <p:par>
                                <p:cTn id="78" presetID="10" presetClass="entr" presetSubtype="0" fill="hold" nodeType="withEffect">
                                  <p:stCondLst>
                                    <p:cond delay="350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58"/>
            <a:ext cx="8229600" cy="866920"/>
          </a:xfrm>
        </p:spPr>
        <p:txBody>
          <a:bodyPr/>
          <a:lstStyle/>
          <a:p>
            <a:r>
              <a:rPr lang="en-GB" altLang="en-US" dirty="0"/>
              <a:t>What to do if you have concerns </a:t>
            </a:r>
            <a:endParaRPr lang="en-GB" dirty="0"/>
          </a:p>
        </p:txBody>
      </p:sp>
      <p:sp>
        <p:nvSpPr>
          <p:cNvPr id="3" name="Content Placeholder 2"/>
          <p:cNvSpPr>
            <a:spLocks noGrp="1"/>
          </p:cNvSpPr>
          <p:nvPr>
            <p:ph idx="1"/>
          </p:nvPr>
        </p:nvSpPr>
        <p:spPr>
          <a:xfrm>
            <a:off x="457200" y="904009"/>
            <a:ext cx="8229600" cy="4705783"/>
          </a:xfrm>
        </p:spPr>
        <p:txBody>
          <a:bodyPr/>
          <a:lstStyle/>
          <a:p>
            <a:pPr lvl="0"/>
            <a:r>
              <a:rPr lang="en-GB" b="0" dirty="0"/>
              <a:t>Don’t delay in discussing your concerns or making a referral utilising the National Referral Form on the SCC Prevent pages and send to: </a:t>
            </a:r>
            <a:r>
              <a:rPr lang="en-GB" b="0" u="sng" dirty="0">
                <a:hlinkClick r:id="rId2"/>
              </a:rPr>
              <a:t>preventreferralssouthampton@hampshire.pnn.police.uk</a:t>
            </a:r>
            <a:endParaRPr lang="en-GB" b="0" u="sng" dirty="0"/>
          </a:p>
          <a:p>
            <a:pPr lvl="0"/>
            <a:endParaRPr lang="en-GB" b="0" dirty="0"/>
          </a:p>
          <a:p>
            <a:pPr lvl="0"/>
            <a:r>
              <a:rPr lang="en-GB" b="0" dirty="0"/>
              <a:t>Speak to your line manager or designated safeguarding lead to discuss your concern.</a:t>
            </a:r>
          </a:p>
          <a:p>
            <a:pPr lvl="0"/>
            <a:endParaRPr lang="en-GB" b="0" dirty="0"/>
          </a:p>
          <a:p>
            <a:pPr lvl="0"/>
            <a:r>
              <a:rPr lang="en-GB" b="0" dirty="0"/>
              <a:t>If you, your manager or the safeguarding lead decide that an individual may require support or a concern may require Police investigation, make a referral to </a:t>
            </a:r>
            <a:r>
              <a:rPr lang="en-GB" b="0" u="sng" dirty="0">
                <a:hlinkClick r:id="rId3"/>
              </a:rPr>
              <a:t>preventreferralsouthampton@hampshire.pnn.police.uk</a:t>
            </a:r>
            <a:r>
              <a:rPr lang="en-GB" b="0" dirty="0"/>
              <a:t>.</a:t>
            </a:r>
          </a:p>
          <a:p>
            <a:pPr lvl="0"/>
            <a:endParaRPr lang="en-GB" b="0" dirty="0"/>
          </a:p>
          <a:p>
            <a:pPr lvl="0"/>
            <a:r>
              <a:rPr lang="en-GB" b="0" dirty="0"/>
              <a:t>If you have concerns ‘out of hours’ you can still make a referral to the same email using the NRF.</a:t>
            </a:r>
          </a:p>
          <a:p>
            <a:pPr lvl="0"/>
            <a:r>
              <a:rPr lang="en-GB" b="0" dirty="0"/>
              <a:t>If your concern is an emergency (indicating immediate risk OR OTHER DEFINITION), please contact the police on 999 immediately</a:t>
            </a:r>
          </a:p>
          <a:p>
            <a:r>
              <a:rPr lang="en-GB" dirty="0"/>
              <a:t> </a:t>
            </a:r>
          </a:p>
          <a:p>
            <a:endParaRPr lang="en-GB" dirty="0"/>
          </a:p>
        </p:txBody>
      </p:sp>
    </p:spTree>
    <p:extLst>
      <p:ext uri="{BB962C8B-B14F-4D97-AF65-F5344CB8AC3E}">
        <p14:creationId xmlns:p14="http://schemas.microsoft.com/office/powerpoint/2010/main" val="657748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729" y="26360"/>
            <a:ext cx="4724400" cy="868309"/>
          </a:xfrm>
        </p:spPr>
        <p:txBody>
          <a:bodyPr/>
          <a:lstStyle/>
          <a:p>
            <a:pPr algn="ctr"/>
            <a:r>
              <a:rPr lang="en-GB" sz="3200" dirty="0"/>
              <a:t>How to refer to Prevent</a:t>
            </a:r>
          </a:p>
        </p:txBody>
      </p:sp>
      <p:grpSp>
        <p:nvGrpSpPr>
          <p:cNvPr id="6" name="Group 5"/>
          <p:cNvGrpSpPr/>
          <p:nvPr/>
        </p:nvGrpSpPr>
        <p:grpSpPr>
          <a:xfrm>
            <a:off x="5263586" y="80990"/>
            <a:ext cx="3221653" cy="1026918"/>
            <a:chOff x="-100370" y="190179"/>
            <a:chExt cx="3743127" cy="1308731"/>
          </a:xfrm>
        </p:grpSpPr>
        <p:sp>
          <p:nvSpPr>
            <p:cNvPr id="7" name="Rounded Rectangle 6"/>
            <p:cNvSpPr/>
            <p:nvPr/>
          </p:nvSpPr>
          <p:spPr>
            <a:xfrm>
              <a:off x="-100370" y="190179"/>
              <a:ext cx="3743127" cy="1308731"/>
            </a:xfrm>
            <a:prstGeom prst="roundRect">
              <a:avLst>
                <a:gd name="adj" fmla="val 10000"/>
              </a:avLst>
            </a:pr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8" name="Rounded Rectangle 4"/>
            <p:cNvSpPr/>
            <p:nvPr/>
          </p:nvSpPr>
          <p:spPr>
            <a:xfrm>
              <a:off x="112765" y="319679"/>
              <a:ext cx="3415755" cy="10551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u="sng" kern="1200" dirty="0"/>
                <a:t>Children</a:t>
              </a:r>
            </a:p>
            <a:p>
              <a:pPr lvl="0" algn="ctr" defTabSz="711200">
                <a:lnSpc>
                  <a:spcPct val="90000"/>
                </a:lnSpc>
                <a:spcBef>
                  <a:spcPct val="0"/>
                </a:spcBef>
                <a:spcAft>
                  <a:spcPct val="35000"/>
                </a:spcAft>
              </a:pPr>
              <a:r>
                <a:rPr lang="en-GB" sz="1400" kern="1200" dirty="0"/>
                <a:t>If you have a concern about a child – please follow the process steps below</a:t>
              </a:r>
            </a:p>
          </p:txBody>
        </p:sp>
      </p:grpSp>
      <p:pic>
        <p:nvPicPr>
          <p:cNvPr id="9" name="Picture 8">
            <a:extLst>
              <a:ext uri="{FF2B5EF4-FFF2-40B4-BE49-F238E27FC236}">
                <a16:creationId xmlns:a16="http://schemas.microsoft.com/office/drawing/2014/main" id="{39864119-FB1A-4F20-AFBB-743F55FBC564}"/>
              </a:ext>
            </a:extLst>
          </p:cNvPr>
          <p:cNvPicPr>
            <a:picLocks noChangeAspect="1"/>
          </p:cNvPicPr>
          <p:nvPr/>
        </p:nvPicPr>
        <p:blipFill rotWithShape="1">
          <a:blip r:embed="rId3"/>
          <a:srcRect l="16916" t="29335" r="69228" b="43080"/>
          <a:stretch/>
        </p:blipFill>
        <p:spPr>
          <a:xfrm>
            <a:off x="250589" y="1473238"/>
            <a:ext cx="1872220" cy="2348943"/>
          </a:xfrm>
          <a:prstGeom prst="rect">
            <a:avLst/>
          </a:prstGeom>
        </p:spPr>
      </p:pic>
      <p:pic>
        <p:nvPicPr>
          <p:cNvPr id="10" name="Picture 9">
            <a:extLst>
              <a:ext uri="{FF2B5EF4-FFF2-40B4-BE49-F238E27FC236}">
                <a16:creationId xmlns:a16="http://schemas.microsoft.com/office/drawing/2014/main" id="{055D81D4-8AE7-4A38-BFFA-A500775779D9}"/>
              </a:ext>
            </a:extLst>
          </p:cNvPr>
          <p:cNvPicPr>
            <a:picLocks noChangeAspect="1"/>
          </p:cNvPicPr>
          <p:nvPr/>
        </p:nvPicPr>
        <p:blipFill rotWithShape="1">
          <a:blip r:embed="rId3"/>
          <a:srcRect l="30741" t="33018" r="43119" b="50645"/>
          <a:stretch/>
        </p:blipFill>
        <p:spPr>
          <a:xfrm>
            <a:off x="2122809" y="1884902"/>
            <a:ext cx="3532082" cy="1391165"/>
          </a:xfrm>
          <a:prstGeom prst="rect">
            <a:avLst/>
          </a:prstGeom>
        </p:spPr>
      </p:pic>
      <p:pic>
        <p:nvPicPr>
          <p:cNvPr id="11" name="Picture 10">
            <a:extLst>
              <a:ext uri="{FF2B5EF4-FFF2-40B4-BE49-F238E27FC236}">
                <a16:creationId xmlns:a16="http://schemas.microsoft.com/office/drawing/2014/main" id="{CD901C1E-6679-438E-AFC7-72A855EE06A8}"/>
              </a:ext>
            </a:extLst>
          </p:cNvPr>
          <p:cNvPicPr>
            <a:picLocks noChangeAspect="1"/>
          </p:cNvPicPr>
          <p:nvPr/>
        </p:nvPicPr>
        <p:blipFill rotWithShape="1">
          <a:blip r:embed="rId3"/>
          <a:srcRect l="57039" t="30099" r="30861" b="47763"/>
          <a:stretch/>
        </p:blipFill>
        <p:spPr>
          <a:xfrm>
            <a:off x="5681443" y="1525190"/>
            <a:ext cx="1634942" cy="1885223"/>
          </a:xfrm>
          <a:prstGeom prst="rect">
            <a:avLst/>
          </a:prstGeom>
        </p:spPr>
      </p:pic>
      <p:pic>
        <p:nvPicPr>
          <p:cNvPr id="12" name="Picture 11">
            <a:extLst>
              <a:ext uri="{FF2B5EF4-FFF2-40B4-BE49-F238E27FC236}">
                <a16:creationId xmlns:a16="http://schemas.microsoft.com/office/drawing/2014/main" id="{FBA481A3-4E78-4408-BF03-2F977868FF5F}"/>
              </a:ext>
            </a:extLst>
          </p:cNvPr>
          <p:cNvPicPr>
            <a:picLocks noChangeAspect="1"/>
          </p:cNvPicPr>
          <p:nvPr/>
        </p:nvPicPr>
        <p:blipFill rotWithShape="1">
          <a:blip r:embed="rId3"/>
          <a:srcRect l="69300" t="27301" r="18127" b="44913"/>
          <a:stretch/>
        </p:blipFill>
        <p:spPr>
          <a:xfrm>
            <a:off x="7323752" y="1291162"/>
            <a:ext cx="1698867" cy="2366278"/>
          </a:xfrm>
          <a:prstGeom prst="rect">
            <a:avLst/>
          </a:prstGeom>
        </p:spPr>
      </p:pic>
      <p:grpSp>
        <p:nvGrpSpPr>
          <p:cNvPr id="5" name="Group 4">
            <a:extLst>
              <a:ext uri="{FF2B5EF4-FFF2-40B4-BE49-F238E27FC236}">
                <a16:creationId xmlns:a16="http://schemas.microsoft.com/office/drawing/2014/main" id="{5F1C9D99-C30E-41A6-A37C-8ECA8990D3E8}"/>
              </a:ext>
            </a:extLst>
          </p:cNvPr>
          <p:cNvGrpSpPr/>
          <p:nvPr/>
        </p:nvGrpSpPr>
        <p:grpSpPr>
          <a:xfrm>
            <a:off x="-5453" y="3647039"/>
            <a:ext cx="9164819" cy="2311972"/>
            <a:chOff x="207096" y="3592402"/>
            <a:chExt cx="8952270" cy="2258353"/>
          </a:xfrm>
        </p:grpSpPr>
        <p:grpSp>
          <p:nvGrpSpPr>
            <p:cNvPr id="3" name="Group 2">
              <a:extLst>
                <a:ext uri="{FF2B5EF4-FFF2-40B4-BE49-F238E27FC236}">
                  <a16:creationId xmlns:a16="http://schemas.microsoft.com/office/drawing/2014/main" id="{EAC348FC-FC37-4AC6-8813-FC55CB4BEF90}"/>
                </a:ext>
              </a:extLst>
            </p:cNvPr>
            <p:cNvGrpSpPr/>
            <p:nvPr/>
          </p:nvGrpSpPr>
          <p:grpSpPr>
            <a:xfrm>
              <a:off x="207096" y="3592402"/>
              <a:ext cx="8952270" cy="442763"/>
              <a:chOff x="9516196" y="4360975"/>
              <a:chExt cx="8952270" cy="442763"/>
            </a:xfrm>
          </p:grpSpPr>
          <p:pic>
            <p:nvPicPr>
              <p:cNvPr id="13" name="Picture 12">
                <a:extLst>
                  <a:ext uri="{FF2B5EF4-FFF2-40B4-BE49-F238E27FC236}">
                    <a16:creationId xmlns:a16="http://schemas.microsoft.com/office/drawing/2014/main" id="{605875D7-A680-4571-B85E-A81C37376735}"/>
                  </a:ext>
                </a:extLst>
              </p:cNvPr>
              <p:cNvPicPr>
                <a:picLocks noChangeAspect="1"/>
              </p:cNvPicPr>
              <p:nvPr/>
            </p:nvPicPr>
            <p:blipFill rotWithShape="1">
              <a:blip r:embed="rId3"/>
              <a:srcRect l="14928" t="57338" r="66218" b="39544"/>
              <a:stretch/>
            </p:blipFill>
            <p:spPr>
              <a:xfrm>
                <a:off x="9516196" y="4543666"/>
                <a:ext cx="2488479" cy="259347"/>
              </a:xfrm>
              <a:prstGeom prst="rect">
                <a:avLst/>
              </a:prstGeom>
            </p:spPr>
          </p:pic>
          <p:pic>
            <p:nvPicPr>
              <p:cNvPr id="15" name="Picture 14">
                <a:extLst>
                  <a:ext uri="{FF2B5EF4-FFF2-40B4-BE49-F238E27FC236}">
                    <a16:creationId xmlns:a16="http://schemas.microsoft.com/office/drawing/2014/main" id="{EE54FE01-810A-4544-ACF0-12BF34F8CE7F}"/>
                  </a:ext>
                </a:extLst>
              </p:cNvPr>
              <p:cNvPicPr>
                <a:picLocks noChangeAspect="1"/>
              </p:cNvPicPr>
              <p:nvPr/>
            </p:nvPicPr>
            <p:blipFill rotWithShape="1">
              <a:blip r:embed="rId3"/>
              <a:srcRect l="31913" t="55133" r="17246" b="39544"/>
              <a:stretch/>
            </p:blipFill>
            <p:spPr>
              <a:xfrm>
                <a:off x="11757991" y="4360975"/>
                <a:ext cx="6710475" cy="442763"/>
              </a:xfrm>
              <a:prstGeom prst="rect">
                <a:avLst/>
              </a:prstGeom>
            </p:spPr>
          </p:pic>
        </p:grpSp>
        <p:pic>
          <p:nvPicPr>
            <p:cNvPr id="16" name="Picture 15">
              <a:extLst>
                <a:ext uri="{FF2B5EF4-FFF2-40B4-BE49-F238E27FC236}">
                  <a16:creationId xmlns:a16="http://schemas.microsoft.com/office/drawing/2014/main" id="{63AA69D7-1BA0-4A4C-80F2-159AB5C4E47D}"/>
                </a:ext>
              </a:extLst>
            </p:cNvPr>
            <p:cNvPicPr>
              <a:picLocks noChangeAspect="1"/>
            </p:cNvPicPr>
            <p:nvPr/>
          </p:nvPicPr>
          <p:blipFill rotWithShape="1">
            <a:blip r:embed="rId3"/>
            <a:srcRect l="16865" t="60559" r="72326" b="17913"/>
            <a:stretch/>
          </p:blipFill>
          <p:spPr>
            <a:xfrm>
              <a:off x="449806" y="4060054"/>
              <a:ext cx="1426633" cy="1790701"/>
            </a:xfrm>
            <a:prstGeom prst="rect">
              <a:avLst/>
            </a:prstGeom>
          </p:spPr>
        </p:pic>
      </p:grpSp>
      <p:pic>
        <p:nvPicPr>
          <p:cNvPr id="17" name="Picture 16">
            <a:extLst>
              <a:ext uri="{FF2B5EF4-FFF2-40B4-BE49-F238E27FC236}">
                <a16:creationId xmlns:a16="http://schemas.microsoft.com/office/drawing/2014/main" id="{C6466594-1942-4578-86A5-F41236C149FC}"/>
              </a:ext>
            </a:extLst>
          </p:cNvPr>
          <p:cNvPicPr>
            <a:picLocks noChangeAspect="1"/>
          </p:cNvPicPr>
          <p:nvPr/>
        </p:nvPicPr>
        <p:blipFill rotWithShape="1">
          <a:blip r:embed="rId3"/>
          <a:srcRect l="27857" t="64506" r="58639" b="24196"/>
          <a:stretch/>
        </p:blipFill>
        <p:spPr>
          <a:xfrm>
            <a:off x="1712522" y="4460910"/>
            <a:ext cx="1824548" cy="962113"/>
          </a:xfrm>
          <a:prstGeom prst="rect">
            <a:avLst/>
          </a:prstGeom>
        </p:spPr>
      </p:pic>
      <p:pic>
        <p:nvPicPr>
          <p:cNvPr id="18" name="Picture 17">
            <a:extLst>
              <a:ext uri="{FF2B5EF4-FFF2-40B4-BE49-F238E27FC236}">
                <a16:creationId xmlns:a16="http://schemas.microsoft.com/office/drawing/2014/main" id="{73D10377-B184-4AC9-8888-C4D988F144DA}"/>
              </a:ext>
            </a:extLst>
          </p:cNvPr>
          <p:cNvPicPr>
            <a:picLocks noChangeAspect="1"/>
          </p:cNvPicPr>
          <p:nvPr/>
        </p:nvPicPr>
        <p:blipFill rotWithShape="1">
          <a:blip r:embed="rId3"/>
          <a:srcRect l="41344" t="63476" r="45219" b="23887"/>
          <a:stretch/>
        </p:blipFill>
        <p:spPr>
          <a:xfrm>
            <a:off x="3556097" y="4373346"/>
            <a:ext cx="1815713" cy="1076135"/>
          </a:xfrm>
          <a:prstGeom prst="rect">
            <a:avLst/>
          </a:prstGeom>
        </p:spPr>
      </p:pic>
      <p:pic>
        <p:nvPicPr>
          <p:cNvPr id="24" name="Picture 23">
            <a:extLst>
              <a:ext uri="{FF2B5EF4-FFF2-40B4-BE49-F238E27FC236}">
                <a16:creationId xmlns:a16="http://schemas.microsoft.com/office/drawing/2014/main" id="{124CD1F2-1697-4DDD-9D1F-96005C583262}"/>
              </a:ext>
            </a:extLst>
          </p:cNvPr>
          <p:cNvPicPr>
            <a:picLocks noChangeAspect="1"/>
          </p:cNvPicPr>
          <p:nvPr/>
        </p:nvPicPr>
        <p:blipFill rotWithShape="1">
          <a:blip r:embed="rId3"/>
          <a:srcRect l="54769" t="63874" r="31808" b="23912"/>
          <a:stretch/>
        </p:blipFill>
        <p:spPr>
          <a:xfrm>
            <a:off x="5371030" y="4408904"/>
            <a:ext cx="1813714" cy="1040122"/>
          </a:xfrm>
          <a:prstGeom prst="rect">
            <a:avLst/>
          </a:prstGeom>
        </p:spPr>
      </p:pic>
      <p:pic>
        <p:nvPicPr>
          <p:cNvPr id="25" name="Picture 24">
            <a:extLst>
              <a:ext uri="{FF2B5EF4-FFF2-40B4-BE49-F238E27FC236}">
                <a16:creationId xmlns:a16="http://schemas.microsoft.com/office/drawing/2014/main" id="{36E21BE2-4038-4643-81A2-26DBFDB95839}"/>
              </a:ext>
            </a:extLst>
          </p:cNvPr>
          <p:cNvPicPr>
            <a:picLocks noChangeAspect="1"/>
          </p:cNvPicPr>
          <p:nvPr/>
        </p:nvPicPr>
        <p:blipFill rotWithShape="1">
          <a:blip r:embed="rId3"/>
          <a:srcRect l="68306" t="63913" r="18215" b="23661"/>
          <a:stretch/>
        </p:blipFill>
        <p:spPr>
          <a:xfrm>
            <a:off x="7187393" y="4408342"/>
            <a:ext cx="1821345" cy="1058212"/>
          </a:xfrm>
          <a:prstGeom prst="rect">
            <a:avLst/>
          </a:prstGeom>
        </p:spPr>
      </p:pic>
    </p:spTree>
    <p:extLst>
      <p:ext uri="{BB962C8B-B14F-4D97-AF65-F5344CB8AC3E}">
        <p14:creationId xmlns:p14="http://schemas.microsoft.com/office/powerpoint/2010/main" val="22640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ysClr val="window" lastClr="FFFFFF"/>
      </a:lt1>
      <a:dk2>
        <a:srgbClr val="1F497D"/>
      </a:dk2>
      <a:lt2>
        <a:srgbClr val="C50046"/>
      </a:lt2>
      <a:accent1>
        <a:srgbClr val="4C4C4C"/>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3269</TotalTime>
  <Words>2863</Words>
  <Application>Microsoft Office PowerPoint</Application>
  <PresentationFormat>On-screen Show (4:3)</PresentationFormat>
  <Paragraphs>234</Paragraphs>
  <Slides>27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Narrow</vt:lpstr>
      <vt:lpstr>Calibri</vt:lpstr>
      <vt:lpstr>Office Theme</vt:lpstr>
      <vt:lpstr>PowerPoint Presentation</vt:lpstr>
      <vt:lpstr>Aim of this e-learning module</vt:lpstr>
      <vt:lpstr>CONTEST Strategy </vt:lpstr>
      <vt:lpstr>Prevent</vt:lpstr>
      <vt:lpstr>Definitions</vt:lpstr>
      <vt:lpstr>Radicalisation </vt:lpstr>
      <vt:lpstr>Behaviours that cause concern</vt:lpstr>
      <vt:lpstr>What to do if you have concerns </vt:lpstr>
      <vt:lpstr>How to refer to Prevent</vt:lpstr>
      <vt:lpstr>How to refer to Prevent</vt:lpstr>
      <vt:lpstr>What happens to a referral once it is reported?</vt:lpstr>
      <vt:lpstr>What happens to a referral once it is reported?</vt:lpstr>
      <vt:lpstr>The Channel Panel</vt:lpstr>
      <vt:lpstr>Channel Panel Interventions</vt:lpstr>
      <vt:lpstr>Police Led Panels</vt:lpstr>
      <vt:lpstr>What else is the Council doing?</vt:lpstr>
      <vt:lpstr>What would you do in this situation?</vt:lpstr>
      <vt:lpstr>What would you do in this situation?</vt:lpstr>
      <vt:lpstr>What would you do in this situation?</vt:lpstr>
      <vt:lpstr>What would you do in this situation?</vt:lpstr>
      <vt:lpstr>What would you do in this situation?</vt:lpstr>
      <vt:lpstr>In Conclusion</vt:lpstr>
      <vt:lpstr>Further Home Office Accredited Training on Prevent can be found at:</vt:lpstr>
      <vt:lpstr>Workshop To Raise Awareness of Prevent (WRAP)</vt:lpstr>
      <vt:lpstr>Useful Links and information</vt:lpstr>
      <vt:lpstr>Further information</vt:lpstr>
      <vt:lpstr>Further Information (continued)</vt:lpstr>
    </vt:vector>
  </TitlesOfParts>
  <Company>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Prevent Training</dc:title>
  <dc:creator>Southampton City Council</dc:creator>
  <cp:lastModifiedBy>Millard, Andrew</cp:lastModifiedBy>
  <cp:revision>157</cp:revision>
  <cp:lastPrinted>2018-08-02T08:42:13Z</cp:lastPrinted>
  <dcterms:created xsi:type="dcterms:W3CDTF">2014-08-15T14:28:23Z</dcterms:created>
  <dcterms:modified xsi:type="dcterms:W3CDTF">2021-04-07T10:09:31Z</dcterms:modified>
</cp:coreProperties>
</file>