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9" r:id="rId10"/>
    <p:sldId id="271" r:id="rId11"/>
    <p:sldId id="272" r:id="rId12"/>
    <p:sldId id="273" r:id="rId13"/>
    <p:sldId id="274" r:id="rId14"/>
    <p:sldId id="275" r:id="rId15"/>
    <p:sldId id="263" r:id="rId16"/>
    <p:sldId id="265" r:id="rId17"/>
    <p:sldId id="266" r:id="rId18"/>
    <p:sldId id="270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an.stevens@southampton.gov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cb.org.uk/media/1201160/ncb_integrated_review_supporting_materials_for_practitioners_march_2015.pdf" TargetMode="External"/><Relationship Id="rId2" Type="http://schemas.openxmlformats.org/officeDocument/2006/relationships/hyperlink" Target="http://www.ican.org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609601"/>
            <a:ext cx="8915399" cy="2832100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 err="1" smtClean="0"/>
              <a:t>ECaT</a:t>
            </a:r>
            <a:r>
              <a:rPr lang="en-GB" sz="7200" b="1" dirty="0" smtClean="0"/>
              <a:t> Club Meeting Spring 2016</a:t>
            </a:r>
            <a:endParaRPr lang="en-GB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267201"/>
            <a:ext cx="8915399" cy="163646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March at Pickles Coppice</a:t>
            </a:r>
          </a:p>
          <a:p>
            <a:r>
              <a:rPr lang="en-GB" sz="2400" dirty="0" smtClean="0"/>
              <a:t>10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March at Start Point </a:t>
            </a:r>
            <a:r>
              <a:rPr lang="en-GB" sz="2400" dirty="0" err="1" smtClean="0"/>
              <a:t>Sholing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835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66910"/>
            <a:ext cx="8911687" cy="89989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Eye Contact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512" y="1803400"/>
            <a:ext cx="8915400" cy="475552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Poor or fleeting eye contact affects normal social interaction. </a:t>
            </a:r>
          </a:p>
          <a:p>
            <a:r>
              <a:rPr lang="en-GB" sz="3200" dirty="0" smtClean="0"/>
              <a:t>Looking at the speaker’s face provides important information about language through facial expression, gestures etc.  </a:t>
            </a:r>
            <a:endParaRPr lang="en-GB" sz="3200" dirty="0"/>
          </a:p>
          <a:p>
            <a:r>
              <a:rPr lang="en-GB" sz="3200" dirty="0" smtClean="0"/>
              <a:t>Prolonging eye contact is an important skill that needs to be developed before true communication can begin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1996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6110"/>
            <a:ext cx="8911687" cy="92529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/>
              <a:t>Turn Taking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4300"/>
            <a:ext cx="8915400" cy="5372100"/>
          </a:xfrm>
        </p:spPr>
        <p:txBody>
          <a:bodyPr>
            <a:normAutofit fontScale="92500"/>
          </a:bodyPr>
          <a:lstStyle/>
          <a:p>
            <a:r>
              <a:rPr lang="en-GB" sz="3600" dirty="0" smtClean="0"/>
              <a:t>Turn taking is very important in the development of communication</a:t>
            </a:r>
          </a:p>
          <a:p>
            <a:r>
              <a:rPr lang="en-GB" sz="3600" dirty="0" smtClean="0"/>
              <a:t>If people talk together &amp; don’t wait their turn, there is communicative breakdown</a:t>
            </a:r>
          </a:p>
          <a:p>
            <a:r>
              <a:rPr lang="en-GB" sz="3600" dirty="0" smtClean="0"/>
              <a:t>This skill normally develops early in infants, from birth, long before they can talk</a:t>
            </a:r>
          </a:p>
          <a:p>
            <a:r>
              <a:rPr lang="en-GB" sz="3600" dirty="0" smtClean="0"/>
              <a:t>Many children have poorly developed turn taking skills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9797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03200"/>
            <a:ext cx="8911687" cy="12065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/>
              <a:t>Attention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68400"/>
            <a:ext cx="8915400" cy="5448300"/>
          </a:xfrm>
        </p:spPr>
        <p:txBody>
          <a:bodyPr>
            <a:noAutofit/>
          </a:bodyPr>
          <a:lstStyle/>
          <a:p>
            <a:r>
              <a:rPr lang="en-GB" sz="2800" dirty="0" smtClean="0"/>
              <a:t>Working on attention aims to extend the time a child can ‘attend to’ or concentrate on an activity</a:t>
            </a:r>
          </a:p>
          <a:p>
            <a:r>
              <a:rPr lang="en-GB" sz="2800" dirty="0" smtClean="0"/>
              <a:t>There is a hierarchy of ability in this area, from attending to the child’s own choice of activity, to an adult directed activity in a 1-1 situation, then to attending in a group activity</a:t>
            </a:r>
          </a:p>
          <a:p>
            <a:r>
              <a:rPr lang="en-GB" sz="2800" dirty="0" smtClean="0"/>
              <a:t>Poor attention skills impinge on every aspect of learning, but in particular a child needs a reasonable level of attention control before he/she can begin to understand language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250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28600"/>
            <a:ext cx="8911687" cy="9017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/>
              <a:t>Listening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3500"/>
            <a:ext cx="8915400" cy="55245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 ability to detect sound &amp; attach meaning to it is the most important basic fundamental building block for language development</a:t>
            </a:r>
          </a:p>
          <a:p>
            <a:r>
              <a:rPr lang="en-GB" sz="3200" dirty="0" smtClean="0"/>
              <a:t>Many children have poor listening skills which affects their ability to learn &amp; understand the spoken word</a:t>
            </a:r>
          </a:p>
          <a:p>
            <a:r>
              <a:rPr lang="en-GB" sz="3200" dirty="0" smtClean="0"/>
              <a:t>Work in this area will have a huge impact on language development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0387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65100"/>
            <a:ext cx="8911687" cy="13843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/>
              <a:t>Language Through Listening Activity Pack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9400"/>
            <a:ext cx="8915400" cy="5181600"/>
          </a:xfrm>
        </p:spPr>
        <p:txBody>
          <a:bodyPr>
            <a:normAutofit/>
          </a:bodyPr>
          <a:lstStyle/>
          <a:p>
            <a:r>
              <a:rPr lang="en-GB" dirty="0" smtClean="0"/>
              <a:t>A pack of activities &amp; ideas to develop pre-linguistic skills in preschool children</a:t>
            </a:r>
          </a:p>
          <a:p>
            <a:r>
              <a:rPr lang="en-GB" dirty="0" smtClean="0"/>
              <a:t>Activities described &amp; picture resources provided</a:t>
            </a:r>
          </a:p>
          <a:p>
            <a:r>
              <a:rPr lang="en-GB" dirty="0" smtClean="0"/>
              <a:t>Ideally the activities will be offered to small groups of children frequently but for short periods of time</a:t>
            </a:r>
          </a:p>
          <a:p>
            <a:r>
              <a:rPr lang="en-GB" dirty="0" smtClean="0"/>
              <a:t>Need to consider location, as may need to reduce background noise &amp; visual distractions</a:t>
            </a:r>
          </a:p>
          <a:p>
            <a:r>
              <a:rPr lang="en-GB" dirty="0" smtClean="0"/>
              <a:t>Lots of repetition will be required for each activity</a:t>
            </a:r>
          </a:p>
          <a:p>
            <a:r>
              <a:rPr lang="en-GB" dirty="0" smtClean="0"/>
              <a:t>Planning for 6 group sessions are included</a:t>
            </a:r>
          </a:p>
          <a:p>
            <a:r>
              <a:rPr lang="en-GB" dirty="0" smtClean="0"/>
              <a:t>Published by Black Sheep press</a:t>
            </a:r>
          </a:p>
          <a:p>
            <a:r>
              <a:rPr lang="en-GB" dirty="0" smtClean="0"/>
              <a:t>Available as a pdf which we will send out with the Club minutes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HAVE A LOOK THROUGH THE PACKS …What do you think? Can you see already how you might use this pack in your setting?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842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The Bucket Approach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3581400"/>
            <a:ext cx="8915400" cy="237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dirty="0" smtClean="0"/>
              <a:t>     </a:t>
            </a:r>
            <a:r>
              <a:rPr lang="en-GB" sz="6600" dirty="0" smtClean="0">
                <a:solidFill>
                  <a:srgbClr val="7030A0"/>
                </a:solidFill>
              </a:rPr>
              <a:t>Over to Diana …!</a:t>
            </a:r>
            <a:endParaRPr lang="en-GB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0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Signed Nursery Rhyme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</a:rPr>
              <a:t> </a:t>
            </a:r>
            <a:r>
              <a:rPr lang="en-GB" dirty="0" smtClean="0">
                <a:solidFill>
                  <a:srgbClr val="92D050"/>
                </a:solidFill>
              </a:rPr>
              <a:t>               </a:t>
            </a:r>
            <a:r>
              <a:rPr lang="en-GB" sz="5400" dirty="0" smtClean="0">
                <a:solidFill>
                  <a:srgbClr val="92D050"/>
                </a:solidFill>
              </a:rPr>
              <a:t>Baa Baa Black Sheep</a:t>
            </a:r>
            <a:endParaRPr lang="en-GB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1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/>
              <a:t>The </a:t>
            </a:r>
            <a:r>
              <a:rPr lang="en-GB" sz="6000" b="1" dirty="0" err="1" smtClean="0"/>
              <a:t>ECaT</a:t>
            </a:r>
            <a:r>
              <a:rPr lang="en-GB" sz="6000" b="1" dirty="0" smtClean="0"/>
              <a:t> Big Share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Your opportunity to share any successes, changes in practice or thinking as a result of an </a:t>
            </a:r>
            <a:r>
              <a:rPr lang="en-GB" sz="3600" dirty="0" err="1" smtClean="0"/>
              <a:t>ECaT</a:t>
            </a:r>
            <a:r>
              <a:rPr lang="en-GB" sz="3600" dirty="0" smtClean="0"/>
              <a:t> related activity or event…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96157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4300"/>
            <a:ext cx="8911687" cy="87630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err="1" smtClean="0"/>
              <a:t>ECaT</a:t>
            </a:r>
            <a:r>
              <a:rPr lang="en-GB" sz="4400" b="1" dirty="0" smtClean="0"/>
              <a:t> Club Dates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0000"/>
            <a:ext cx="8915400" cy="4641222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Tuesday 5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July 2016:  9.30-11.30 am at Start Point </a:t>
            </a:r>
            <a:r>
              <a:rPr lang="en-GB" sz="3600" dirty="0" err="1" smtClean="0"/>
              <a:t>Sholing</a:t>
            </a: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  Tuesday 5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July 2016: 12.30-2.30 pm at </a:t>
            </a:r>
          </a:p>
          <a:p>
            <a:pPr marL="0" indent="0">
              <a:buNone/>
            </a:pPr>
            <a:r>
              <a:rPr lang="en-GB" sz="3600" dirty="0"/>
              <a:t> </a:t>
            </a:r>
            <a:r>
              <a:rPr lang="en-GB" sz="3600" dirty="0" smtClean="0"/>
              <a:t>   Start Point </a:t>
            </a:r>
            <a:r>
              <a:rPr lang="en-GB" sz="3600" dirty="0" err="1" smtClean="0"/>
              <a:t>Sholing</a:t>
            </a: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200" dirty="0" smtClean="0"/>
              <a:t>    Wednesday 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July 2016: 9.30-11.30 am at </a:t>
            </a:r>
          </a:p>
          <a:p>
            <a:pPr marL="0" indent="0">
              <a:buNone/>
            </a:pPr>
            <a:r>
              <a:rPr lang="en-GB" sz="3200" dirty="0" smtClean="0"/>
              <a:t>    Pickles Coppice</a:t>
            </a:r>
          </a:p>
          <a:p>
            <a:pPr marL="0" indent="0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34193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27000"/>
            <a:ext cx="8911687" cy="96520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Gap Task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4600"/>
            <a:ext cx="8915400" cy="52578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Share </a:t>
            </a:r>
            <a:r>
              <a:rPr lang="en-GB" sz="2800" b="1" dirty="0" smtClean="0"/>
              <a:t>Language Through Listening Pack </a:t>
            </a:r>
            <a:r>
              <a:rPr lang="en-GB" sz="2800" dirty="0" smtClean="0"/>
              <a:t>with your team</a:t>
            </a:r>
          </a:p>
          <a:p>
            <a:r>
              <a:rPr lang="en-GB" sz="2800" dirty="0" smtClean="0"/>
              <a:t>Use at least </a:t>
            </a:r>
            <a:r>
              <a:rPr lang="en-GB" sz="2800" b="1" dirty="0" smtClean="0"/>
              <a:t>3</a:t>
            </a:r>
            <a:r>
              <a:rPr lang="en-GB" sz="2800" dirty="0" smtClean="0"/>
              <a:t> of the activities in the pack with individual children or with a small group</a:t>
            </a:r>
          </a:p>
          <a:p>
            <a:r>
              <a:rPr lang="en-GB" sz="2800" dirty="0" smtClean="0"/>
              <a:t>Aim to work through the </a:t>
            </a:r>
            <a:r>
              <a:rPr lang="en-GB" sz="2800" b="1" dirty="0" smtClean="0"/>
              <a:t>6 group sessions </a:t>
            </a:r>
            <a:r>
              <a:rPr lang="en-GB" sz="2800" dirty="0" smtClean="0"/>
              <a:t>with at least 1 identified group of children between now &amp; the next Club meeting in July</a:t>
            </a:r>
          </a:p>
          <a:p>
            <a:r>
              <a:rPr lang="en-GB" sz="2800" dirty="0" smtClean="0"/>
              <a:t>Tell us how it went next time … what worked well, what wasn’t so good &amp; why you have come to these conclusions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1015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7470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Feedback from Autumn Club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016000"/>
            <a:ext cx="8915400" cy="584200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Gap Task: </a:t>
            </a:r>
            <a:r>
              <a:rPr lang="en-GB" dirty="0" smtClean="0"/>
              <a:t>How did you get on with sharing &amp; using the signed version of Humpty Dumpty?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Lets talk </a:t>
            </a:r>
            <a:r>
              <a:rPr lang="en-GB" b="1" dirty="0" smtClean="0"/>
              <a:t>Narrative groups &amp; the Narrative Approach:</a:t>
            </a:r>
            <a:endParaRPr lang="en-GB" dirty="0" smtClean="0"/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smtClean="0"/>
              <a:t>                  - </a:t>
            </a:r>
            <a:r>
              <a:rPr lang="en-GB" dirty="0" smtClean="0"/>
              <a:t>Identification of appropriate children for groups [number of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sessions attended/stability of group participants/how identified]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smtClean="0"/>
              <a:t>                  - </a:t>
            </a:r>
            <a:r>
              <a:rPr lang="en-GB" dirty="0" smtClean="0"/>
              <a:t>Ring-fenced time &amp; place [needs leader/manager on board]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- Group resources [prepared &amp; readily available]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- Planning already done!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- Who is delivering the groups? [opportunities for shadowing </a:t>
            </a:r>
            <a:r>
              <a:rPr lang="en-GB" dirty="0" err="1" smtClean="0"/>
              <a:t>etc</a:t>
            </a:r>
            <a:r>
              <a:rPr lang="en-GB" dirty="0" smtClean="0"/>
              <a:t>?]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- </a:t>
            </a:r>
            <a:r>
              <a:rPr lang="en-GB" b="1" dirty="0" smtClean="0"/>
              <a:t>Narrative Workshop </a:t>
            </a:r>
            <a:r>
              <a:rPr lang="en-GB" dirty="0" smtClean="0"/>
              <a:t>available [1 hour </a:t>
            </a:r>
            <a:r>
              <a:rPr lang="en-GB" dirty="0" err="1" smtClean="0"/>
              <a:t>approx</a:t>
            </a:r>
            <a:r>
              <a:rPr lang="en-GB" dirty="0" smtClean="0"/>
              <a:t>] from Jan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- How to record progress &amp; show impact? … pre &amp; post data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e.g. picture description task [ </a:t>
            </a:r>
            <a:r>
              <a:rPr lang="en-GB" b="1" dirty="0" smtClean="0"/>
              <a:t>Pre:</a:t>
            </a:r>
            <a:r>
              <a:rPr lang="en-GB" dirty="0" smtClean="0"/>
              <a:t> ‘it done that’  </a:t>
            </a:r>
            <a:r>
              <a:rPr lang="en-GB" b="1" dirty="0" smtClean="0"/>
              <a:t>Post:</a:t>
            </a:r>
            <a:r>
              <a:rPr lang="en-GB" dirty="0" smtClean="0"/>
              <a:t> ‘that a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goose it’s flapping its wings]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- This is an </a:t>
            </a:r>
            <a:r>
              <a:rPr lang="en-GB" b="1" dirty="0" smtClean="0"/>
              <a:t>Approach </a:t>
            </a:r>
            <a:r>
              <a:rPr lang="en-GB" dirty="0" err="1" smtClean="0"/>
              <a:t>i.e</a:t>
            </a:r>
            <a:r>
              <a:rPr lang="en-GB" dirty="0" smtClean="0"/>
              <a:t> evidenced best practise: you are NOT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doing Narrative Therapy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08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Support for Narrative Groups from Solent NHS SLTA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43000"/>
            <a:ext cx="8915400" cy="5588000"/>
          </a:xfrm>
        </p:spPr>
        <p:txBody>
          <a:bodyPr>
            <a:normAutofit/>
          </a:bodyPr>
          <a:lstStyle/>
          <a:p>
            <a:r>
              <a:rPr lang="en-GB" b="1" dirty="0" smtClean="0"/>
              <a:t>Tina Doherty </a:t>
            </a:r>
            <a:r>
              <a:rPr lang="en-GB" dirty="0" smtClean="0"/>
              <a:t>is SLTA who covers Southampton</a:t>
            </a:r>
          </a:p>
          <a:p>
            <a:r>
              <a:rPr lang="en-GB" dirty="0" smtClean="0"/>
              <a:t>She is offering </a:t>
            </a:r>
            <a:r>
              <a:rPr lang="en-GB" b="1" dirty="0" smtClean="0"/>
              <a:t>4 sessions of support </a:t>
            </a:r>
            <a:r>
              <a:rPr lang="en-GB" dirty="0" smtClean="0"/>
              <a:t>to settings who request it, to help set up &amp; observe practitioners in settings running narrative groups as long as there is at least </a:t>
            </a:r>
            <a:r>
              <a:rPr lang="en-GB" b="1" dirty="0" smtClean="0"/>
              <a:t>ONE CHILD </a:t>
            </a:r>
            <a:r>
              <a:rPr lang="en-GB" dirty="0" smtClean="0"/>
              <a:t>in the setting who has SLT support/programme/targets that include narrative work</a:t>
            </a:r>
          </a:p>
          <a:p>
            <a:r>
              <a:rPr lang="en-GB" dirty="0" smtClean="0"/>
              <a:t>Tina’s role is </a:t>
            </a:r>
            <a:r>
              <a:rPr lang="en-GB" b="1" dirty="0" smtClean="0"/>
              <a:t>NOT</a:t>
            </a:r>
            <a:r>
              <a:rPr lang="en-GB" dirty="0" smtClean="0"/>
              <a:t> to run narrative groups for you; she is able to mentor/coach/support the practitioner(s) who are taking it on</a:t>
            </a:r>
          </a:p>
          <a:p>
            <a:r>
              <a:rPr lang="en-GB" dirty="0" smtClean="0"/>
              <a:t>The 4 sessions will work like this: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1. Tina will run </a:t>
            </a:r>
            <a:r>
              <a:rPr lang="en-GB" b="1" dirty="0" smtClean="0"/>
              <a:t>TWO sessions </a:t>
            </a:r>
            <a:r>
              <a:rPr lang="en-GB" dirty="0" smtClean="0"/>
              <a:t>for you to observe [children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already selected; </a:t>
            </a:r>
            <a:r>
              <a:rPr lang="en-GB" dirty="0"/>
              <a:t>not necessarily from beginning if</a:t>
            </a:r>
          </a:p>
          <a:p>
            <a:pPr marL="0" indent="0">
              <a:buNone/>
            </a:pPr>
            <a:r>
              <a:rPr lang="en-GB" dirty="0"/>
              <a:t>                                  you have already </a:t>
            </a:r>
            <a:r>
              <a:rPr lang="en-GB" dirty="0" smtClean="0"/>
              <a:t>started; within same week]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2. Then there will be a gap [to be negotiated with Tina} of a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few weeks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3. Tina will </a:t>
            </a:r>
            <a:r>
              <a:rPr lang="en-GB" b="1" dirty="0" smtClean="0"/>
              <a:t>support </a:t>
            </a:r>
            <a:r>
              <a:rPr lang="en-GB" dirty="0" smtClean="0"/>
              <a:t>you running one session, then </a:t>
            </a:r>
            <a:r>
              <a:rPr lang="en-GB" b="1" dirty="0" smtClean="0"/>
              <a:t>observe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another [offer guidance/advice </a:t>
            </a:r>
            <a:r>
              <a:rPr lang="en-GB" dirty="0" err="1" smtClean="0"/>
              <a:t>etc</a:t>
            </a:r>
            <a:r>
              <a:rPr lang="en-GB" dirty="0" smtClean="0"/>
              <a:t> if needed]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67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825" y="190500"/>
            <a:ext cx="8911687" cy="965200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 smtClean="0"/>
              <a:t>Accessing Support From Tina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5700"/>
            <a:ext cx="8915400" cy="57023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Several settings have already indicated their interest but of those only 6 settings actually have an appropriate SLT caseload child, which is the crucial factor …</a:t>
            </a:r>
          </a:p>
          <a:p>
            <a:r>
              <a:rPr lang="en-GB" dirty="0" smtClean="0"/>
              <a:t>To request support, please contact Jan via email:  </a:t>
            </a:r>
            <a:r>
              <a:rPr lang="en-GB" dirty="0" smtClean="0">
                <a:hlinkClick r:id="rId2"/>
              </a:rPr>
              <a:t>jan.stevens@southampton.gov.uk</a:t>
            </a:r>
            <a:endParaRPr lang="en-GB" dirty="0" smtClean="0"/>
          </a:p>
          <a:p>
            <a:r>
              <a:rPr lang="en-GB" dirty="0" smtClean="0"/>
              <a:t>I will then contact Tina, who will confirm whether she is able to help that setting</a:t>
            </a:r>
          </a:p>
          <a:p>
            <a:r>
              <a:rPr lang="en-GB" dirty="0" smtClean="0"/>
              <a:t>Tina will then contact the setting to make arrangements</a:t>
            </a:r>
          </a:p>
          <a:p>
            <a:r>
              <a:rPr lang="en-GB" dirty="0" smtClean="0"/>
              <a:t>Tina’s work is supported by 2 SLTs in the city: Kylie Muir-Webb on the West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&amp; Michelle Riceman on the East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PLEASE DON’T PUT OFF STARTING TO RUN NARRATIVE GROUPS EITHER IF YOU CAN’T ACCESS TINA OR IF YOU’RE WAITING FOR HER TO START WITH YOU!!!!!</a:t>
            </a:r>
          </a:p>
          <a:p>
            <a:pPr marL="0" indent="0">
              <a:buNone/>
            </a:pPr>
            <a:r>
              <a:rPr lang="en-GB" dirty="0" smtClean="0"/>
              <a:t>This is potentially a successful way to support reasonably large numbers of your</a:t>
            </a:r>
          </a:p>
          <a:p>
            <a:pPr marL="0" indent="0">
              <a:buNone/>
            </a:pPr>
            <a:r>
              <a:rPr lang="en-GB" b="1" dirty="0" smtClean="0"/>
              <a:t>At Risk of Delay </a:t>
            </a:r>
            <a:r>
              <a:rPr lang="en-GB" dirty="0" smtClean="0"/>
              <a:t>children: it’s evidence-based; it’s straightforward; it’s fun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</a:t>
            </a:r>
            <a:r>
              <a:rPr lang="en-GB" sz="2800" b="1" i="1" dirty="0" smtClean="0"/>
              <a:t>IT WORKS!!!!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859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04140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Resources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8900"/>
            <a:ext cx="8915400" cy="52197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Jake &amp; Tizzy: </a:t>
            </a:r>
            <a:r>
              <a:rPr lang="en-GB" sz="2400" dirty="0" smtClean="0"/>
              <a:t> series of 8 books, based on everyday familiar activities that children find easy to relate to; they are specifically designed to support language development at preschool; </a:t>
            </a:r>
          </a:p>
          <a:p>
            <a:pPr marL="0" indent="0">
              <a:buNone/>
            </a:pPr>
            <a:r>
              <a:rPr lang="en-GB" sz="2400" dirty="0" smtClean="0"/>
              <a:t>    available from ICAN £39.99 </a:t>
            </a:r>
            <a:r>
              <a:rPr lang="en-GB" sz="2400" dirty="0" smtClean="0">
                <a:hlinkClick r:id="rId2"/>
              </a:rPr>
              <a:t>www.ican.org.uk</a:t>
            </a:r>
            <a:r>
              <a:rPr lang="en-GB" sz="2400" dirty="0" smtClean="0"/>
              <a:t> …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Particularly good for your funded 2 year olds perhaps?</a:t>
            </a:r>
          </a:p>
          <a:p>
            <a:pPr marL="0" indent="0">
              <a:buNone/>
            </a:pPr>
            <a:endParaRPr lang="en-GB" sz="2400" u="sng" dirty="0" smtClean="0">
              <a:hlinkClick r:id="rId3"/>
            </a:endParaRPr>
          </a:p>
          <a:p>
            <a:r>
              <a:rPr lang="en-GB" sz="2400" b="1" dirty="0" smtClean="0">
                <a:solidFill>
                  <a:schemeClr val="tx1"/>
                </a:solidFill>
                <a:hlinkClick r:id="rId3"/>
              </a:rPr>
              <a:t>INTEGRATED REVIEW</a:t>
            </a:r>
          </a:p>
          <a:p>
            <a:r>
              <a:rPr lang="en-GB" sz="2400" u="sng" dirty="0" smtClean="0">
                <a:hlinkClick r:id="rId3"/>
              </a:rPr>
              <a:t>http</a:t>
            </a:r>
            <a:r>
              <a:rPr lang="en-GB" sz="2400" u="sng" dirty="0">
                <a:hlinkClick r:id="rId3"/>
              </a:rPr>
              <a:t>://ncb.org.uk/media/1201160/ncb_integrated_review_supporting_materials_for_practitioners_march_2015.pdf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117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28600"/>
            <a:ext cx="8911687" cy="1143000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 smtClean="0"/>
              <a:t>Training Opportunities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98600"/>
            <a:ext cx="8915400" cy="5092700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Makaton Taster Sessions in 2016</a:t>
            </a:r>
            <a:r>
              <a:rPr lang="en-GB" sz="2000" dirty="0" smtClean="0"/>
              <a:t>: take leaflet/booking form if you are interested (especially if you have a child/children in your setting for whom MAKATON signing has been recommended by the Solent NHS SLT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b="1" dirty="0" err="1" smtClean="0"/>
              <a:t>ECaT</a:t>
            </a:r>
            <a:r>
              <a:rPr lang="en-GB" sz="2000" b="1" dirty="0" smtClean="0"/>
              <a:t> Training Options in 2016: </a:t>
            </a:r>
          </a:p>
          <a:p>
            <a:pPr marL="0" indent="0">
              <a:buNone/>
            </a:pPr>
            <a:r>
              <a:rPr lang="en-GB" sz="2000" b="1" dirty="0" smtClean="0"/>
              <a:t>Universal Phase 1: </a:t>
            </a:r>
            <a:r>
              <a:rPr lang="en-GB" sz="2000" dirty="0" smtClean="0"/>
              <a:t>offered to whole staff teams or as Catch-Up for practitioners new to the setting – essential INITIAL </a:t>
            </a:r>
            <a:r>
              <a:rPr lang="en-GB" sz="2000" dirty="0" err="1" smtClean="0"/>
              <a:t>ECaT</a:t>
            </a:r>
            <a:r>
              <a:rPr lang="en-GB" sz="2000" dirty="0" smtClean="0"/>
              <a:t> course: 3 hrs or twilights</a:t>
            </a:r>
          </a:p>
          <a:p>
            <a:pPr marL="0" indent="0">
              <a:buNone/>
            </a:pPr>
            <a:r>
              <a:rPr lang="en-GB" sz="2000" b="1" dirty="0" smtClean="0"/>
              <a:t>Universal Phase 2: </a:t>
            </a:r>
            <a:r>
              <a:rPr lang="en-GB" sz="2000" dirty="0" smtClean="0"/>
              <a:t>currently offered only to whole staff teams: 3 hrs or twilights</a:t>
            </a:r>
          </a:p>
          <a:p>
            <a:pPr marL="0" indent="0">
              <a:buNone/>
            </a:pPr>
            <a:r>
              <a:rPr lang="en-GB" sz="2000" b="1" dirty="0" smtClean="0"/>
              <a:t>Introduction to Signing &amp; Communication: </a:t>
            </a:r>
            <a:r>
              <a:rPr lang="en-GB" sz="2000" dirty="0" smtClean="0"/>
              <a:t>offered to whole staff teams or as Catch-Up for practitioners new to the setting: 3hrs or twilights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2703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1300"/>
            <a:ext cx="8911687" cy="97790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/>
              <a:t>Audit Guidance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9100"/>
            <a:ext cx="8915400" cy="49657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Booklet produced by Sally: examples on tables</a:t>
            </a:r>
          </a:p>
          <a:p>
            <a:r>
              <a:rPr lang="en-GB" sz="2800" dirty="0" smtClean="0"/>
              <a:t>Available as a Word document, will be sent out as an attachment with the Club minutes</a:t>
            </a:r>
          </a:p>
          <a:p>
            <a:r>
              <a:rPr lang="en-GB" sz="2800" dirty="0" smtClean="0"/>
              <a:t>Any burning concerns about the audit?</a:t>
            </a:r>
          </a:p>
          <a:p>
            <a:r>
              <a:rPr lang="en-GB" sz="2800" dirty="0" smtClean="0"/>
              <a:t>Any difficulties around the spreadsheet from ANYCOMS</a:t>
            </a:r>
          </a:p>
          <a:p>
            <a:r>
              <a:rPr lang="en-GB" sz="2800" dirty="0" smtClean="0"/>
              <a:t>Next data collection: from Monday 13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June 2016 … please ensure forms are returned to ANYCOMS by the end of that week if possible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68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 smtClean="0"/>
              <a:t>Delving into the Roots</a:t>
            </a:r>
            <a:br>
              <a:rPr lang="en-GB" sz="4400" b="1" dirty="0" smtClean="0"/>
            </a:b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571500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Thinking about the </a:t>
            </a:r>
            <a:r>
              <a:rPr lang="en-GB" sz="2400" dirty="0" err="1" smtClean="0"/>
              <a:t>ECaT</a:t>
            </a:r>
            <a:r>
              <a:rPr lang="en-GB" sz="2400" dirty="0" smtClean="0"/>
              <a:t> Tree:</a:t>
            </a:r>
          </a:p>
          <a:p>
            <a:r>
              <a:rPr lang="en-GB" sz="2400" dirty="0" smtClean="0"/>
              <a:t>The roots of communication development from birth are: Listening </a:t>
            </a:r>
            <a:r>
              <a:rPr lang="en-GB" sz="2400" dirty="0"/>
              <a:t>&amp; Attention; Social </a:t>
            </a:r>
            <a:r>
              <a:rPr lang="en-GB" sz="2400" dirty="0" smtClean="0"/>
              <a:t>Communication</a:t>
            </a:r>
          </a:p>
          <a:p>
            <a:r>
              <a:rPr lang="en-GB" sz="2400" dirty="0" smtClean="0"/>
              <a:t>These skills are ESSENTIAL pre-linguistic skills that form the foundation for the development of later more obvious language skills</a:t>
            </a:r>
          </a:p>
          <a:p>
            <a:r>
              <a:rPr lang="en-GB" sz="2400" b="1" dirty="0" smtClean="0"/>
              <a:t>Listening skills: </a:t>
            </a:r>
            <a:r>
              <a:rPr lang="en-GB" sz="2400" dirty="0" smtClean="0"/>
              <a:t>including localisation of sound, identification of different sounds, development of auditory discrimination skills</a:t>
            </a:r>
          </a:p>
          <a:p>
            <a:r>
              <a:rPr lang="en-GB" sz="2400" b="1" dirty="0" smtClean="0"/>
              <a:t>Attention skills: </a:t>
            </a:r>
            <a:r>
              <a:rPr lang="en-GB" sz="2400" dirty="0" smtClean="0"/>
              <a:t>including supporting &amp; extending attention span [</a:t>
            </a:r>
            <a:r>
              <a:rPr lang="en-GB" sz="2400" dirty="0" err="1" smtClean="0"/>
              <a:t>Reynell</a:t>
            </a:r>
            <a:r>
              <a:rPr lang="en-GB" sz="2400" dirty="0" smtClean="0"/>
              <a:t>], developing focused joint attention &amp; Shared Sustained Thinking</a:t>
            </a:r>
          </a:p>
          <a:p>
            <a:r>
              <a:rPr lang="en-GB" sz="2400" b="1" dirty="0" smtClean="0"/>
              <a:t>Social Communication skills: </a:t>
            </a:r>
            <a:r>
              <a:rPr lang="en-GB" sz="2400" dirty="0" smtClean="0"/>
              <a:t>including eye contact &amp; turn taking</a:t>
            </a:r>
            <a:endParaRPr lang="en-GB" sz="2400" b="1" dirty="0" smtClean="0"/>
          </a:p>
          <a:p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130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 smtClean="0"/>
              <a:t>Building Blocks for Early Communication development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39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Communication between 2 people involves looking at each other, listening &amp; attending to the other person &amp; waiting for your turn to respond</a:t>
            </a:r>
          </a:p>
          <a:p>
            <a:r>
              <a:rPr lang="en-GB" sz="3200" dirty="0" smtClean="0"/>
              <a:t>Young children often have difficulties in one or more of these pre-linguistic areas</a:t>
            </a:r>
          </a:p>
          <a:p>
            <a:r>
              <a:rPr lang="en-GB" sz="3200" dirty="0" smtClean="0"/>
              <a:t>Link to </a:t>
            </a:r>
            <a:r>
              <a:rPr lang="en-GB" sz="3200" dirty="0" err="1" smtClean="0"/>
              <a:t>ECaT</a:t>
            </a:r>
            <a:r>
              <a:rPr lang="en-GB" sz="3200" dirty="0" smtClean="0"/>
              <a:t> Child Monitoring Tool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71530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</TotalTime>
  <Words>1383</Words>
  <Application>Microsoft Office PowerPoint</Application>
  <PresentationFormat>Widescreen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Wisp</vt:lpstr>
      <vt:lpstr>ECaT Club Meeting Spring 2016</vt:lpstr>
      <vt:lpstr>Feedback from Autumn Club</vt:lpstr>
      <vt:lpstr>Support for Narrative Groups from Solent NHS SLTA</vt:lpstr>
      <vt:lpstr>Accessing Support From Tina</vt:lpstr>
      <vt:lpstr>Resources</vt:lpstr>
      <vt:lpstr>Training Opportunities</vt:lpstr>
      <vt:lpstr>Audit Guidance</vt:lpstr>
      <vt:lpstr>Delving into the Roots </vt:lpstr>
      <vt:lpstr>Building Blocks for Early Communication development</vt:lpstr>
      <vt:lpstr>Eye Contact</vt:lpstr>
      <vt:lpstr>Turn Taking</vt:lpstr>
      <vt:lpstr>Attention</vt:lpstr>
      <vt:lpstr>Listening</vt:lpstr>
      <vt:lpstr>Language Through Listening Activity Pack</vt:lpstr>
      <vt:lpstr>The Bucket Approach</vt:lpstr>
      <vt:lpstr>Signed Nursery Rhyme</vt:lpstr>
      <vt:lpstr>The ECaT Big Share</vt:lpstr>
      <vt:lpstr>ECaT Club Dates</vt:lpstr>
      <vt:lpstr>Gap Task</vt:lpstr>
    </vt:vector>
  </TitlesOfParts>
  <Company>SCC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Stevens, Jan</dc:creator>
  <cp:lastModifiedBy>Stevens, Jan</cp:lastModifiedBy>
  <cp:revision>20</cp:revision>
  <dcterms:created xsi:type="dcterms:W3CDTF">2016-03-02T16:08:50Z</dcterms:created>
  <dcterms:modified xsi:type="dcterms:W3CDTF">2016-03-03T14:21:58Z</dcterms:modified>
</cp:coreProperties>
</file>