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94" r:id="rId2"/>
    <p:sldMasterId id="2147483705" r:id="rId3"/>
  </p:sldMasterIdLst>
  <p:notesMasterIdLst>
    <p:notesMasterId r:id="rId22"/>
  </p:notesMasterIdLst>
  <p:sldIdLst>
    <p:sldId id="265" r:id="rId4"/>
    <p:sldId id="592" r:id="rId5"/>
    <p:sldId id="595" r:id="rId6"/>
    <p:sldId id="597" r:id="rId7"/>
    <p:sldId id="609" r:id="rId8"/>
    <p:sldId id="610" r:id="rId9"/>
    <p:sldId id="611" r:id="rId10"/>
    <p:sldId id="613" r:id="rId11"/>
    <p:sldId id="615" r:id="rId12"/>
    <p:sldId id="600" r:id="rId13"/>
    <p:sldId id="596" r:id="rId14"/>
    <p:sldId id="589" r:id="rId15"/>
    <p:sldId id="594" r:id="rId16"/>
    <p:sldId id="582" r:id="rId17"/>
    <p:sldId id="571" r:id="rId18"/>
    <p:sldId id="584" r:id="rId19"/>
    <p:sldId id="590" r:id="rId20"/>
    <p:sldId id="5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AFC30-F118-4044-B283-D07ACFEC2DAA}" v="6" dt="2021-07-29T07:46:23.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2" d="100"/>
          <a:sy n="52" d="100"/>
        </p:scale>
        <p:origin x="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hyperlink" Target="https://maps.test-and-trace.nhs.uk/" TargetMode="External"/><Relationship Id="rId2" Type="http://schemas.openxmlformats.org/officeDocument/2006/relationships/hyperlink" Target="https://www.southampton.gov.uk/coronavirus-covid19/covid-testing/symptom-free-testing.aspx" TargetMode="External"/><Relationship Id="rId1" Type="http://schemas.openxmlformats.org/officeDocument/2006/relationships/hyperlink" Target="http://www.southampton.gov.uk/coronavirus-covid19/covid-testing/symptom-free-testing.aspx" TargetMode="External"/><Relationship Id="rId5" Type="http://schemas.openxmlformats.org/officeDocument/2006/relationships/hyperlink" Target="https://www.southampton.gov.uk/coronavirus-covid19/covid-testing/getting-tested.aspx" TargetMode="External"/><Relationship Id="rId4" Type="http://schemas.openxmlformats.org/officeDocument/2006/relationships/hyperlink" Target="https://find-covid-19-rapid-test-sites.maps.test-and-trace.nhs.uk/findatestcenter.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maps.test-and-trace.nhs.uk/" TargetMode="External"/><Relationship Id="rId2" Type="http://schemas.openxmlformats.org/officeDocument/2006/relationships/hyperlink" Target="https://www.southampton.gov.uk/coronavirus-covid19/covid-testing/symptom-free-testing.aspx" TargetMode="External"/><Relationship Id="rId1" Type="http://schemas.openxmlformats.org/officeDocument/2006/relationships/hyperlink" Target="http://www.southampton.gov.uk/coronavirus-covid19/covid-testing/symptom-free-testing.aspx" TargetMode="External"/><Relationship Id="rId5" Type="http://schemas.openxmlformats.org/officeDocument/2006/relationships/hyperlink" Target="https://www.southampton.gov.uk/coronavirus-covid19/covid-testing/getting-tested.aspx" TargetMode="External"/><Relationship Id="rId4" Type="http://schemas.openxmlformats.org/officeDocument/2006/relationships/hyperlink" Target="https://find-covid-19-rapid-test-sites.maps.test-and-trace.nhs.uk/findatestcenter.html"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62AF24-E05A-4BC9-BF9E-544C7A56FC9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7BD28470-B577-4927-A01A-DF81F5A50772}">
      <dgm:prSet custT="1"/>
      <dgm:spPr/>
      <dgm:t>
        <a:bodyPr/>
        <a:lstStyle/>
        <a:p>
          <a:r>
            <a:rPr lang="en-GB" sz="2000" b="1" dirty="0"/>
            <a:t>Book a symptom free test </a:t>
          </a:r>
          <a:r>
            <a:rPr lang="en-GB" sz="2000" dirty="0">
              <a:hlinkClick xmlns:r="http://schemas.openxmlformats.org/officeDocument/2006/relationships" r:id="rId1"/>
            </a:rPr>
            <a:t>www.southampton.gov.uk/coronavirus-covid19/covid-testing/symptom-free-testing.aspx</a:t>
          </a:r>
          <a:endParaRPr lang="en-US" sz="2000" dirty="0"/>
        </a:p>
      </dgm:t>
    </dgm:pt>
    <dgm:pt modelId="{B413D1D6-F4FB-4389-A084-389935971DED}" type="parTrans" cxnId="{371C2632-C05F-4643-8713-30A32F594079}">
      <dgm:prSet/>
      <dgm:spPr/>
      <dgm:t>
        <a:bodyPr/>
        <a:lstStyle/>
        <a:p>
          <a:endParaRPr lang="en-US" sz="2400"/>
        </a:p>
      </dgm:t>
    </dgm:pt>
    <dgm:pt modelId="{E953ED65-9E05-460D-A34D-0110F45D7FE3}" type="sibTrans" cxnId="{371C2632-C05F-4643-8713-30A32F594079}">
      <dgm:prSet/>
      <dgm:spPr/>
      <dgm:t>
        <a:bodyPr/>
        <a:lstStyle/>
        <a:p>
          <a:endParaRPr lang="en-US" sz="2400"/>
        </a:p>
      </dgm:t>
    </dgm:pt>
    <dgm:pt modelId="{A36596D1-576D-4759-B0C5-BCE27376B00C}">
      <dgm:prSet custT="1"/>
      <dgm:spPr/>
      <dgm:t>
        <a:bodyPr/>
        <a:lstStyle/>
        <a:p>
          <a:r>
            <a:rPr lang="en-GB" sz="2000" b="1" dirty="0"/>
            <a:t>Where are the test sites? </a:t>
          </a:r>
          <a:r>
            <a:rPr lang="en-GB" sz="2000" dirty="0">
              <a:hlinkClick xmlns:r="http://schemas.openxmlformats.org/officeDocument/2006/relationships" r:id="rId2"/>
            </a:rPr>
            <a:t>https://www.southampton.gov.uk/coronavirus-covid19/covid-testing/symptom-free-testing.aspx</a:t>
          </a:r>
          <a:r>
            <a:rPr lang="en-GB" sz="2000" dirty="0"/>
            <a:t> and </a:t>
          </a:r>
          <a:r>
            <a:rPr lang="en-GB" sz="2000" u="sng" dirty="0">
              <a:effectLst/>
              <a:hlinkClick xmlns:r="http://schemas.openxmlformats.org/officeDocument/2006/relationships" r:id="rId3"/>
            </a:rPr>
            <a:t>https://maps.test-and-trace.nhs.uk/</a:t>
          </a:r>
          <a:r>
            <a:rPr lang="en-GB" sz="2000" dirty="0">
              <a:effectLst/>
            </a:rPr>
            <a:t> </a:t>
          </a:r>
          <a:endParaRPr lang="en-GB" sz="2000" dirty="0"/>
        </a:p>
        <a:p>
          <a:endParaRPr lang="en-US" sz="2000" dirty="0"/>
        </a:p>
      </dgm:t>
    </dgm:pt>
    <dgm:pt modelId="{831E937D-9E77-4F04-9D22-F9C559990653}" type="parTrans" cxnId="{7EBA7DB2-FDD6-49FF-8F6E-034AFA819237}">
      <dgm:prSet/>
      <dgm:spPr/>
      <dgm:t>
        <a:bodyPr/>
        <a:lstStyle/>
        <a:p>
          <a:endParaRPr lang="en-US" sz="2400"/>
        </a:p>
      </dgm:t>
    </dgm:pt>
    <dgm:pt modelId="{04A00CC7-DDC9-4C80-80B5-996A49F63DB8}" type="sibTrans" cxnId="{7EBA7DB2-FDD6-49FF-8F6E-034AFA819237}">
      <dgm:prSet/>
      <dgm:spPr/>
      <dgm:t>
        <a:bodyPr/>
        <a:lstStyle/>
        <a:p>
          <a:endParaRPr lang="en-US" sz="2400"/>
        </a:p>
      </dgm:t>
    </dgm:pt>
    <dgm:pt modelId="{153E0841-ECE8-4C06-920C-8E18508F05DA}">
      <dgm:prSet custT="1"/>
      <dgm:spPr/>
      <dgm:t>
        <a:bodyPr/>
        <a:lstStyle/>
        <a:p>
          <a:r>
            <a:rPr lang="en-GB" sz="2000" b="1" kern="1200" dirty="0"/>
            <a:t>NHS Find a DHSC test centre website </a:t>
          </a:r>
          <a:r>
            <a:rPr lang="en-GB" sz="2000" u="sng" kern="1200" dirty="0">
              <a:solidFill>
                <a:srgbClr val="0070C0"/>
              </a:solidFill>
              <a:effectLst/>
              <a:latin typeface="Calibri" panose="020F0502020204030204"/>
              <a:ea typeface="+mn-ea"/>
              <a:cs typeface="+mn-cs"/>
              <a:hlinkClick xmlns:r="http://schemas.openxmlformats.org/officeDocument/2006/relationships" r:id="rId4">
                <a:extLst>
                  <a:ext uri="{A12FA001-AC4F-418D-AE19-62706E023703}">
                    <ahyp:hlinkClr xmlns:ahyp="http://schemas.microsoft.com/office/drawing/2018/hyperlinkcolor" val="tx"/>
                  </a:ext>
                </a:extLst>
              </a:hlinkClick>
            </a:rPr>
            <a:t>https://find-covid-19-rapid-test-sites.maps.test-and-trace.nhs.uk/findatestcenter.html</a:t>
          </a:r>
          <a:r>
            <a:rPr lang="en-GB" sz="2000" u="sng" kern="1200" dirty="0">
              <a:solidFill>
                <a:srgbClr val="0070C0"/>
              </a:solidFill>
              <a:effectLst/>
              <a:latin typeface="Calibri" panose="020F0502020204030204"/>
              <a:ea typeface="+mn-ea"/>
              <a:cs typeface="+mn-cs"/>
            </a:rPr>
            <a:t> </a:t>
          </a:r>
          <a:r>
            <a:rPr lang="en-GB" sz="2000" b="1" dirty="0"/>
            <a:t>If you have symptoms book a test </a:t>
          </a:r>
          <a:r>
            <a:rPr lang="en-GB" sz="2000" dirty="0">
              <a:hlinkClick xmlns:r="http://schemas.openxmlformats.org/officeDocument/2006/relationships" r:id="rId5"/>
            </a:rPr>
            <a:t>https://www.southampton.gov.uk/coronavirus-covid19/covid-testing/getting-tested.aspx</a:t>
          </a:r>
          <a:endParaRPr lang="en-US" sz="2000" u="sng" kern="1200" dirty="0">
            <a:solidFill>
              <a:srgbClr val="0070C0"/>
            </a:solidFill>
            <a:effectLst/>
            <a:latin typeface="Calibri" panose="020F0502020204030204"/>
            <a:ea typeface="+mn-ea"/>
            <a:cs typeface="+mn-cs"/>
          </a:endParaRPr>
        </a:p>
      </dgm:t>
    </dgm:pt>
    <dgm:pt modelId="{E7992943-FA03-48B5-8BBF-79560984FE62}" type="parTrans" cxnId="{C17E28E2-6DE2-445F-952C-2EB97DEEDD56}">
      <dgm:prSet/>
      <dgm:spPr/>
      <dgm:t>
        <a:bodyPr/>
        <a:lstStyle/>
        <a:p>
          <a:endParaRPr lang="en-US" sz="2400"/>
        </a:p>
      </dgm:t>
    </dgm:pt>
    <dgm:pt modelId="{2E44045F-7F2A-4F42-9F51-939DA940ED98}" type="sibTrans" cxnId="{C17E28E2-6DE2-445F-952C-2EB97DEEDD56}">
      <dgm:prSet/>
      <dgm:spPr/>
      <dgm:t>
        <a:bodyPr/>
        <a:lstStyle/>
        <a:p>
          <a:endParaRPr lang="en-US" sz="2400"/>
        </a:p>
      </dgm:t>
    </dgm:pt>
    <dgm:pt modelId="{DD2DBAD6-1F0F-43F3-B36F-54D2D30B787A}">
      <dgm:prSet custT="1"/>
      <dgm:spPr/>
      <dgm:t>
        <a:bodyPr/>
        <a:lstStyle/>
        <a:p>
          <a:r>
            <a:rPr lang="en-GB" sz="2000" b="1"/>
            <a:t>If you have symptoms book a test </a:t>
          </a:r>
          <a:r>
            <a:rPr lang="en-GB" sz="2000">
              <a:hlinkClick xmlns:r="http://schemas.openxmlformats.org/officeDocument/2006/relationships" r:id="rId5"/>
            </a:rPr>
            <a:t>https://www.southampton.gov.uk/coronavirus-covid19/covid-testing/getting-tested.aspx</a:t>
          </a:r>
          <a:endParaRPr lang="en-US" sz="2000" u="sng" kern="1200" dirty="0">
            <a:solidFill>
              <a:srgbClr val="0070C0"/>
            </a:solidFill>
            <a:effectLst/>
            <a:latin typeface="Calibri" panose="020F0502020204030204"/>
            <a:ea typeface="+mn-ea"/>
            <a:cs typeface="+mn-cs"/>
          </a:endParaRPr>
        </a:p>
      </dgm:t>
    </dgm:pt>
    <dgm:pt modelId="{61DDFE92-5292-4798-825A-838109804D44}" type="parTrans" cxnId="{FDB8A019-FA80-42C8-92B2-7F67E45CF184}">
      <dgm:prSet/>
      <dgm:spPr/>
      <dgm:t>
        <a:bodyPr/>
        <a:lstStyle/>
        <a:p>
          <a:endParaRPr lang="en-GB"/>
        </a:p>
      </dgm:t>
    </dgm:pt>
    <dgm:pt modelId="{4B099807-A561-458C-A075-932F98364C3A}" type="sibTrans" cxnId="{FDB8A019-FA80-42C8-92B2-7F67E45CF184}">
      <dgm:prSet/>
      <dgm:spPr/>
      <dgm:t>
        <a:bodyPr/>
        <a:lstStyle/>
        <a:p>
          <a:endParaRPr lang="en-GB"/>
        </a:p>
      </dgm:t>
    </dgm:pt>
    <dgm:pt modelId="{23FB24F9-2BDD-4B74-B716-999D46325556}" type="pres">
      <dgm:prSet presAssocID="{9162AF24-E05A-4BC9-BF9E-544C7A56FC9C}" presName="vert0" presStyleCnt="0">
        <dgm:presLayoutVars>
          <dgm:dir/>
          <dgm:animOne val="branch"/>
          <dgm:animLvl val="lvl"/>
        </dgm:presLayoutVars>
      </dgm:prSet>
      <dgm:spPr/>
    </dgm:pt>
    <dgm:pt modelId="{BCFE019A-DC23-482F-8688-59D7009D62B3}" type="pres">
      <dgm:prSet presAssocID="{7BD28470-B577-4927-A01A-DF81F5A50772}" presName="thickLine" presStyleLbl="alignNode1" presStyleIdx="0" presStyleCnt="4"/>
      <dgm:spPr/>
    </dgm:pt>
    <dgm:pt modelId="{948B3E06-00ED-464D-9B70-56BA1BDDDC27}" type="pres">
      <dgm:prSet presAssocID="{7BD28470-B577-4927-A01A-DF81F5A50772}" presName="horz1" presStyleCnt="0"/>
      <dgm:spPr/>
    </dgm:pt>
    <dgm:pt modelId="{F1E4F12B-E7B5-4F45-AF5B-E95AF2EBD9FA}" type="pres">
      <dgm:prSet presAssocID="{7BD28470-B577-4927-A01A-DF81F5A50772}" presName="tx1" presStyleLbl="revTx" presStyleIdx="0" presStyleCnt="4"/>
      <dgm:spPr/>
    </dgm:pt>
    <dgm:pt modelId="{DE14C527-C3B1-451C-92FC-450ED280D8F1}" type="pres">
      <dgm:prSet presAssocID="{7BD28470-B577-4927-A01A-DF81F5A50772}" presName="vert1" presStyleCnt="0"/>
      <dgm:spPr/>
    </dgm:pt>
    <dgm:pt modelId="{CD7D2F10-098B-4765-8444-6D09ADC717AD}" type="pres">
      <dgm:prSet presAssocID="{A36596D1-576D-4759-B0C5-BCE27376B00C}" presName="thickLine" presStyleLbl="alignNode1" presStyleIdx="1" presStyleCnt="4"/>
      <dgm:spPr/>
    </dgm:pt>
    <dgm:pt modelId="{EC7DBF67-E9D0-4876-B8E3-EB1B492533A1}" type="pres">
      <dgm:prSet presAssocID="{A36596D1-576D-4759-B0C5-BCE27376B00C}" presName="horz1" presStyleCnt="0"/>
      <dgm:spPr/>
    </dgm:pt>
    <dgm:pt modelId="{B5B0B235-9F8B-4FE1-A029-8FC1747FF8F1}" type="pres">
      <dgm:prSet presAssocID="{A36596D1-576D-4759-B0C5-BCE27376B00C}" presName="tx1" presStyleLbl="revTx" presStyleIdx="1" presStyleCnt="4"/>
      <dgm:spPr/>
    </dgm:pt>
    <dgm:pt modelId="{264A04C1-1945-455C-8AF6-2F9B3F91B941}" type="pres">
      <dgm:prSet presAssocID="{A36596D1-576D-4759-B0C5-BCE27376B00C}" presName="vert1" presStyleCnt="0"/>
      <dgm:spPr/>
    </dgm:pt>
    <dgm:pt modelId="{BDB4964A-CF95-41FF-A9CF-1B3879A64492}" type="pres">
      <dgm:prSet presAssocID="{153E0841-ECE8-4C06-920C-8E18508F05DA}" presName="thickLine" presStyleLbl="alignNode1" presStyleIdx="2" presStyleCnt="4"/>
      <dgm:spPr/>
    </dgm:pt>
    <dgm:pt modelId="{7D28A326-E5D6-4BF0-BEE1-4A7F41F12CE9}" type="pres">
      <dgm:prSet presAssocID="{153E0841-ECE8-4C06-920C-8E18508F05DA}" presName="horz1" presStyleCnt="0"/>
      <dgm:spPr/>
    </dgm:pt>
    <dgm:pt modelId="{7F52A818-278C-4959-BCD3-67E87B717621}" type="pres">
      <dgm:prSet presAssocID="{153E0841-ECE8-4C06-920C-8E18508F05DA}" presName="tx1" presStyleLbl="revTx" presStyleIdx="2" presStyleCnt="4" custLinFactNeighborY="3888"/>
      <dgm:spPr/>
    </dgm:pt>
    <dgm:pt modelId="{23E154B8-EEAC-41E5-B6B3-EED361994B97}" type="pres">
      <dgm:prSet presAssocID="{153E0841-ECE8-4C06-920C-8E18508F05DA}" presName="vert1" presStyleCnt="0"/>
      <dgm:spPr/>
    </dgm:pt>
    <dgm:pt modelId="{2C2400A6-6618-4BA8-BFB1-F0920200E815}" type="pres">
      <dgm:prSet presAssocID="{DD2DBAD6-1F0F-43F3-B36F-54D2D30B787A}" presName="thickLine" presStyleLbl="alignNode1" presStyleIdx="3" presStyleCnt="4"/>
      <dgm:spPr/>
    </dgm:pt>
    <dgm:pt modelId="{7B28567A-E859-4C7A-9C92-18BADB05DE28}" type="pres">
      <dgm:prSet presAssocID="{DD2DBAD6-1F0F-43F3-B36F-54D2D30B787A}" presName="horz1" presStyleCnt="0"/>
      <dgm:spPr/>
    </dgm:pt>
    <dgm:pt modelId="{6FBC0C32-E7A1-4D81-B209-39E486BC3C93}" type="pres">
      <dgm:prSet presAssocID="{DD2DBAD6-1F0F-43F3-B36F-54D2D30B787A}" presName="tx1" presStyleLbl="revTx" presStyleIdx="3" presStyleCnt="4"/>
      <dgm:spPr/>
    </dgm:pt>
    <dgm:pt modelId="{93CD0372-7168-4E7B-915E-5037E81A9C51}" type="pres">
      <dgm:prSet presAssocID="{DD2DBAD6-1F0F-43F3-B36F-54D2D30B787A}" presName="vert1" presStyleCnt="0"/>
      <dgm:spPr/>
    </dgm:pt>
  </dgm:ptLst>
  <dgm:cxnLst>
    <dgm:cxn modelId="{3D5BB211-BA94-4CCF-BE7B-E4911BC7846C}" type="presOf" srcId="{A36596D1-576D-4759-B0C5-BCE27376B00C}" destId="{B5B0B235-9F8B-4FE1-A029-8FC1747FF8F1}" srcOrd="0" destOrd="0" presId="urn:microsoft.com/office/officeart/2008/layout/LinedList"/>
    <dgm:cxn modelId="{FDB8A019-FA80-42C8-92B2-7F67E45CF184}" srcId="{9162AF24-E05A-4BC9-BF9E-544C7A56FC9C}" destId="{DD2DBAD6-1F0F-43F3-B36F-54D2D30B787A}" srcOrd="3" destOrd="0" parTransId="{61DDFE92-5292-4798-825A-838109804D44}" sibTransId="{4B099807-A561-458C-A075-932F98364C3A}"/>
    <dgm:cxn modelId="{3BD4691C-FB6F-4EC4-B56F-B602E42A4CC0}" type="presOf" srcId="{153E0841-ECE8-4C06-920C-8E18508F05DA}" destId="{7F52A818-278C-4959-BCD3-67E87B717621}" srcOrd="0" destOrd="0" presId="urn:microsoft.com/office/officeart/2008/layout/LinedList"/>
    <dgm:cxn modelId="{371C2632-C05F-4643-8713-30A32F594079}" srcId="{9162AF24-E05A-4BC9-BF9E-544C7A56FC9C}" destId="{7BD28470-B577-4927-A01A-DF81F5A50772}" srcOrd="0" destOrd="0" parTransId="{B413D1D6-F4FB-4389-A084-389935971DED}" sibTransId="{E953ED65-9E05-460D-A34D-0110F45D7FE3}"/>
    <dgm:cxn modelId="{C5F6B998-4BF8-421D-8F96-8E302573CCA5}" type="presOf" srcId="{7BD28470-B577-4927-A01A-DF81F5A50772}" destId="{F1E4F12B-E7B5-4F45-AF5B-E95AF2EBD9FA}" srcOrd="0" destOrd="0" presId="urn:microsoft.com/office/officeart/2008/layout/LinedList"/>
    <dgm:cxn modelId="{332C4BAE-47DF-4CD8-9328-BB8B6D6EE06A}" type="presOf" srcId="{DD2DBAD6-1F0F-43F3-B36F-54D2D30B787A}" destId="{6FBC0C32-E7A1-4D81-B209-39E486BC3C93}" srcOrd="0" destOrd="0" presId="urn:microsoft.com/office/officeart/2008/layout/LinedList"/>
    <dgm:cxn modelId="{7EBA7DB2-FDD6-49FF-8F6E-034AFA819237}" srcId="{9162AF24-E05A-4BC9-BF9E-544C7A56FC9C}" destId="{A36596D1-576D-4759-B0C5-BCE27376B00C}" srcOrd="1" destOrd="0" parTransId="{831E937D-9E77-4F04-9D22-F9C559990653}" sibTransId="{04A00CC7-DDC9-4C80-80B5-996A49F63DB8}"/>
    <dgm:cxn modelId="{C79D8FD7-19DD-4499-8E87-FB8E7DAB889B}" type="presOf" srcId="{9162AF24-E05A-4BC9-BF9E-544C7A56FC9C}" destId="{23FB24F9-2BDD-4B74-B716-999D46325556}" srcOrd="0" destOrd="0" presId="urn:microsoft.com/office/officeart/2008/layout/LinedList"/>
    <dgm:cxn modelId="{C17E28E2-6DE2-445F-952C-2EB97DEEDD56}" srcId="{9162AF24-E05A-4BC9-BF9E-544C7A56FC9C}" destId="{153E0841-ECE8-4C06-920C-8E18508F05DA}" srcOrd="2" destOrd="0" parTransId="{E7992943-FA03-48B5-8BBF-79560984FE62}" sibTransId="{2E44045F-7F2A-4F42-9F51-939DA940ED98}"/>
    <dgm:cxn modelId="{BE3E9EE9-195E-49DF-9251-663EF742185E}" type="presParOf" srcId="{23FB24F9-2BDD-4B74-B716-999D46325556}" destId="{BCFE019A-DC23-482F-8688-59D7009D62B3}" srcOrd="0" destOrd="0" presId="urn:microsoft.com/office/officeart/2008/layout/LinedList"/>
    <dgm:cxn modelId="{6C96FB9F-888D-49C7-85D1-802B8551C147}" type="presParOf" srcId="{23FB24F9-2BDD-4B74-B716-999D46325556}" destId="{948B3E06-00ED-464D-9B70-56BA1BDDDC27}" srcOrd="1" destOrd="0" presId="urn:microsoft.com/office/officeart/2008/layout/LinedList"/>
    <dgm:cxn modelId="{20AC2F97-C014-4290-89A7-1375E549F5EA}" type="presParOf" srcId="{948B3E06-00ED-464D-9B70-56BA1BDDDC27}" destId="{F1E4F12B-E7B5-4F45-AF5B-E95AF2EBD9FA}" srcOrd="0" destOrd="0" presId="urn:microsoft.com/office/officeart/2008/layout/LinedList"/>
    <dgm:cxn modelId="{252D9E7F-0207-4802-9147-1472AF70B3DB}" type="presParOf" srcId="{948B3E06-00ED-464D-9B70-56BA1BDDDC27}" destId="{DE14C527-C3B1-451C-92FC-450ED280D8F1}" srcOrd="1" destOrd="0" presId="urn:microsoft.com/office/officeart/2008/layout/LinedList"/>
    <dgm:cxn modelId="{22E4DE9A-673B-403D-9171-FE58033D6022}" type="presParOf" srcId="{23FB24F9-2BDD-4B74-B716-999D46325556}" destId="{CD7D2F10-098B-4765-8444-6D09ADC717AD}" srcOrd="2" destOrd="0" presId="urn:microsoft.com/office/officeart/2008/layout/LinedList"/>
    <dgm:cxn modelId="{A8F9D7F0-863C-4EBB-93B7-10BFA2BF760C}" type="presParOf" srcId="{23FB24F9-2BDD-4B74-B716-999D46325556}" destId="{EC7DBF67-E9D0-4876-B8E3-EB1B492533A1}" srcOrd="3" destOrd="0" presId="urn:microsoft.com/office/officeart/2008/layout/LinedList"/>
    <dgm:cxn modelId="{FE71BB64-55CB-4569-9BBF-36A5C5E50708}" type="presParOf" srcId="{EC7DBF67-E9D0-4876-B8E3-EB1B492533A1}" destId="{B5B0B235-9F8B-4FE1-A029-8FC1747FF8F1}" srcOrd="0" destOrd="0" presId="urn:microsoft.com/office/officeart/2008/layout/LinedList"/>
    <dgm:cxn modelId="{15202D7C-099F-4B9F-B887-64AF39D685DB}" type="presParOf" srcId="{EC7DBF67-E9D0-4876-B8E3-EB1B492533A1}" destId="{264A04C1-1945-455C-8AF6-2F9B3F91B941}" srcOrd="1" destOrd="0" presId="urn:microsoft.com/office/officeart/2008/layout/LinedList"/>
    <dgm:cxn modelId="{D00F5D0E-13E1-495E-8F53-6D36879C92B1}" type="presParOf" srcId="{23FB24F9-2BDD-4B74-B716-999D46325556}" destId="{BDB4964A-CF95-41FF-A9CF-1B3879A64492}" srcOrd="4" destOrd="0" presId="urn:microsoft.com/office/officeart/2008/layout/LinedList"/>
    <dgm:cxn modelId="{896C9111-2A2F-425D-80B0-05E14B98FC15}" type="presParOf" srcId="{23FB24F9-2BDD-4B74-B716-999D46325556}" destId="{7D28A326-E5D6-4BF0-BEE1-4A7F41F12CE9}" srcOrd="5" destOrd="0" presId="urn:microsoft.com/office/officeart/2008/layout/LinedList"/>
    <dgm:cxn modelId="{57C6AFDE-81C7-412E-B3FE-01FC316A3054}" type="presParOf" srcId="{7D28A326-E5D6-4BF0-BEE1-4A7F41F12CE9}" destId="{7F52A818-278C-4959-BCD3-67E87B717621}" srcOrd="0" destOrd="0" presId="urn:microsoft.com/office/officeart/2008/layout/LinedList"/>
    <dgm:cxn modelId="{B210F70E-2E3C-4D8F-8C37-0BA0188AC498}" type="presParOf" srcId="{7D28A326-E5D6-4BF0-BEE1-4A7F41F12CE9}" destId="{23E154B8-EEAC-41E5-B6B3-EED361994B97}" srcOrd="1" destOrd="0" presId="urn:microsoft.com/office/officeart/2008/layout/LinedList"/>
    <dgm:cxn modelId="{809EAE4F-6AFB-4C48-8B2F-25AE87394906}" type="presParOf" srcId="{23FB24F9-2BDD-4B74-B716-999D46325556}" destId="{2C2400A6-6618-4BA8-BFB1-F0920200E815}" srcOrd="6" destOrd="0" presId="urn:microsoft.com/office/officeart/2008/layout/LinedList"/>
    <dgm:cxn modelId="{9C6AB58B-7A95-4BF9-AE04-707EF03ABB4B}" type="presParOf" srcId="{23FB24F9-2BDD-4B74-B716-999D46325556}" destId="{7B28567A-E859-4C7A-9C92-18BADB05DE28}" srcOrd="7" destOrd="0" presId="urn:microsoft.com/office/officeart/2008/layout/LinedList"/>
    <dgm:cxn modelId="{81A3FF31-CD4A-4D33-890A-C60B49C15C50}" type="presParOf" srcId="{7B28567A-E859-4C7A-9C92-18BADB05DE28}" destId="{6FBC0C32-E7A1-4D81-B209-39E486BC3C93}" srcOrd="0" destOrd="0" presId="urn:microsoft.com/office/officeart/2008/layout/LinedList"/>
    <dgm:cxn modelId="{A892CB9B-8504-4EC2-93A0-919E74BC00B8}" type="presParOf" srcId="{7B28567A-E859-4C7A-9C92-18BADB05DE28}" destId="{93CD0372-7168-4E7B-915E-5037E81A9C5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E019A-DC23-482F-8688-59D7009D62B3}">
      <dsp:nvSpPr>
        <dsp:cNvPr id="0" name=""/>
        <dsp:cNvSpPr/>
      </dsp:nvSpPr>
      <dsp:spPr>
        <a:xfrm>
          <a:off x="0" y="0"/>
          <a:ext cx="1127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E4F12B-E7B5-4F45-AF5B-E95AF2EBD9FA}">
      <dsp:nvSpPr>
        <dsp:cNvPr id="0" name=""/>
        <dsp:cNvSpPr/>
      </dsp:nvSpPr>
      <dsp:spPr>
        <a:xfrm>
          <a:off x="0" y="0"/>
          <a:ext cx="11270512" cy="1276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Book a symptom free test </a:t>
          </a:r>
          <a:r>
            <a:rPr lang="en-GB" sz="2000" kern="1200" dirty="0">
              <a:hlinkClick xmlns:r="http://schemas.openxmlformats.org/officeDocument/2006/relationships" r:id="rId1"/>
            </a:rPr>
            <a:t>www.southampton.gov.uk/coronavirus-covid19/covid-testing/symptom-free-testing.aspx</a:t>
          </a:r>
          <a:endParaRPr lang="en-US" sz="2000" kern="1200" dirty="0"/>
        </a:p>
      </dsp:txBody>
      <dsp:txXfrm>
        <a:off x="0" y="0"/>
        <a:ext cx="11270512" cy="1276384"/>
      </dsp:txXfrm>
    </dsp:sp>
    <dsp:sp modelId="{CD7D2F10-098B-4765-8444-6D09ADC717AD}">
      <dsp:nvSpPr>
        <dsp:cNvPr id="0" name=""/>
        <dsp:cNvSpPr/>
      </dsp:nvSpPr>
      <dsp:spPr>
        <a:xfrm>
          <a:off x="0" y="1276384"/>
          <a:ext cx="1127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B0B235-9F8B-4FE1-A029-8FC1747FF8F1}">
      <dsp:nvSpPr>
        <dsp:cNvPr id="0" name=""/>
        <dsp:cNvSpPr/>
      </dsp:nvSpPr>
      <dsp:spPr>
        <a:xfrm>
          <a:off x="0" y="1276384"/>
          <a:ext cx="11270512" cy="1276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Where are the test sites? </a:t>
          </a:r>
          <a:r>
            <a:rPr lang="en-GB" sz="2000" kern="1200" dirty="0">
              <a:hlinkClick xmlns:r="http://schemas.openxmlformats.org/officeDocument/2006/relationships" r:id="rId2"/>
            </a:rPr>
            <a:t>https://www.southampton.gov.uk/coronavirus-covid19/covid-testing/symptom-free-testing.aspx</a:t>
          </a:r>
          <a:r>
            <a:rPr lang="en-GB" sz="2000" kern="1200" dirty="0"/>
            <a:t> and </a:t>
          </a:r>
          <a:r>
            <a:rPr lang="en-GB" sz="2000" u="sng" kern="1200" dirty="0">
              <a:effectLst/>
              <a:hlinkClick xmlns:r="http://schemas.openxmlformats.org/officeDocument/2006/relationships" r:id="rId3"/>
            </a:rPr>
            <a:t>https://maps.test-and-trace.nhs.uk/</a:t>
          </a:r>
          <a:r>
            <a:rPr lang="en-GB" sz="2000" kern="1200" dirty="0">
              <a:effectLst/>
            </a:rPr>
            <a:t> </a:t>
          </a:r>
          <a:endParaRPr lang="en-GB" sz="2000" kern="1200" dirty="0"/>
        </a:p>
        <a:p>
          <a:pPr marL="0" lvl="0" indent="0" algn="l" defTabSz="889000">
            <a:lnSpc>
              <a:spcPct val="90000"/>
            </a:lnSpc>
            <a:spcBef>
              <a:spcPct val="0"/>
            </a:spcBef>
            <a:spcAft>
              <a:spcPct val="35000"/>
            </a:spcAft>
            <a:buNone/>
          </a:pPr>
          <a:endParaRPr lang="en-US" sz="2000" kern="1200" dirty="0"/>
        </a:p>
      </dsp:txBody>
      <dsp:txXfrm>
        <a:off x="0" y="1276384"/>
        <a:ext cx="11270512" cy="1276384"/>
      </dsp:txXfrm>
    </dsp:sp>
    <dsp:sp modelId="{BDB4964A-CF95-41FF-A9CF-1B3879A64492}">
      <dsp:nvSpPr>
        <dsp:cNvPr id="0" name=""/>
        <dsp:cNvSpPr/>
      </dsp:nvSpPr>
      <dsp:spPr>
        <a:xfrm>
          <a:off x="0" y="2552769"/>
          <a:ext cx="1127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52A818-278C-4959-BCD3-67E87B717621}">
      <dsp:nvSpPr>
        <dsp:cNvPr id="0" name=""/>
        <dsp:cNvSpPr/>
      </dsp:nvSpPr>
      <dsp:spPr>
        <a:xfrm>
          <a:off x="0" y="2602395"/>
          <a:ext cx="11270512" cy="1276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NHS Find a DHSC test centre website </a:t>
          </a:r>
          <a:r>
            <a:rPr lang="en-GB" sz="2000" u="sng" kern="1200" dirty="0">
              <a:solidFill>
                <a:srgbClr val="0070C0"/>
              </a:solidFill>
              <a:effectLst/>
              <a:latin typeface="Calibri" panose="020F0502020204030204"/>
              <a:ea typeface="+mn-ea"/>
              <a:cs typeface="+mn-cs"/>
              <a:hlinkClick xmlns:r="http://schemas.openxmlformats.org/officeDocument/2006/relationships" r:id="rId4">
                <a:extLst>
                  <a:ext uri="{A12FA001-AC4F-418D-AE19-62706E023703}">
                    <ahyp:hlinkClr xmlns:ahyp="http://schemas.microsoft.com/office/drawing/2018/hyperlinkcolor" val="tx"/>
                  </a:ext>
                </a:extLst>
              </a:hlinkClick>
            </a:rPr>
            <a:t>https://find-covid-19-rapid-test-sites.maps.test-and-trace.nhs.uk/findatestcenter.html</a:t>
          </a:r>
          <a:r>
            <a:rPr lang="en-GB" sz="2000" u="sng" kern="1200" dirty="0">
              <a:solidFill>
                <a:srgbClr val="0070C0"/>
              </a:solidFill>
              <a:effectLst/>
              <a:latin typeface="Calibri" panose="020F0502020204030204"/>
              <a:ea typeface="+mn-ea"/>
              <a:cs typeface="+mn-cs"/>
            </a:rPr>
            <a:t> </a:t>
          </a:r>
          <a:r>
            <a:rPr lang="en-GB" sz="2000" b="1" dirty="0"/>
            <a:t>If you have symptoms book a test </a:t>
          </a:r>
          <a:r>
            <a:rPr lang="en-GB" sz="2000" dirty="0">
              <a:hlinkClick xmlns:r="http://schemas.openxmlformats.org/officeDocument/2006/relationships" r:id="rId5"/>
            </a:rPr>
            <a:t>https://www.southampton.gov.uk/coronavirus-covid19/covid-testing/getting-tested.aspx</a:t>
          </a:r>
          <a:endParaRPr lang="en-US" sz="2000" u="sng" kern="1200" dirty="0">
            <a:solidFill>
              <a:srgbClr val="0070C0"/>
            </a:solidFill>
            <a:effectLst/>
            <a:latin typeface="Calibri" panose="020F0502020204030204"/>
            <a:ea typeface="+mn-ea"/>
            <a:cs typeface="+mn-cs"/>
          </a:endParaRPr>
        </a:p>
      </dsp:txBody>
      <dsp:txXfrm>
        <a:off x="0" y="2602395"/>
        <a:ext cx="11270512" cy="1276384"/>
      </dsp:txXfrm>
    </dsp:sp>
    <dsp:sp modelId="{2C2400A6-6618-4BA8-BFB1-F0920200E815}">
      <dsp:nvSpPr>
        <dsp:cNvPr id="0" name=""/>
        <dsp:cNvSpPr/>
      </dsp:nvSpPr>
      <dsp:spPr>
        <a:xfrm>
          <a:off x="0" y="3829154"/>
          <a:ext cx="1127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BC0C32-E7A1-4D81-B209-39E486BC3C93}">
      <dsp:nvSpPr>
        <dsp:cNvPr id="0" name=""/>
        <dsp:cNvSpPr/>
      </dsp:nvSpPr>
      <dsp:spPr>
        <a:xfrm>
          <a:off x="0" y="3829154"/>
          <a:ext cx="11270512" cy="1276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a:t>If you have symptoms book a test </a:t>
          </a:r>
          <a:r>
            <a:rPr lang="en-GB" sz="2000">
              <a:hlinkClick xmlns:r="http://schemas.openxmlformats.org/officeDocument/2006/relationships" r:id="rId5"/>
            </a:rPr>
            <a:t>https://www.southampton.gov.uk/coronavirus-covid19/covid-testing/getting-tested.aspx</a:t>
          </a:r>
          <a:endParaRPr lang="en-US" sz="2000" u="sng" kern="1200" dirty="0">
            <a:solidFill>
              <a:srgbClr val="0070C0"/>
            </a:solidFill>
            <a:effectLst/>
            <a:latin typeface="Calibri" panose="020F0502020204030204"/>
            <a:ea typeface="+mn-ea"/>
            <a:cs typeface="+mn-cs"/>
          </a:endParaRPr>
        </a:p>
      </dsp:txBody>
      <dsp:txXfrm>
        <a:off x="0" y="3829154"/>
        <a:ext cx="11270512" cy="127638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72DAA-CF18-4C94-A9AF-FD0335D9A2A4}" type="datetimeFigureOut">
              <a:rPr lang="en-GB" smtClean="0"/>
              <a:t>29/07/2021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A7D92-DE66-45F5-B312-FD340D2D8BE8}" type="slidenum">
              <a:rPr lang="en-GB" smtClean="0"/>
              <a:t>‹#›</a:t>
            </a:fld>
            <a:endParaRPr lang="en-GB"/>
          </a:p>
        </p:txBody>
      </p:sp>
    </p:spTree>
    <p:extLst>
      <p:ext uri="{BB962C8B-B14F-4D97-AF65-F5344CB8AC3E}">
        <p14:creationId xmlns:p14="http://schemas.microsoft.com/office/powerpoint/2010/main" val="130607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B5C4B-D82D-4175-AC8A-FB2092C239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3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B5C4B-D82D-4175-AC8A-FB2092C239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22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B5C4B-D82D-4175-AC8A-FB2092C239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62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B5C4B-D82D-4175-AC8A-FB2092C239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62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B5C4B-D82D-4175-AC8A-FB2092C239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602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B5C4B-D82D-4175-AC8A-FB2092C239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60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B5C4B-D82D-4175-AC8A-FB2092C239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13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B5C4B-D82D-4175-AC8A-FB2092C239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16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B5C4B-D82D-4175-AC8A-FB2092C239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793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7549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4800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289908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83"/>
            <a:ext cx="10363200" cy="1470025"/>
          </a:xfrm>
        </p:spPr>
        <p:txBody>
          <a:bodyPr/>
          <a:lstStyle>
            <a:lvl1pPr algn="l">
              <a:defRPr sz="3600" b="1" i="0"/>
            </a:lvl1pPr>
          </a:lstStyle>
          <a:p>
            <a:r>
              <a:rPr lang="en-US"/>
              <a:t>Click to edit Master title style</a:t>
            </a:r>
            <a:endParaRPr lang="en-US" dirty="0"/>
          </a:p>
        </p:txBody>
      </p:sp>
      <p:sp>
        <p:nvSpPr>
          <p:cNvPr id="3" name="Subtitle 2"/>
          <p:cNvSpPr>
            <a:spLocks noGrp="1"/>
          </p:cNvSpPr>
          <p:nvPr>
            <p:ph type="subTitle" idx="1"/>
          </p:nvPr>
        </p:nvSpPr>
        <p:spPr>
          <a:xfrm>
            <a:off x="429241" y="3803570"/>
            <a:ext cx="10363200" cy="1033594"/>
          </a:xfrm>
        </p:spPr>
        <p:txBody>
          <a:bodyPr>
            <a:normAutofit/>
          </a:bodyPr>
          <a:lstStyle>
            <a:lvl1pPr marL="0" indent="0" algn="l">
              <a:buNone/>
              <a:defRPr sz="2000" b="1" i="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64654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41584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62300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12005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96420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59621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73954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658922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696102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122976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C43F-CFE0-4E37-9D33-45912C468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F82DCB-4FCF-4D52-B6DC-BC5733567B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982C2C-B851-453A-A226-FFF3FB2103C4}"/>
              </a:ext>
            </a:extLst>
          </p:cNvPr>
          <p:cNvSpPr>
            <a:spLocks noGrp="1"/>
          </p:cNvSpPr>
          <p:nvPr>
            <p:ph type="dt" sz="half" idx="10"/>
          </p:nvPr>
        </p:nvSpPr>
        <p:spPr/>
        <p:txBody>
          <a:bodyPr/>
          <a:lstStyle/>
          <a:p>
            <a:fld id="{57E52349-AAE1-4CD3-A538-ABCC96B1453B}" type="datetimeFigureOut">
              <a:rPr lang="en-GB" smtClean="0"/>
              <a:t>29/07/2021</a:t>
            </a:fld>
            <a:endParaRPr lang="en-GB"/>
          </a:p>
        </p:txBody>
      </p:sp>
      <p:sp>
        <p:nvSpPr>
          <p:cNvPr id="5" name="Footer Placeholder 4">
            <a:extLst>
              <a:ext uri="{FF2B5EF4-FFF2-40B4-BE49-F238E27FC236}">
                <a16:creationId xmlns:a16="http://schemas.microsoft.com/office/drawing/2014/main" id="{29026290-ED8C-42B4-AA8F-FF926560E1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2699A5-DCCF-47E8-B2F8-2F7CCA57C4F4}"/>
              </a:ext>
            </a:extLst>
          </p:cNvPr>
          <p:cNvSpPr>
            <a:spLocks noGrp="1"/>
          </p:cNvSpPr>
          <p:nvPr>
            <p:ph type="sldNum" sz="quarter" idx="12"/>
          </p:nvPr>
        </p:nvSpPr>
        <p:spPr/>
        <p:txBody>
          <a:bodyPr/>
          <a:lstStyle/>
          <a:p>
            <a:fld id="{0C9FB87C-1987-4E0B-92AC-21A05BD6969D}" type="slidenum">
              <a:rPr lang="en-GB" smtClean="0"/>
              <a:t>‹#›</a:t>
            </a:fld>
            <a:endParaRPr lang="en-GB"/>
          </a:p>
        </p:txBody>
      </p:sp>
    </p:spTree>
    <p:extLst>
      <p:ext uri="{BB962C8B-B14F-4D97-AF65-F5344CB8AC3E}">
        <p14:creationId xmlns:p14="http://schemas.microsoft.com/office/powerpoint/2010/main" val="1555107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BF85E-C4E0-441F-B6A9-8A78968F72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14F52F-BD00-4938-92A5-7403F4EEB5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093A0-B466-47B4-9293-C60CAA28AE82}"/>
              </a:ext>
            </a:extLst>
          </p:cNvPr>
          <p:cNvSpPr>
            <a:spLocks noGrp="1"/>
          </p:cNvSpPr>
          <p:nvPr>
            <p:ph type="dt" sz="half" idx="10"/>
          </p:nvPr>
        </p:nvSpPr>
        <p:spPr/>
        <p:txBody>
          <a:bodyPr/>
          <a:lstStyle/>
          <a:p>
            <a:fld id="{57E52349-AAE1-4CD3-A538-ABCC96B1453B}" type="datetimeFigureOut">
              <a:rPr lang="en-GB" smtClean="0"/>
              <a:t>29/07/2021</a:t>
            </a:fld>
            <a:endParaRPr lang="en-GB"/>
          </a:p>
        </p:txBody>
      </p:sp>
      <p:sp>
        <p:nvSpPr>
          <p:cNvPr id="5" name="Footer Placeholder 4">
            <a:extLst>
              <a:ext uri="{FF2B5EF4-FFF2-40B4-BE49-F238E27FC236}">
                <a16:creationId xmlns:a16="http://schemas.microsoft.com/office/drawing/2014/main" id="{0F2489D0-93E7-42C9-9CC3-87D2C237EE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3508D5-9FD5-4513-83F8-806E86FB0576}"/>
              </a:ext>
            </a:extLst>
          </p:cNvPr>
          <p:cNvSpPr>
            <a:spLocks noGrp="1"/>
          </p:cNvSpPr>
          <p:nvPr>
            <p:ph type="sldNum" sz="quarter" idx="12"/>
          </p:nvPr>
        </p:nvSpPr>
        <p:spPr/>
        <p:txBody>
          <a:bodyPr/>
          <a:lstStyle/>
          <a:p>
            <a:fld id="{0C9FB87C-1987-4E0B-92AC-21A05BD6969D}" type="slidenum">
              <a:rPr lang="en-GB" smtClean="0"/>
              <a:t>‹#›</a:t>
            </a:fld>
            <a:endParaRPr lang="en-GB"/>
          </a:p>
        </p:txBody>
      </p:sp>
    </p:spTree>
    <p:extLst>
      <p:ext uri="{BB962C8B-B14F-4D97-AF65-F5344CB8AC3E}">
        <p14:creationId xmlns:p14="http://schemas.microsoft.com/office/powerpoint/2010/main" val="2808865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D8B6-3DF3-413F-A719-C7B4815DB0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CECB38-F78E-4730-9C1D-F3BFD507FE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52AA3-ED33-4240-B98C-868D849B203D}"/>
              </a:ext>
            </a:extLst>
          </p:cNvPr>
          <p:cNvSpPr>
            <a:spLocks noGrp="1"/>
          </p:cNvSpPr>
          <p:nvPr>
            <p:ph type="dt" sz="half" idx="10"/>
          </p:nvPr>
        </p:nvSpPr>
        <p:spPr/>
        <p:txBody>
          <a:bodyPr/>
          <a:lstStyle/>
          <a:p>
            <a:fld id="{57E52349-AAE1-4CD3-A538-ABCC96B1453B}" type="datetimeFigureOut">
              <a:rPr lang="en-GB" smtClean="0"/>
              <a:t>29/07/2021</a:t>
            </a:fld>
            <a:endParaRPr lang="en-GB"/>
          </a:p>
        </p:txBody>
      </p:sp>
      <p:sp>
        <p:nvSpPr>
          <p:cNvPr id="5" name="Footer Placeholder 4">
            <a:extLst>
              <a:ext uri="{FF2B5EF4-FFF2-40B4-BE49-F238E27FC236}">
                <a16:creationId xmlns:a16="http://schemas.microsoft.com/office/drawing/2014/main" id="{78F4D8CC-5147-4EF6-A87E-02707A11EC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257E1D-3F58-4943-A11A-4385512A6A9C}"/>
              </a:ext>
            </a:extLst>
          </p:cNvPr>
          <p:cNvSpPr>
            <a:spLocks noGrp="1"/>
          </p:cNvSpPr>
          <p:nvPr>
            <p:ph type="sldNum" sz="quarter" idx="12"/>
          </p:nvPr>
        </p:nvSpPr>
        <p:spPr/>
        <p:txBody>
          <a:bodyPr/>
          <a:lstStyle/>
          <a:p>
            <a:fld id="{0C9FB87C-1987-4E0B-92AC-21A05BD6969D}" type="slidenum">
              <a:rPr lang="en-GB" smtClean="0"/>
              <a:t>‹#›</a:t>
            </a:fld>
            <a:endParaRPr lang="en-GB"/>
          </a:p>
        </p:txBody>
      </p:sp>
    </p:spTree>
    <p:extLst>
      <p:ext uri="{BB962C8B-B14F-4D97-AF65-F5344CB8AC3E}">
        <p14:creationId xmlns:p14="http://schemas.microsoft.com/office/powerpoint/2010/main" val="766117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2C05-C2EE-48E2-A408-0D345706E6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C9EB06-5C1C-456A-B382-0595556CA5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D105AB-1F4B-425F-9CA5-747B7161DA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1B9251-D996-4C42-8452-6471F6D3234E}"/>
              </a:ext>
            </a:extLst>
          </p:cNvPr>
          <p:cNvSpPr>
            <a:spLocks noGrp="1"/>
          </p:cNvSpPr>
          <p:nvPr>
            <p:ph type="dt" sz="half" idx="10"/>
          </p:nvPr>
        </p:nvSpPr>
        <p:spPr/>
        <p:txBody>
          <a:bodyPr/>
          <a:lstStyle/>
          <a:p>
            <a:fld id="{57E52349-AAE1-4CD3-A538-ABCC96B1453B}" type="datetimeFigureOut">
              <a:rPr lang="en-GB" smtClean="0"/>
              <a:t>29/07/2021</a:t>
            </a:fld>
            <a:endParaRPr lang="en-GB"/>
          </a:p>
        </p:txBody>
      </p:sp>
      <p:sp>
        <p:nvSpPr>
          <p:cNvPr id="6" name="Footer Placeholder 5">
            <a:extLst>
              <a:ext uri="{FF2B5EF4-FFF2-40B4-BE49-F238E27FC236}">
                <a16:creationId xmlns:a16="http://schemas.microsoft.com/office/drawing/2014/main" id="{76D6F42F-DB43-4622-B0B5-3A1956ADC6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F18807-CC5D-47F6-885A-719A8ECF9567}"/>
              </a:ext>
            </a:extLst>
          </p:cNvPr>
          <p:cNvSpPr>
            <a:spLocks noGrp="1"/>
          </p:cNvSpPr>
          <p:nvPr>
            <p:ph type="sldNum" sz="quarter" idx="12"/>
          </p:nvPr>
        </p:nvSpPr>
        <p:spPr/>
        <p:txBody>
          <a:bodyPr/>
          <a:lstStyle/>
          <a:p>
            <a:fld id="{0C9FB87C-1987-4E0B-92AC-21A05BD6969D}" type="slidenum">
              <a:rPr lang="en-GB" smtClean="0"/>
              <a:t>‹#›</a:t>
            </a:fld>
            <a:endParaRPr lang="en-GB"/>
          </a:p>
        </p:txBody>
      </p:sp>
    </p:spTree>
    <p:extLst>
      <p:ext uri="{BB962C8B-B14F-4D97-AF65-F5344CB8AC3E}">
        <p14:creationId xmlns:p14="http://schemas.microsoft.com/office/powerpoint/2010/main" val="1766393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A614-7585-440F-80F0-AAD0546A25B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4E1DBC-62B0-4F77-B52D-F0E6DAC9AD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ABC32-1158-4CF6-BEE5-DEE3182913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60268B-BBC2-4D08-82FF-FB88CE5E9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8564A2-BDD3-4324-B8F6-2117B4C93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23C4DF-7019-4D59-A6A3-15AD45E66778}"/>
              </a:ext>
            </a:extLst>
          </p:cNvPr>
          <p:cNvSpPr>
            <a:spLocks noGrp="1"/>
          </p:cNvSpPr>
          <p:nvPr>
            <p:ph type="dt" sz="half" idx="10"/>
          </p:nvPr>
        </p:nvSpPr>
        <p:spPr/>
        <p:txBody>
          <a:bodyPr/>
          <a:lstStyle/>
          <a:p>
            <a:fld id="{57E52349-AAE1-4CD3-A538-ABCC96B1453B}" type="datetimeFigureOut">
              <a:rPr lang="en-GB" smtClean="0"/>
              <a:t>29/07/2021</a:t>
            </a:fld>
            <a:endParaRPr lang="en-GB"/>
          </a:p>
        </p:txBody>
      </p:sp>
      <p:sp>
        <p:nvSpPr>
          <p:cNvPr id="8" name="Footer Placeholder 7">
            <a:extLst>
              <a:ext uri="{FF2B5EF4-FFF2-40B4-BE49-F238E27FC236}">
                <a16:creationId xmlns:a16="http://schemas.microsoft.com/office/drawing/2014/main" id="{CEF000E0-D079-4BA7-860F-102BED819A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13177F-F4F9-4581-B2DE-E9B80673455A}"/>
              </a:ext>
            </a:extLst>
          </p:cNvPr>
          <p:cNvSpPr>
            <a:spLocks noGrp="1"/>
          </p:cNvSpPr>
          <p:nvPr>
            <p:ph type="sldNum" sz="quarter" idx="12"/>
          </p:nvPr>
        </p:nvSpPr>
        <p:spPr/>
        <p:txBody>
          <a:bodyPr/>
          <a:lstStyle/>
          <a:p>
            <a:fld id="{0C9FB87C-1987-4E0B-92AC-21A05BD6969D}" type="slidenum">
              <a:rPr lang="en-GB" smtClean="0"/>
              <a:t>‹#›</a:t>
            </a:fld>
            <a:endParaRPr lang="en-GB"/>
          </a:p>
        </p:txBody>
      </p:sp>
    </p:spTree>
    <p:extLst>
      <p:ext uri="{BB962C8B-B14F-4D97-AF65-F5344CB8AC3E}">
        <p14:creationId xmlns:p14="http://schemas.microsoft.com/office/powerpoint/2010/main" val="2189726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CDBE3-F677-4CB1-9E79-DFE2DB0549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996533-8579-4EC3-BD42-5059B4C5F17E}"/>
              </a:ext>
            </a:extLst>
          </p:cNvPr>
          <p:cNvSpPr>
            <a:spLocks noGrp="1"/>
          </p:cNvSpPr>
          <p:nvPr>
            <p:ph type="dt" sz="half" idx="10"/>
          </p:nvPr>
        </p:nvSpPr>
        <p:spPr/>
        <p:txBody>
          <a:bodyPr/>
          <a:lstStyle/>
          <a:p>
            <a:fld id="{57E52349-AAE1-4CD3-A538-ABCC96B1453B}" type="datetimeFigureOut">
              <a:rPr lang="en-GB" smtClean="0"/>
              <a:t>29/07/2021</a:t>
            </a:fld>
            <a:endParaRPr lang="en-GB"/>
          </a:p>
        </p:txBody>
      </p:sp>
      <p:sp>
        <p:nvSpPr>
          <p:cNvPr id="4" name="Footer Placeholder 3">
            <a:extLst>
              <a:ext uri="{FF2B5EF4-FFF2-40B4-BE49-F238E27FC236}">
                <a16:creationId xmlns:a16="http://schemas.microsoft.com/office/drawing/2014/main" id="{23CA172A-6628-43A5-B900-EC5F4F6530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4FF6F-18D9-418C-AF14-D95032ACCF05}"/>
              </a:ext>
            </a:extLst>
          </p:cNvPr>
          <p:cNvSpPr>
            <a:spLocks noGrp="1"/>
          </p:cNvSpPr>
          <p:nvPr>
            <p:ph type="sldNum" sz="quarter" idx="12"/>
          </p:nvPr>
        </p:nvSpPr>
        <p:spPr/>
        <p:txBody>
          <a:bodyPr/>
          <a:lstStyle/>
          <a:p>
            <a:fld id="{0C9FB87C-1987-4E0B-92AC-21A05BD6969D}" type="slidenum">
              <a:rPr lang="en-GB" smtClean="0"/>
              <a:t>‹#›</a:t>
            </a:fld>
            <a:endParaRPr lang="en-GB"/>
          </a:p>
        </p:txBody>
      </p:sp>
    </p:spTree>
    <p:extLst>
      <p:ext uri="{BB962C8B-B14F-4D97-AF65-F5344CB8AC3E}">
        <p14:creationId xmlns:p14="http://schemas.microsoft.com/office/powerpoint/2010/main" val="820343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3F795-DBE9-4186-9031-2747241CADED}"/>
              </a:ext>
            </a:extLst>
          </p:cNvPr>
          <p:cNvSpPr>
            <a:spLocks noGrp="1"/>
          </p:cNvSpPr>
          <p:nvPr>
            <p:ph type="dt" sz="half" idx="10"/>
          </p:nvPr>
        </p:nvSpPr>
        <p:spPr/>
        <p:txBody>
          <a:bodyPr/>
          <a:lstStyle/>
          <a:p>
            <a:fld id="{57E52349-AAE1-4CD3-A538-ABCC96B1453B}" type="datetimeFigureOut">
              <a:rPr lang="en-GB" smtClean="0"/>
              <a:t>29/07/2021</a:t>
            </a:fld>
            <a:endParaRPr lang="en-GB"/>
          </a:p>
        </p:txBody>
      </p:sp>
      <p:sp>
        <p:nvSpPr>
          <p:cNvPr id="3" name="Footer Placeholder 2">
            <a:extLst>
              <a:ext uri="{FF2B5EF4-FFF2-40B4-BE49-F238E27FC236}">
                <a16:creationId xmlns:a16="http://schemas.microsoft.com/office/drawing/2014/main" id="{473DDE7B-073B-4310-9714-F21E8C7222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41FD85-00E7-4EAB-A347-63BC655AD8FB}"/>
              </a:ext>
            </a:extLst>
          </p:cNvPr>
          <p:cNvSpPr>
            <a:spLocks noGrp="1"/>
          </p:cNvSpPr>
          <p:nvPr>
            <p:ph type="sldNum" sz="quarter" idx="12"/>
          </p:nvPr>
        </p:nvSpPr>
        <p:spPr/>
        <p:txBody>
          <a:bodyPr/>
          <a:lstStyle/>
          <a:p>
            <a:fld id="{0C9FB87C-1987-4E0B-92AC-21A05BD6969D}" type="slidenum">
              <a:rPr lang="en-GB" smtClean="0"/>
              <a:t>‹#›</a:t>
            </a:fld>
            <a:endParaRPr lang="en-GB"/>
          </a:p>
        </p:txBody>
      </p:sp>
    </p:spTree>
    <p:extLst>
      <p:ext uri="{BB962C8B-B14F-4D97-AF65-F5344CB8AC3E}">
        <p14:creationId xmlns:p14="http://schemas.microsoft.com/office/powerpoint/2010/main" val="3674246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1C12-91AC-46D6-A2D9-7BC8EB9DF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56EB80-8EE8-4A82-B7C7-90351CBC12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B892BA-A54A-46AD-A472-FE56B836F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E7244D-F433-4E06-BD9F-D05E76C78D7B}"/>
              </a:ext>
            </a:extLst>
          </p:cNvPr>
          <p:cNvSpPr>
            <a:spLocks noGrp="1"/>
          </p:cNvSpPr>
          <p:nvPr>
            <p:ph type="dt" sz="half" idx="10"/>
          </p:nvPr>
        </p:nvSpPr>
        <p:spPr/>
        <p:txBody>
          <a:bodyPr/>
          <a:lstStyle/>
          <a:p>
            <a:fld id="{57E52349-AAE1-4CD3-A538-ABCC96B1453B}" type="datetimeFigureOut">
              <a:rPr lang="en-GB" smtClean="0"/>
              <a:t>29/07/2021</a:t>
            </a:fld>
            <a:endParaRPr lang="en-GB"/>
          </a:p>
        </p:txBody>
      </p:sp>
      <p:sp>
        <p:nvSpPr>
          <p:cNvPr id="6" name="Footer Placeholder 5">
            <a:extLst>
              <a:ext uri="{FF2B5EF4-FFF2-40B4-BE49-F238E27FC236}">
                <a16:creationId xmlns:a16="http://schemas.microsoft.com/office/drawing/2014/main" id="{44C6A889-E38D-4E38-BE51-7904D44D92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41EB35-18F1-4189-BD28-1F28B0DC3301}"/>
              </a:ext>
            </a:extLst>
          </p:cNvPr>
          <p:cNvSpPr>
            <a:spLocks noGrp="1"/>
          </p:cNvSpPr>
          <p:nvPr>
            <p:ph type="sldNum" sz="quarter" idx="12"/>
          </p:nvPr>
        </p:nvSpPr>
        <p:spPr/>
        <p:txBody>
          <a:bodyPr/>
          <a:lstStyle/>
          <a:p>
            <a:fld id="{0C9FB87C-1987-4E0B-92AC-21A05BD6969D}" type="slidenum">
              <a:rPr lang="en-GB" smtClean="0"/>
              <a:t>‹#›</a:t>
            </a:fld>
            <a:endParaRPr lang="en-GB"/>
          </a:p>
        </p:txBody>
      </p:sp>
    </p:spTree>
    <p:extLst>
      <p:ext uri="{BB962C8B-B14F-4D97-AF65-F5344CB8AC3E}">
        <p14:creationId xmlns:p14="http://schemas.microsoft.com/office/powerpoint/2010/main" val="178688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050517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93CF4-70AA-4943-90FC-D7B8D3CBB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F58133-EC08-4373-8935-734FBE4A8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263F73-3A23-4E95-9C01-E52F0459C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9FB6EC-9DF1-4A4D-A340-1BCAFE084E94}"/>
              </a:ext>
            </a:extLst>
          </p:cNvPr>
          <p:cNvSpPr>
            <a:spLocks noGrp="1"/>
          </p:cNvSpPr>
          <p:nvPr>
            <p:ph type="dt" sz="half" idx="10"/>
          </p:nvPr>
        </p:nvSpPr>
        <p:spPr/>
        <p:txBody>
          <a:bodyPr/>
          <a:lstStyle/>
          <a:p>
            <a:fld id="{57E52349-AAE1-4CD3-A538-ABCC96B1453B}" type="datetimeFigureOut">
              <a:rPr lang="en-GB" smtClean="0"/>
              <a:t>29/07/2021</a:t>
            </a:fld>
            <a:endParaRPr lang="en-GB"/>
          </a:p>
        </p:txBody>
      </p:sp>
      <p:sp>
        <p:nvSpPr>
          <p:cNvPr id="6" name="Footer Placeholder 5">
            <a:extLst>
              <a:ext uri="{FF2B5EF4-FFF2-40B4-BE49-F238E27FC236}">
                <a16:creationId xmlns:a16="http://schemas.microsoft.com/office/drawing/2014/main" id="{C4F87C19-A88A-4A71-99C2-0B8EEAE613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4C485-4833-47A0-B10F-B31707D4A977}"/>
              </a:ext>
            </a:extLst>
          </p:cNvPr>
          <p:cNvSpPr>
            <a:spLocks noGrp="1"/>
          </p:cNvSpPr>
          <p:nvPr>
            <p:ph type="sldNum" sz="quarter" idx="12"/>
          </p:nvPr>
        </p:nvSpPr>
        <p:spPr/>
        <p:txBody>
          <a:bodyPr/>
          <a:lstStyle/>
          <a:p>
            <a:fld id="{0C9FB87C-1987-4E0B-92AC-21A05BD6969D}" type="slidenum">
              <a:rPr lang="en-GB" smtClean="0"/>
              <a:t>‹#›</a:t>
            </a:fld>
            <a:endParaRPr lang="en-GB"/>
          </a:p>
        </p:txBody>
      </p:sp>
    </p:spTree>
    <p:extLst>
      <p:ext uri="{BB962C8B-B14F-4D97-AF65-F5344CB8AC3E}">
        <p14:creationId xmlns:p14="http://schemas.microsoft.com/office/powerpoint/2010/main" val="2056221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5FFD-1FB0-4881-A9C3-C835B2F24AF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A0AC6C-B177-445E-BB96-513E58E181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5CF312-36EF-47A5-A87D-58F662FC65F3}"/>
              </a:ext>
            </a:extLst>
          </p:cNvPr>
          <p:cNvSpPr>
            <a:spLocks noGrp="1"/>
          </p:cNvSpPr>
          <p:nvPr>
            <p:ph type="dt" sz="half" idx="10"/>
          </p:nvPr>
        </p:nvSpPr>
        <p:spPr/>
        <p:txBody>
          <a:bodyPr/>
          <a:lstStyle/>
          <a:p>
            <a:fld id="{57E52349-AAE1-4CD3-A538-ABCC96B1453B}" type="datetimeFigureOut">
              <a:rPr lang="en-GB" smtClean="0"/>
              <a:t>29/07/2021</a:t>
            </a:fld>
            <a:endParaRPr lang="en-GB"/>
          </a:p>
        </p:txBody>
      </p:sp>
      <p:sp>
        <p:nvSpPr>
          <p:cNvPr id="5" name="Footer Placeholder 4">
            <a:extLst>
              <a:ext uri="{FF2B5EF4-FFF2-40B4-BE49-F238E27FC236}">
                <a16:creationId xmlns:a16="http://schemas.microsoft.com/office/drawing/2014/main" id="{0407C124-216C-4E7F-AFE1-6A8AFB56A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937E8-423F-4A4C-B5CD-AB449582F7EB}"/>
              </a:ext>
            </a:extLst>
          </p:cNvPr>
          <p:cNvSpPr>
            <a:spLocks noGrp="1"/>
          </p:cNvSpPr>
          <p:nvPr>
            <p:ph type="sldNum" sz="quarter" idx="12"/>
          </p:nvPr>
        </p:nvSpPr>
        <p:spPr/>
        <p:txBody>
          <a:bodyPr/>
          <a:lstStyle/>
          <a:p>
            <a:fld id="{0C9FB87C-1987-4E0B-92AC-21A05BD6969D}" type="slidenum">
              <a:rPr lang="en-GB" smtClean="0"/>
              <a:t>‹#›</a:t>
            </a:fld>
            <a:endParaRPr lang="en-GB"/>
          </a:p>
        </p:txBody>
      </p:sp>
    </p:spTree>
    <p:extLst>
      <p:ext uri="{BB962C8B-B14F-4D97-AF65-F5344CB8AC3E}">
        <p14:creationId xmlns:p14="http://schemas.microsoft.com/office/powerpoint/2010/main" val="979542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FB3483-F4D9-47D9-9631-E05AEFE886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86FE64-F82A-469F-A372-9192BDFE7A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1C182D-2399-49D2-898E-492A0707BD13}"/>
              </a:ext>
            </a:extLst>
          </p:cNvPr>
          <p:cNvSpPr>
            <a:spLocks noGrp="1"/>
          </p:cNvSpPr>
          <p:nvPr>
            <p:ph type="dt" sz="half" idx="10"/>
          </p:nvPr>
        </p:nvSpPr>
        <p:spPr/>
        <p:txBody>
          <a:bodyPr/>
          <a:lstStyle/>
          <a:p>
            <a:fld id="{57E52349-AAE1-4CD3-A538-ABCC96B1453B}" type="datetimeFigureOut">
              <a:rPr lang="en-GB" smtClean="0"/>
              <a:t>29/07/2021</a:t>
            </a:fld>
            <a:endParaRPr lang="en-GB"/>
          </a:p>
        </p:txBody>
      </p:sp>
      <p:sp>
        <p:nvSpPr>
          <p:cNvPr id="5" name="Footer Placeholder 4">
            <a:extLst>
              <a:ext uri="{FF2B5EF4-FFF2-40B4-BE49-F238E27FC236}">
                <a16:creationId xmlns:a16="http://schemas.microsoft.com/office/drawing/2014/main" id="{925155EE-666A-478F-AE5A-46F99D0311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AAB10F-E535-4F1F-AC50-71ACC022DEE1}"/>
              </a:ext>
            </a:extLst>
          </p:cNvPr>
          <p:cNvSpPr>
            <a:spLocks noGrp="1"/>
          </p:cNvSpPr>
          <p:nvPr>
            <p:ph type="sldNum" sz="quarter" idx="12"/>
          </p:nvPr>
        </p:nvSpPr>
        <p:spPr/>
        <p:txBody>
          <a:bodyPr/>
          <a:lstStyle/>
          <a:p>
            <a:fld id="{0C9FB87C-1987-4E0B-92AC-21A05BD6969D}" type="slidenum">
              <a:rPr lang="en-GB" smtClean="0"/>
              <a:t>‹#›</a:t>
            </a:fld>
            <a:endParaRPr lang="en-GB"/>
          </a:p>
        </p:txBody>
      </p:sp>
    </p:spTree>
    <p:extLst>
      <p:ext uri="{BB962C8B-B14F-4D97-AF65-F5344CB8AC3E}">
        <p14:creationId xmlns:p14="http://schemas.microsoft.com/office/powerpoint/2010/main" val="50348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70936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8923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34237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78578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51686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1101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7/29/2021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3618681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Header calibri bold 36pt blue</a:t>
            </a:r>
            <a:endParaRPr lang="en-US" altLang="en-US"/>
          </a:p>
        </p:txBody>
      </p:sp>
      <p:sp>
        <p:nvSpPr>
          <p:cNvPr id="1027" name="Text Placeholder 2"/>
          <p:cNvSpPr>
            <a:spLocks noGrp="1"/>
          </p:cNvSpPr>
          <p:nvPr>
            <p:ph type="body" idx="1"/>
          </p:nvPr>
        </p:nvSpPr>
        <p:spPr bwMode="auto">
          <a:xfrm>
            <a:off x="609600" y="1600200"/>
            <a:ext cx="10972800" cy="430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0"/>
            <a:endParaRPr lang="en-GB" altLang="en-US"/>
          </a:p>
        </p:txBody>
      </p:sp>
      <p:pic>
        <p:nvPicPr>
          <p:cNvPr id="1028" name="Picture 4"/>
          <p:cNvPicPr>
            <a:picLocks noChangeAspect="1"/>
          </p:cNvPicPr>
          <p:nvPr userDrawn="1"/>
        </p:nvPicPr>
        <p:blipFill>
          <a:blip r:embed="rId12"/>
          <a:srcRect/>
          <a:stretch/>
        </p:blipFill>
        <p:spPr bwMode="auto">
          <a:xfrm>
            <a:off x="0" y="6221192"/>
            <a:ext cx="12192000" cy="636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0361470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l" defTabSz="457200" rtl="0" eaLnBrk="0" fontAlgn="base" hangingPunct="0">
        <a:spcBef>
          <a:spcPct val="0"/>
        </a:spcBef>
        <a:spcAft>
          <a:spcPct val="0"/>
        </a:spcAft>
        <a:defRPr sz="3600" b="1" kern="1200">
          <a:solidFill>
            <a:schemeClr val="tx2"/>
          </a:solidFill>
          <a:latin typeface="+mj-lt"/>
          <a:ea typeface="+mj-ea"/>
          <a:cs typeface="+mj-cs"/>
        </a:defRPr>
      </a:lvl1pPr>
      <a:lvl2pPr algn="l" defTabSz="457200" rtl="0" eaLnBrk="0" fontAlgn="base" hangingPunct="0">
        <a:spcBef>
          <a:spcPct val="0"/>
        </a:spcBef>
        <a:spcAft>
          <a:spcPct val="0"/>
        </a:spcAft>
        <a:defRPr sz="3600" b="1">
          <a:solidFill>
            <a:schemeClr val="tx2"/>
          </a:solidFill>
          <a:latin typeface="Calibri" panose="020F0502020204030204" pitchFamily="34" charset="0"/>
        </a:defRPr>
      </a:lvl2pPr>
      <a:lvl3pPr algn="l" defTabSz="457200" rtl="0" eaLnBrk="0" fontAlgn="base" hangingPunct="0">
        <a:spcBef>
          <a:spcPct val="0"/>
        </a:spcBef>
        <a:spcAft>
          <a:spcPct val="0"/>
        </a:spcAft>
        <a:defRPr sz="3600" b="1">
          <a:solidFill>
            <a:schemeClr val="tx2"/>
          </a:solidFill>
          <a:latin typeface="Calibri" panose="020F0502020204030204" pitchFamily="34" charset="0"/>
        </a:defRPr>
      </a:lvl3pPr>
      <a:lvl4pPr algn="l" defTabSz="457200" rtl="0" eaLnBrk="0" fontAlgn="base" hangingPunct="0">
        <a:spcBef>
          <a:spcPct val="0"/>
        </a:spcBef>
        <a:spcAft>
          <a:spcPct val="0"/>
        </a:spcAft>
        <a:defRPr sz="3600" b="1">
          <a:solidFill>
            <a:schemeClr val="tx2"/>
          </a:solidFill>
          <a:latin typeface="Calibri" panose="020F0502020204030204" pitchFamily="34" charset="0"/>
        </a:defRPr>
      </a:lvl4pPr>
      <a:lvl5pPr algn="l" defTabSz="457200" rtl="0" eaLnBrk="0" fontAlgn="base" hangingPunct="0">
        <a:spcBef>
          <a:spcPct val="0"/>
        </a:spcBef>
        <a:spcAft>
          <a:spcPct val="0"/>
        </a:spcAft>
        <a:defRPr sz="3600" b="1">
          <a:solidFill>
            <a:schemeClr val="tx2"/>
          </a:solidFill>
          <a:latin typeface="Calibri" panose="020F0502020204030204" pitchFamily="34" charset="0"/>
        </a:defRPr>
      </a:lvl5pPr>
      <a:lvl6pPr marL="457200" algn="l" defTabSz="457200" rtl="0" fontAlgn="base">
        <a:spcBef>
          <a:spcPct val="0"/>
        </a:spcBef>
        <a:spcAft>
          <a:spcPct val="0"/>
        </a:spcAft>
        <a:defRPr sz="3600" b="1">
          <a:solidFill>
            <a:schemeClr val="tx2"/>
          </a:solidFill>
          <a:latin typeface="Calibri" panose="020F0502020204030204" pitchFamily="34" charset="0"/>
        </a:defRPr>
      </a:lvl6pPr>
      <a:lvl7pPr marL="914400" algn="l" defTabSz="457200" rtl="0" fontAlgn="base">
        <a:spcBef>
          <a:spcPct val="0"/>
        </a:spcBef>
        <a:spcAft>
          <a:spcPct val="0"/>
        </a:spcAft>
        <a:defRPr sz="3600" b="1">
          <a:solidFill>
            <a:schemeClr val="tx2"/>
          </a:solidFill>
          <a:latin typeface="Calibri" panose="020F0502020204030204" pitchFamily="34" charset="0"/>
        </a:defRPr>
      </a:lvl7pPr>
      <a:lvl8pPr marL="1371600" algn="l" defTabSz="457200" rtl="0" fontAlgn="base">
        <a:spcBef>
          <a:spcPct val="0"/>
        </a:spcBef>
        <a:spcAft>
          <a:spcPct val="0"/>
        </a:spcAft>
        <a:defRPr sz="3600" b="1">
          <a:solidFill>
            <a:schemeClr val="tx2"/>
          </a:solidFill>
          <a:latin typeface="Calibri" panose="020F0502020204030204" pitchFamily="34" charset="0"/>
        </a:defRPr>
      </a:lvl8pPr>
      <a:lvl9pPr marL="1828800" algn="l" defTabSz="457200" rtl="0" fontAlgn="base">
        <a:spcBef>
          <a:spcPct val="0"/>
        </a:spcBef>
        <a:spcAft>
          <a:spcPct val="0"/>
        </a:spcAft>
        <a:defRPr sz="3600" b="1">
          <a:solidFill>
            <a:schemeClr val="tx2"/>
          </a:solidFill>
          <a:latin typeface="Calibri" panose="020F0502020204030204" pitchFamily="34" charset="0"/>
        </a:defRPr>
      </a:lvl9pPr>
    </p:titleStyle>
    <p:bodyStyle>
      <a:lvl1pPr algn="l" defTabSz="457200" rtl="0" eaLnBrk="0" fontAlgn="base" hangingPunct="0">
        <a:spcBef>
          <a:spcPct val="20000"/>
        </a:spcBef>
        <a:spcAft>
          <a:spcPct val="0"/>
        </a:spcAft>
        <a:buClr>
          <a:schemeClr val="bg2"/>
        </a:buClr>
        <a:defRPr sz="2000" b="1"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bg2"/>
        </a:buClr>
        <a:buFont typeface="Arial" panose="020B0604020202020204" pitchFamily="34" charset="0"/>
        <a:buChar char="–"/>
        <a:defRPr sz="2800" kern="1200">
          <a:solidFill>
            <a:srgbClr val="7F7F7F"/>
          </a:solidFill>
          <a:latin typeface="+mn-lt"/>
          <a:ea typeface="+mn-ea"/>
          <a:cs typeface="+mn-cs"/>
        </a:defRPr>
      </a:lvl2pPr>
      <a:lvl3pPr marL="1143000" indent="-228600" algn="l" defTabSz="457200" rtl="0" eaLnBrk="0" fontAlgn="base" hangingPunct="0">
        <a:spcBef>
          <a:spcPct val="20000"/>
        </a:spcBef>
        <a:spcAft>
          <a:spcPct val="0"/>
        </a:spcAft>
        <a:buClr>
          <a:schemeClr val="bg2"/>
        </a:buClr>
        <a:buFont typeface="Arial" panose="020B0604020202020204" pitchFamily="34" charset="0"/>
        <a:buChar char="•"/>
        <a:defRPr sz="2400" kern="1200">
          <a:solidFill>
            <a:srgbClr val="7F7F7F"/>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606E7A-2C43-4E2F-AC89-8119FBDA9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F05FCB-B7D9-42C5-BC5F-4BBE2FEC2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E7E9AE-ADF2-47FA-A781-486579F48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52349-AAE1-4CD3-A538-ABCC96B1453B}" type="datetimeFigureOut">
              <a:rPr lang="en-GB" smtClean="0"/>
              <a:t>29/07/2021</a:t>
            </a:fld>
            <a:endParaRPr lang="en-GB"/>
          </a:p>
        </p:txBody>
      </p:sp>
      <p:sp>
        <p:nvSpPr>
          <p:cNvPr id="5" name="Footer Placeholder 4">
            <a:extLst>
              <a:ext uri="{FF2B5EF4-FFF2-40B4-BE49-F238E27FC236}">
                <a16:creationId xmlns:a16="http://schemas.microsoft.com/office/drawing/2014/main" id="{B864AE3C-9AA8-46D5-9A7F-497D6BFA7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756BC1-B51A-4F1E-BA11-0897F073C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FB87C-1987-4E0B-92AC-21A05BD6969D}" type="slidenum">
              <a:rPr lang="en-GB" smtClean="0"/>
              <a:t>‹#›</a:t>
            </a:fld>
            <a:endParaRPr lang="en-GB"/>
          </a:p>
        </p:txBody>
      </p:sp>
    </p:spTree>
    <p:extLst>
      <p:ext uri="{BB962C8B-B14F-4D97-AF65-F5344CB8AC3E}">
        <p14:creationId xmlns:p14="http://schemas.microsoft.com/office/powerpoint/2010/main" val="260123326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hyperlink" Target="http://www.southampton.gov.uk/communitychampio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hyperlink" Target="https://www.gov.uk/get-coronavirus-test"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southampton.gov.uk/coronavirus-covid19/covid-testing/symptom-free-testing.aspx" TargetMode="External"/><Relationship Id="rId3" Type="http://schemas.openxmlformats.org/officeDocument/2006/relationships/image" Target="../media/image4.png"/><Relationship Id="rId7" Type="http://schemas.openxmlformats.org/officeDocument/2006/relationships/hyperlink" Target="https://www.southampton.gov.uk/coronavirus-covid19/covid-testing/symptom-free-booking/"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hyperlink" Target="https://www.gov.uk/order-coronavirus-rapid-lateral-flow-tests" TargetMode="External"/><Relationship Id="rId5" Type="http://schemas.openxmlformats.org/officeDocument/2006/relationships/hyperlink" Target="https://maps.test-and-trace.nhs.uk/#/" TargetMode="External"/><Relationship Id="rId4" Type="http://schemas.openxmlformats.org/officeDocument/2006/relationships/hyperlink" Target="https://www.southampton.gov.uk/coronavirus-covid19/covid-testing/symptom-free-test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hyperlink" Target="https://www.gov.uk/get-workplace-coronavirus-tests" TargetMode="External"/><Relationship Id="rId5" Type="http://schemas.openxmlformats.org/officeDocument/2006/relationships/hyperlink" Target="https://www.gov.uk/government/publications/guidance-for-full-opening-special-schools-and-other-specialist-settings/rapid-asymptomatic-testing-in-specialist-settings" TargetMode="External"/><Relationship Id="rId4" Type="http://schemas.openxmlformats.org/officeDocument/2006/relationships/hyperlink" Target="https://www.gov.uk/government/publications/coronavirus-covid-19-testing-for-adult-social-care-setting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hyperlink" Target="https://www.southampton.gov.uk/coronavirus-covid19/covid-testing/symptom-free-testing/" TargetMode="Externa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 Id="rId4" Type="http://schemas.openxmlformats.org/officeDocument/2006/relationships/hyperlink" Target="https://www.gov.uk/guidance/daily-contact-testing-stud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scc powerpoint image 10.jpg">
            <a:extLst>
              <a:ext uri="{FF2B5EF4-FFF2-40B4-BE49-F238E27FC236}">
                <a16:creationId xmlns:a16="http://schemas.microsoft.com/office/drawing/2014/main" id="{0FF0989D-7EE5-466F-8585-2B31EA6036B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48475"/>
          </a:xfrm>
          <a:prstGeom prst="rect">
            <a:avLst/>
          </a:prstGeom>
          <a:noFill/>
          <a:ln>
            <a:noFill/>
          </a:ln>
        </p:spPr>
      </p:pic>
      <p:sp>
        <p:nvSpPr>
          <p:cNvPr id="8" name="Rectangle 7"/>
          <p:cNvSpPr/>
          <p:nvPr/>
        </p:nvSpPr>
        <p:spPr>
          <a:xfrm>
            <a:off x="-1" y="5264203"/>
            <a:ext cx="5347253" cy="739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41694" y="5307275"/>
            <a:ext cx="6945515" cy="626386"/>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648FB8"/>
                </a:solidFill>
                <a:effectLst/>
                <a:uLnTx/>
                <a:uFillTx/>
                <a:latin typeface="Calibri Light" panose="020F0302020204030204"/>
                <a:ea typeface="+mj-ea"/>
                <a:cs typeface="+mj-cs"/>
              </a:rPr>
              <a:t>Dr Debbie Chase, Director of Public Health</a:t>
            </a:r>
          </a:p>
        </p:txBody>
      </p:sp>
      <p:grpSp>
        <p:nvGrpSpPr>
          <p:cNvPr id="2" name="Group 1"/>
          <p:cNvGrpSpPr/>
          <p:nvPr/>
        </p:nvGrpSpPr>
        <p:grpSpPr>
          <a:xfrm>
            <a:off x="-292" y="3706558"/>
            <a:ext cx="10404356" cy="1172436"/>
            <a:chOff x="1052423" y="1979723"/>
            <a:chExt cx="8596392" cy="1172436"/>
          </a:xfrm>
        </p:grpSpPr>
        <p:sp>
          <p:nvSpPr>
            <p:cNvPr id="7" name="Rectangle 6"/>
            <p:cNvSpPr/>
            <p:nvPr/>
          </p:nvSpPr>
          <p:spPr>
            <a:xfrm>
              <a:off x="1052423" y="2002379"/>
              <a:ext cx="8593865" cy="1127125"/>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94" name="Title 1"/>
            <p:cNvSpPr txBox="1">
              <a:spLocks/>
            </p:cNvSpPr>
            <p:nvPr/>
          </p:nvSpPr>
          <p:spPr bwMode="auto">
            <a:xfrm>
              <a:off x="1054948" y="1979723"/>
              <a:ext cx="8593867" cy="117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Clr>
                  <a:schemeClr val="bg2"/>
                </a:buClr>
                <a:defRPr sz="2000" b="1">
                  <a:solidFill>
                    <a:schemeClr val="tx1"/>
                  </a:solidFill>
                  <a:latin typeface="Calibri" panose="020F0502020204030204" pitchFamily="34" charset="0"/>
                </a:defRPr>
              </a:lvl1pPr>
              <a:lvl2pPr marL="742950" indent="-285750">
                <a:spcBef>
                  <a:spcPct val="20000"/>
                </a:spcBef>
                <a:buClr>
                  <a:schemeClr val="bg2"/>
                </a:buClr>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Clr>
                  <a:schemeClr val="bg2"/>
                </a:buClr>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800" dirty="0">
                  <a:solidFill>
                    <a:prstClr val="white"/>
                  </a:solidFill>
                  <a:latin typeface="Calibri"/>
                  <a:cs typeface="Calibri"/>
                </a:rPr>
                <a:t>Business breakfast briefing – opening up the economy safely</a:t>
              </a:r>
              <a:endParaRPr kumimoji="0" lang="en-GB" sz="2800" b="1" i="0" u="none" strike="noStrike" kern="1200" cap="none" spc="0" normalizeH="0" baseline="0" noProof="0" dirty="0">
                <a:ln>
                  <a:noFill/>
                </a:ln>
                <a:solidFill>
                  <a:prstClr val="white"/>
                </a:solidFill>
                <a:effectLst/>
                <a:uLnTx/>
                <a:uFillTx/>
                <a:latin typeface="Calibri"/>
                <a:ea typeface="+mn-ea"/>
                <a:cs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648FB8"/>
                  </a:solidFill>
                  <a:effectLst/>
                  <a:uLnTx/>
                  <a:uFillTx/>
                  <a:latin typeface="Calibri"/>
                  <a:ea typeface="+mn-ea"/>
                  <a:cs typeface="Calibri"/>
                </a:rPr>
                <a:t>Southampton – </a:t>
              </a:r>
              <a:r>
                <a:rPr lang="en-US" sz="3000" dirty="0">
                  <a:solidFill>
                    <a:srgbClr val="648FB8"/>
                  </a:solidFill>
                  <a:latin typeface="Calibri"/>
                  <a:cs typeface="Calibri"/>
                </a:rPr>
                <a:t>22nd</a:t>
              </a:r>
              <a:r>
                <a:rPr kumimoji="0" lang="en-US" sz="3000" b="1" i="0" u="none" strike="noStrike" kern="1200" cap="none" spc="0" normalizeH="0" baseline="0" noProof="0" dirty="0">
                  <a:ln>
                    <a:noFill/>
                  </a:ln>
                  <a:solidFill>
                    <a:srgbClr val="648FB8"/>
                  </a:solidFill>
                  <a:effectLst/>
                  <a:uLnTx/>
                  <a:uFillTx/>
                  <a:latin typeface="Calibri"/>
                  <a:ea typeface="+mn-ea"/>
                  <a:cs typeface="Calibri"/>
                </a:rPr>
                <a:t> July 2021</a:t>
              </a:r>
              <a:endParaRPr kumimoji="0" lang="en-US" sz="3000" b="1" i="0" u="none" strike="noStrike" kern="1200" cap="none" spc="0" normalizeH="0" baseline="0" noProof="0" dirty="0">
                <a:ln>
                  <a:noFill/>
                </a:ln>
                <a:solidFill>
                  <a:srgbClr val="648FB8"/>
                </a:solidFill>
                <a:effectLst/>
                <a:uLnTx/>
                <a:uFillTx/>
                <a:latin typeface="Calibri" panose="020F0502020204030204" pitchFamily="34" charset="0"/>
                <a:ea typeface="+mn-ea"/>
                <a:cs typeface="Calibri" panose="020F0502020204030204" pitchFamily="34" charset="0"/>
              </a:endParaRPr>
            </a:p>
          </p:txBody>
        </p:sp>
      </p:grpSp>
      <p:grpSp>
        <p:nvGrpSpPr>
          <p:cNvPr id="10" name="Group 9"/>
          <p:cNvGrpSpPr/>
          <p:nvPr/>
        </p:nvGrpSpPr>
        <p:grpSpPr>
          <a:xfrm>
            <a:off x="8911962" y="364913"/>
            <a:ext cx="2912399" cy="745493"/>
            <a:chOff x="830395" y="5405438"/>
            <a:chExt cx="2384443" cy="610351"/>
          </a:xfrm>
        </p:grpSpPr>
        <p:sp>
          <p:nvSpPr>
            <p:cNvPr id="11" name="Rectangle 10"/>
            <p:cNvSpPr/>
            <p:nvPr/>
          </p:nvSpPr>
          <p:spPr>
            <a:xfrm>
              <a:off x="830395" y="5405438"/>
              <a:ext cx="2384443" cy="610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25" y="5484805"/>
              <a:ext cx="2195061" cy="464752"/>
            </a:xfrm>
            <a:prstGeom prst="rect">
              <a:avLst/>
            </a:prstGeom>
          </p:spPr>
        </p:pic>
      </p:grpSp>
    </p:spTree>
    <p:extLst>
      <p:ext uri="{BB962C8B-B14F-4D97-AF65-F5344CB8AC3E}">
        <p14:creationId xmlns:p14="http://schemas.microsoft.com/office/powerpoint/2010/main" val="269206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scc powerpoint image 10.jpg">
            <a:extLst>
              <a:ext uri="{FF2B5EF4-FFF2-40B4-BE49-F238E27FC236}">
                <a16:creationId xmlns:a16="http://schemas.microsoft.com/office/drawing/2014/main" id="{0FF0989D-7EE5-466F-8585-2B31EA6036B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48475"/>
          </a:xfrm>
          <a:prstGeom prst="rect">
            <a:avLst/>
          </a:prstGeom>
          <a:noFill/>
          <a:ln>
            <a:noFill/>
          </a:ln>
        </p:spPr>
      </p:pic>
      <p:sp>
        <p:nvSpPr>
          <p:cNvPr id="9" name="Title 1"/>
          <p:cNvSpPr txBox="1">
            <a:spLocks/>
          </p:cNvSpPr>
          <p:nvPr/>
        </p:nvSpPr>
        <p:spPr>
          <a:xfrm>
            <a:off x="41694" y="5307275"/>
            <a:ext cx="6945515" cy="626386"/>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648FB8"/>
              </a:solidFill>
              <a:effectLst/>
              <a:uLnTx/>
              <a:uFillTx/>
              <a:latin typeface="Calibri Light" panose="020F0302020204030204"/>
              <a:ea typeface="+mj-ea"/>
              <a:cs typeface="+mj-cs"/>
            </a:endParaRPr>
          </a:p>
        </p:txBody>
      </p:sp>
      <p:grpSp>
        <p:nvGrpSpPr>
          <p:cNvPr id="2" name="Group 1"/>
          <p:cNvGrpSpPr/>
          <p:nvPr/>
        </p:nvGrpSpPr>
        <p:grpSpPr>
          <a:xfrm>
            <a:off x="-292" y="3706558"/>
            <a:ext cx="10404356" cy="1172436"/>
            <a:chOff x="1052423" y="1979723"/>
            <a:chExt cx="8596392" cy="1172436"/>
          </a:xfrm>
        </p:grpSpPr>
        <p:sp>
          <p:nvSpPr>
            <p:cNvPr id="7" name="Rectangle 6"/>
            <p:cNvSpPr/>
            <p:nvPr/>
          </p:nvSpPr>
          <p:spPr>
            <a:xfrm>
              <a:off x="1052423" y="2002379"/>
              <a:ext cx="8593865" cy="1127125"/>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94" name="Title 1"/>
            <p:cNvSpPr txBox="1">
              <a:spLocks/>
            </p:cNvSpPr>
            <p:nvPr/>
          </p:nvSpPr>
          <p:spPr bwMode="auto">
            <a:xfrm>
              <a:off x="1054948" y="1979723"/>
              <a:ext cx="8593867" cy="117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Clr>
                  <a:schemeClr val="bg2"/>
                </a:buClr>
                <a:defRPr sz="2000" b="1">
                  <a:solidFill>
                    <a:schemeClr val="tx1"/>
                  </a:solidFill>
                  <a:latin typeface="Calibri" panose="020F0502020204030204" pitchFamily="34" charset="0"/>
                </a:defRPr>
              </a:lvl1pPr>
              <a:lvl2pPr marL="742950" indent="-285750">
                <a:spcBef>
                  <a:spcPct val="20000"/>
                </a:spcBef>
                <a:buClr>
                  <a:schemeClr val="bg2"/>
                </a:buClr>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Clr>
                  <a:schemeClr val="bg2"/>
                </a:buClr>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Calibri"/>
                </a:rPr>
                <a:t>Further information</a:t>
              </a:r>
              <a:endParaRPr kumimoji="0" lang="en-US" sz="3000" b="1" i="0" u="none" strike="noStrike" kern="1200" cap="none" spc="0" normalizeH="0" baseline="0" noProof="0" dirty="0">
                <a:ln>
                  <a:noFill/>
                </a:ln>
                <a:solidFill>
                  <a:srgbClr val="648FB8"/>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62622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C9B2B4A-EFBC-486A-98B2-0A0052DF1D70}"/>
              </a:ext>
            </a:extLst>
          </p:cNvPr>
          <p:cNvSpPr/>
          <p:nvPr/>
        </p:nvSpPr>
        <p:spPr>
          <a:xfrm>
            <a:off x="0" y="2054"/>
            <a:ext cx="12192000" cy="6494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A26A2B9-0827-4913-86D5-9698A0D9908D}"/>
              </a:ext>
            </a:extLst>
          </p:cNvPr>
          <p:cNvSpPr txBox="1"/>
          <p:nvPr/>
        </p:nvSpPr>
        <p:spPr>
          <a:xfrm>
            <a:off x="905520" y="65176"/>
            <a:ext cx="110197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alibri" panose="020F0502020204030204"/>
                <a:ea typeface="+mn-ea"/>
                <a:cs typeface="+mn-cs"/>
              </a:rPr>
              <a:t>Covi</a:t>
            </a:r>
            <a:r>
              <a:rPr lang="en-GB" sz="2800" b="1" dirty="0">
                <a:solidFill>
                  <a:prstClr val="white"/>
                </a:solidFill>
                <a:latin typeface="Calibri" panose="020F0502020204030204"/>
              </a:rPr>
              <a:t>d-19 Community Champions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15ACF3D4-9B04-41FD-A62C-78CA93C9C1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63265" y="-11811"/>
            <a:ext cx="739491" cy="661275"/>
          </a:xfrm>
          <a:prstGeom prst="rect">
            <a:avLst/>
          </a:prstGeom>
        </p:spPr>
      </p:pic>
      <p:sp>
        <p:nvSpPr>
          <p:cNvPr id="18" name="Slide Number Placeholder 17">
            <a:extLst>
              <a:ext uri="{FF2B5EF4-FFF2-40B4-BE49-F238E27FC236}">
                <a16:creationId xmlns:a16="http://schemas.microsoft.com/office/drawing/2014/main" id="{FE7D0FEA-F892-4A66-AB94-EBA08D784F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DC2C2-8754-4A21-969D-527D0934959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1377208C-ABBC-49B2-8A79-ED2F13A07E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11039475" y="-11811"/>
            <a:ext cx="1093644" cy="977970"/>
          </a:xfrm>
          <a:prstGeom prst="rect">
            <a:avLst/>
          </a:prstGeom>
        </p:spPr>
      </p:pic>
      <p:pic>
        <p:nvPicPr>
          <p:cNvPr id="24" name="Picture 23">
            <a:extLst>
              <a:ext uri="{FF2B5EF4-FFF2-40B4-BE49-F238E27FC236}">
                <a16:creationId xmlns:a16="http://schemas.microsoft.com/office/drawing/2014/main" id="{357AF9F0-AF00-4757-A0BA-29322A69F412}"/>
              </a:ext>
            </a:extLst>
          </p:cNvPr>
          <p:cNvPicPr>
            <a:picLocks noChangeAspect="1"/>
          </p:cNvPicPr>
          <p:nvPr/>
        </p:nvPicPr>
        <p:blipFill>
          <a:blip r:embed="rId3"/>
          <a:stretch>
            <a:fillRect/>
          </a:stretch>
        </p:blipFill>
        <p:spPr>
          <a:xfrm>
            <a:off x="58935" y="5573376"/>
            <a:ext cx="1478916" cy="1325760"/>
          </a:xfrm>
          <a:prstGeom prst="rect">
            <a:avLst/>
          </a:prstGeom>
        </p:spPr>
      </p:pic>
      <p:sp>
        <p:nvSpPr>
          <p:cNvPr id="12" name="Content Placeholder 2">
            <a:extLst>
              <a:ext uri="{FF2B5EF4-FFF2-40B4-BE49-F238E27FC236}">
                <a16:creationId xmlns:a16="http://schemas.microsoft.com/office/drawing/2014/main" id="{531122DD-FCFE-4F9E-9B97-EFF95515AA78}"/>
              </a:ext>
            </a:extLst>
          </p:cNvPr>
          <p:cNvSpPr txBox="1">
            <a:spLocks/>
          </p:cNvSpPr>
          <p:nvPr/>
        </p:nvSpPr>
        <p:spPr>
          <a:xfrm>
            <a:off x="1461051" y="1097122"/>
            <a:ext cx="10237305" cy="54869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GB" sz="2400" dirty="0"/>
              <a:t>Champions are people who live work and learn in the city</a:t>
            </a:r>
          </a:p>
          <a:p>
            <a:pPr marL="171450" indent="-171450"/>
            <a:r>
              <a:rPr lang="en-GB" sz="2400" dirty="0"/>
              <a:t>They are the first to receive the latest updates and guidance from our Public Health team and Stronger Communities Teams</a:t>
            </a:r>
          </a:p>
          <a:p>
            <a:pPr marL="171450" indent="-171450"/>
            <a:r>
              <a:rPr lang="en-GB" sz="2400" dirty="0"/>
              <a:t>The network of Champions is a way to help people in Southampton get clear information on how to stay safe and to be able to share with their friends, families and communities</a:t>
            </a:r>
          </a:p>
          <a:p>
            <a:pPr marL="171450" indent="-171450"/>
            <a:r>
              <a:rPr lang="en-GB" sz="2400" dirty="0"/>
              <a:t>Established in September 2020, we now have over 400 Champions.</a:t>
            </a:r>
          </a:p>
          <a:p>
            <a:pPr marL="171450" indent="-171450"/>
            <a:r>
              <a:rPr lang="en-GB" sz="2400" dirty="0"/>
              <a:t>We communicate via, two weekly email bulletins, Facebook group, WhatsApp broadcast and a weekly virtual forum</a:t>
            </a:r>
          </a:p>
          <a:p>
            <a:pPr marL="171450" indent="-171450"/>
            <a:r>
              <a:rPr lang="en-GB" sz="2400" dirty="0"/>
              <a:t>Next step is to engage with young people aged 13-19 to support their peers and families </a:t>
            </a:r>
          </a:p>
          <a:p>
            <a:pPr marL="285750" indent="-285750"/>
            <a:r>
              <a:rPr lang="en-US" altLang="en-US" sz="2400" dirty="0"/>
              <a:t>To find out more information or to register visit: </a:t>
            </a:r>
            <a:r>
              <a:rPr lang="en-US" altLang="en-US" sz="2400" dirty="0">
                <a:hlinkClick r:id="rId4"/>
              </a:rPr>
              <a:t>www.southampton.gov.uk/communitychampions</a:t>
            </a:r>
            <a:r>
              <a:rPr lang="en-US" altLang="en-US" sz="2400" dirty="0"/>
              <a:t> </a:t>
            </a:r>
          </a:p>
        </p:txBody>
      </p:sp>
      <p:pic>
        <p:nvPicPr>
          <p:cNvPr id="15" name="Picture 14">
            <a:extLst>
              <a:ext uri="{FF2B5EF4-FFF2-40B4-BE49-F238E27FC236}">
                <a16:creationId xmlns:a16="http://schemas.microsoft.com/office/drawing/2014/main" id="{8F79A553-0008-4FE1-BE0C-A1019E43BD70}"/>
              </a:ext>
            </a:extLst>
          </p:cNvPr>
          <p:cNvPicPr/>
          <p:nvPr/>
        </p:nvPicPr>
        <p:blipFill rotWithShape="1">
          <a:blip r:embed="rId5">
            <a:extLst>
              <a:ext uri="{28A0092B-C50C-407E-A947-70E740481C1C}">
                <a14:useLocalDpi xmlns:a14="http://schemas.microsoft.com/office/drawing/2010/main" val="0"/>
              </a:ext>
            </a:extLst>
          </a:blip>
          <a:srcRect/>
          <a:stretch/>
        </p:blipFill>
        <p:spPr bwMode="auto">
          <a:xfrm>
            <a:off x="8838827" y="5126168"/>
            <a:ext cx="2021205" cy="16154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0268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5799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6575"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6EAF363-0FA7-4D31-8954-022D4F4BC6F7}"/>
              </a:ext>
            </a:extLst>
          </p:cNvPr>
          <p:cNvSpPr/>
          <p:nvPr/>
        </p:nvSpPr>
        <p:spPr>
          <a:xfrm>
            <a:off x="422728" y="725597"/>
            <a:ext cx="1115377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CFE603C-F361-41BC-ADC1-592B8076B6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194344" y="64322"/>
            <a:ext cx="739491" cy="661275"/>
          </a:xfrm>
          <a:prstGeom prst="rect">
            <a:avLst/>
          </a:prstGeom>
        </p:spPr>
      </p:pic>
      <p:pic>
        <p:nvPicPr>
          <p:cNvPr id="7" name="Picture 6">
            <a:extLst>
              <a:ext uri="{FF2B5EF4-FFF2-40B4-BE49-F238E27FC236}">
                <a16:creationId xmlns:a16="http://schemas.microsoft.com/office/drawing/2014/main" id="{2F8EA3F9-E416-48FB-BACE-2ED7F183F4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5481768" y="57538"/>
            <a:ext cx="739491" cy="661275"/>
          </a:xfrm>
          <a:prstGeom prst="rect">
            <a:avLst/>
          </a:prstGeom>
        </p:spPr>
      </p:pic>
      <p:pic>
        <p:nvPicPr>
          <p:cNvPr id="8" name="Picture 7">
            <a:extLst>
              <a:ext uri="{FF2B5EF4-FFF2-40B4-BE49-F238E27FC236}">
                <a16:creationId xmlns:a16="http://schemas.microsoft.com/office/drawing/2014/main" id="{F12C2A94-B53A-4E22-BCA1-874EC274A2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11102569" y="6167490"/>
            <a:ext cx="739491" cy="661275"/>
          </a:xfrm>
          <a:prstGeom prst="rect">
            <a:avLst/>
          </a:prstGeom>
        </p:spPr>
      </p:pic>
      <p:pic>
        <p:nvPicPr>
          <p:cNvPr id="10" name="Picture 9">
            <a:extLst>
              <a:ext uri="{FF2B5EF4-FFF2-40B4-BE49-F238E27FC236}">
                <a16:creationId xmlns:a16="http://schemas.microsoft.com/office/drawing/2014/main" id="{A39674DD-D576-43F7-B844-BFBB38C814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5726254" y="6177105"/>
            <a:ext cx="739491" cy="661275"/>
          </a:xfrm>
          <a:prstGeom prst="rect">
            <a:avLst/>
          </a:prstGeom>
        </p:spPr>
      </p:pic>
      <p:pic>
        <p:nvPicPr>
          <p:cNvPr id="11" name="Picture 10">
            <a:extLst>
              <a:ext uri="{FF2B5EF4-FFF2-40B4-BE49-F238E27FC236}">
                <a16:creationId xmlns:a16="http://schemas.microsoft.com/office/drawing/2014/main" id="{D67FA6E6-6AC0-402C-B8D7-0B04AE66C1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52982" y="6157875"/>
            <a:ext cx="739491" cy="661275"/>
          </a:xfrm>
          <a:prstGeom prst="rect">
            <a:avLst/>
          </a:prstGeom>
        </p:spPr>
      </p:pic>
      <p:pic>
        <p:nvPicPr>
          <p:cNvPr id="12" name="Picture 11">
            <a:extLst>
              <a:ext uri="{FF2B5EF4-FFF2-40B4-BE49-F238E27FC236}">
                <a16:creationId xmlns:a16="http://schemas.microsoft.com/office/drawing/2014/main" id="{DCEDB935-9908-4B81-9153-A6369FECE9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11065396" y="32162"/>
            <a:ext cx="739491" cy="661275"/>
          </a:xfrm>
          <a:prstGeom prst="rect">
            <a:avLst/>
          </a:prstGeom>
        </p:spPr>
      </p:pic>
      <p:sp>
        <p:nvSpPr>
          <p:cNvPr id="4" name="TextBox 3">
            <a:extLst>
              <a:ext uri="{FF2B5EF4-FFF2-40B4-BE49-F238E27FC236}">
                <a16:creationId xmlns:a16="http://schemas.microsoft.com/office/drawing/2014/main" id="{C84D1DD1-89F5-423E-ACE6-FF9D4A2C0B2A}"/>
              </a:ext>
            </a:extLst>
          </p:cNvPr>
          <p:cNvSpPr txBox="1"/>
          <p:nvPr/>
        </p:nvSpPr>
        <p:spPr>
          <a:xfrm>
            <a:off x="52982" y="64322"/>
            <a:ext cx="12192000" cy="6863417"/>
          </a:xfrm>
          <a:prstGeom prst="rect">
            <a:avLst/>
          </a:prstGeom>
          <a:noFill/>
        </p:spPr>
        <p:txBody>
          <a:bodyPr wrap="square" rtlCol="0">
            <a:spAutoFit/>
          </a:bodyPr>
          <a:lstStyle/>
          <a:p>
            <a:pPr marL="536575"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36575"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Anyone with any of the three main symptoms of high temperature, new continuous cough, or loss of taste or smell </a:t>
            </a: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(including those who have been fully vaccinated) still required to self-isolate (along with their household) and arrange a PCR test</a:t>
            </a:r>
          </a:p>
          <a:p>
            <a:pPr marL="536575"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36575"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There are lots of ways to access a PCR test in Southampton; </a:t>
            </a: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Book a test </a:t>
            </a:r>
            <a:r>
              <a:rPr kumimoji="0" lang="en-GB" sz="2200" b="0" i="1" u="none" strike="noStrike" kern="1200" cap="none" spc="0" normalizeH="0" baseline="0" noProof="0" dirty="0">
                <a:ln>
                  <a:noFill/>
                </a:ln>
                <a:solidFill>
                  <a:srgbClr val="00B0F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online</a:t>
            </a:r>
            <a:r>
              <a:rPr kumimoji="0" lang="en-GB" sz="2200" b="0" i="1" u="none" strike="noStrike" kern="1200" cap="none" spc="0" normalizeH="0" baseline="0" noProof="0" dirty="0">
                <a:ln>
                  <a:noFill/>
                </a:ln>
                <a:solidFill>
                  <a:srgbClr val="00B0F0"/>
                </a:solidFill>
                <a:effectLst/>
                <a:uLnTx/>
                <a:uFillTx/>
                <a:latin typeface="Calibri" panose="020F0502020204030204"/>
                <a:ea typeface="+mn-ea"/>
                <a:cs typeface="+mn-cs"/>
              </a:rPr>
              <a:t> </a:t>
            </a: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or by calling 119 </a:t>
            </a: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Test can be taken at:</a:t>
            </a:r>
          </a:p>
          <a:p>
            <a:pPr marL="1350963" marR="0" lvl="1"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A local walk-through testing site (Marlborough Rd Car Park Shirley, Woodley Rd Car Park Woolston, Avenue Campus Highfield)</a:t>
            </a:r>
          </a:p>
          <a:p>
            <a:pPr marL="1350963" marR="0" lvl="1"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Regional drive through site (Southampton Airport)</a:t>
            </a:r>
          </a:p>
          <a:p>
            <a:pPr marL="1350963" marR="0" lvl="1"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Home test kit</a:t>
            </a:r>
          </a:p>
          <a:p>
            <a:pPr marL="1350963" marR="0" lvl="1"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PCRs now recommended for all close-contacts at the start of their isolation period but a negative test does not remove the need to complete 10 days of isolation</a:t>
            </a:r>
          </a:p>
          <a:p>
            <a:pPr marL="536575"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From August 16</a:t>
            </a:r>
            <a:r>
              <a:rPr kumimoji="0" lang="en-GB" sz="2200" b="0"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 a close-contact who is double vaccinated or under 18 years of age will no longer need to isolate but should still arrange a PCR test and isolate if positive</a:t>
            </a:r>
          </a:p>
          <a:p>
            <a:pPr marL="536575"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624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5799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6575"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6EAF363-0FA7-4D31-8954-022D4F4BC6F7}"/>
              </a:ext>
            </a:extLst>
          </p:cNvPr>
          <p:cNvSpPr/>
          <p:nvPr/>
        </p:nvSpPr>
        <p:spPr>
          <a:xfrm>
            <a:off x="422728" y="725597"/>
            <a:ext cx="1115377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CFE603C-F361-41BC-ADC1-592B8076B6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194344" y="64322"/>
            <a:ext cx="739491" cy="661275"/>
          </a:xfrm>
          <a:prstGeom prst="rect">
            <a:avLst/>
          </a:prstGeom>
        </p:spPr>
      </p:pic>
      <p:pic>
        <p:nvPicPr>
          <p:cNvPr id="7" name="Picture 6">
            <a:extLst>
              <a:ext uri="{FF2B5EF4-FFF2-40B4-BE49-F238E27FC236}">
                <a16:creationId xmlns:a16="http://schemas.microsoft.com/office/drawing/2014/main" id="{2F8EA3F9-E416-48FB-BACE-2ED7F183F4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5481768" y="57538"/>
            <a:ext cx="739491" cy="661275"/>
          </a:xfrm>
          <a:prstGeom prst="rect">
            <a:avLst/>
          </a:prstGeom>
        </p:spPr>
      </p:pic>
      <p:pic>
        <p:nvPicPr>
          <p:cNvPr id="8" name="Picture 7">
            <a:extLst>
              <a:ext uri="{FF2B5EF4-FFF2-40B4-BE49-F238E27FC236}">
                <a16:creationId xmlns:a16="http://schemas.microsoft.com/office/drawing/2014/main" id="{F12C2A94-B53A-4E22-BCA1-874EC274A2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11102569" y="6167490"/>
            <a:ext cx="739491" cy="661275"/>
          </a:xfrm>
          <a:prstGeom prst="rect">
            <a:avLst/>
          </a:prstGeom>
        </p:spPr>
      </p:pic>
      <p:pic>
        <p:nvPicPr>
          <p:cNvPr id="10" name="Picture 9">
            <a:extLst>
              <a:ext uri="{FF2B5EF4-FFF2-40B4-BE49-F238E27FC236}">
                <a16:creationId xmlns:a16="http://schemas.microsoft.com/office/drawing/2014/main" id="{A39674DD-D576-43F7-B844-BFBB38C814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5726254" y="6177105"/>
            <a:ext cx="739491" cy="661275"/>
          </a:xfrm>
          <a:prstGeom prst="rect">
            <a:avLst/>
          </a:prstGeom>
        </p:spPr>
      </p:pic>
      <p:pic>
        <p:nvPicPr>
          <p:cNvPr id="11" name="Picture 10">
            <a:extLst>
              <a:ext uri="{FF2B5EF4-FFF2-40B4-BE49-F238E27FC236}">
                <a16:creationId xmlns:a16="http://schemas.microsoft.com/office/drawing/2014/main" id="{D67FA6E6-6AC0-402C-B8D7-0B04AE66C1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52982" y="6157875"/>
            <a:ext cx="739491" cy="661275"/>
          </a:xfrm>
          <a:prstGeom prst="rect">
            <a:avLst/>
          </a:prstGeom>
        </p:spPr>
      </p:pic>
      <p:pic>
        <p:nvPicPr>
          <p:cNvPr id="12" name="Picture 11">
            <a:extLst>
              <a:ext uri="{FF2B5EF4-FFF2-40B4-BE49-F238E27FC236}">
                <a16:creationId xmlns:a16="http://schemas.microsoft.com/office/drawing/2014/main" id="{DCEDB935-9908-4B81-9153-A6369FECE9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11065396" y="32162"/>
            <a:ext cx="739491" cy="661275"/>
          </a:xfrm>
          <a:prstGeom prst="rect">
            <a:avLst/>
          </a:prstGeom>
        </p:spPr>
      </p:pic>
      <p:sp>
        <p:nvSpPr>
          <p:cNvPr id="4" name="TextBox 3">
            <a:extLst>
              <a:ext uri="{FF2B5EF4-FFF2-40B4-BE49-F238E27FC236}">
                <a16:creationId xmlns:a16="http://schemas.microsoft.com/office/drawing/2014/main" id="{C84D1DD1-89F5-423E-ACE6-FF9D4A2C0B2A}"/>
              </a:ext>
            </a:extLst>
          </p:cNvPr>
          <p:cNvSpPr txBox="1"/>
          <p:nvPr/>
        </p:nvSpPr>
        <p:spPr>
          <a:xfrm>
            <a:off x="52982" y="64322"/>
            <a:ext cx="12192000" cy="7448193"/>
          </a:xfrm>
          <a:prstGeom prst="rect">
            <a:avLst/>
          </a:prstGeom>
          <a:noFill/>
        </p:spPr>
        <p:txBody>
          <a:bodyPr wrap="square" rtlCol="0">
            <a:spAutoFit/>
          </a:bodyPr>
          <a:lstStyle/>
          <a:p>
            <a:pPr marL="536575"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36575"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Everyone</a:t>
            </a: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 in England (including those who have been fully vaccinated) continues to be encouraged to undertake twice weekly </a:t>
            </a:r>
            <a:r>
              <a:rPr kumimoji="0" lang="en-GB" sz="2200" b="0" i="0" u="sng" strike="noStrike" kern="1200" cap="none" spc="0" normalizeH="0" baseline="0" noProof="0" dirty="0">
                <a:ln>
                  <a:noFill/>
                </a:ln>
                <a:solidFill>
                  <a:prstClr val="white"/>
                </a:solidFill>
                <a:effectLst/>
                <a:uLnTx/>
                <a:uFillTx/>
                <a:latin typeface="Calibri" panose="020F0502020204030204"/>
                <a:ea typeface="+mn-ea"/>
                <a:cs typeface="+mn-cs"/>
              </a:rPr>
              <a:t>symptom free </a:t>
            </a: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testing.  </a:t>
            </a:r>
          </a:p>
          <a:p>
            <a:pPr marL="536575"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36575"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There are lots of ways to access symptom free testing in Southampton; </a:t>
            </a: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sng" strike="noStrike" kern="1200" cap="none" spc="0" normalizeH="0" baseline="0" noProof="0" dirty="0">
                <a:ln>
                  <a:noFill/>
                </a:ln>
                <a:solidFill>
                  <a:prstClr val="white"/>
                </a:solidFill>
                <a:effectLst/>
                <a:uLnTx/>
                <a:uFillTx/>
                <a:latin typeface="Calibri" panose="020F0502020204030204"/>
                <a:ea typeface="+mn-ea"/>
                <a:cs typeface="+mn-cs"/>
              </a:rPr>
              <a:t>Anyone can collect boxes of free home test kits </a:t>
            </a: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(‘Community Collect’)  to carry out testing in the comfort of their own home using rapid lateral flow devices (LFD). </a:t>
            </a: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Collection points have been established across the city. This includes </a:t>
            </a:r>
            <a:r>
              <a:rPr kumimoji="0" lang="en-GB" sz="2200" b="0" i="0" u="sng" strike="noStrike" kern="1200" cap="none" spc="0" normalizeH="0" baseline="0" noProof="0" dirty="0">
                <a:ln>
                  <a:noFill/>
                </a:ln>
                <a:solidFill>
                  <a:prstClr val="white"/>
                </a:solidFill>
                <a:effectLst/>
                <a:uLnTx/>
                <a:uFillTx/>
                <a:latin typeface="Calibri" panose="020F0502020204030204"/>
                <a:ea typeface="+mn-ea"/>
                <a:cs typeface="+mn-cs"/>
              </a:rPr>
              <a:t>all 40 of Southampton’s community pharmacies</a:t>
            </a: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 A full list can be found on the </a:t>
            </a:r>
            <a:r>
              <a:rPr kumimoji="0" lang="en-GB" sz="2200" b="0" i="1" u="sng" strike="noStrike" kern="1200" cap="none" spc="0" normalizeH="0" baseline="0" noProof="0" dirty="0">
                <a:ln>
                  <a:noFill/>
                </a:ln>
                <a:solidFill>
                  <a:srgbClr val="00B0F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SCC website </a:t>
            </a: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or via </a:t>
            </a:r>
            <a:r>
              <a:rPr kumimoji="0" lang="en-GB" sz="2200" b="0" i="1" u="sng" strike="noStrike" kern="1200" cap="none" spc="0" normalizeH="0" baseline="0" noProof="0" dirty="0">
                <a:ln>
                  <a:noFill/>
                </a:ln>
                <a:solidFill>
                  <a:srgbClr val="00B0F0"/>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NHS Site Finder</a:t>
            </a:r>
            <a:r>
              <a:rPr kumimoji="0" lang="en-GB" sz="2200" b="0" i="1" u="sng" strike="noStrike" kern="1200" cap="none" spc="0" normalizeH="0" baseline="0" noProof="0" dirty="0">
                <a:ln>
                  <a:noFill/>
                </a:ln>
                <a:solidFill>
                  <a:srgbClr val="00B0F0"/>
                </a:solidFill>
                <a:effectLst/>
                <a:uLnTx/>
                <a:uFillTx/>
                <a:latin typeface="Calibri" panose="020F0502020204030204"/>
                <a:ea typeface="+mn-ea"/>
                <a:cs typeface="+mn-cs"/>
              </a:rPr>
              <a:t>. </a:t>
            </a:r>
          </a:p>
          <a:p>
            <a:pPr marL="5365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sng" strike="noStrike" kern="1200" cap="none" spc="0" normalizeH="0" baseline="0" noProof="0" dirty="0">
              <a:ln>
                <a:noFill/>
              </a:ln>
              <a:solidFill>
                <a:prstClr val="white"/>
              </a:solidFill>
              <a:effectLst/>
              <a:uLnTx/>
              <a:uFillTx/>
              <a:latin typeface="Calibri" panose="020F0502020204030204"/>
              <a:ea typeface="+mn-ea"/>
              <a:cs typeface="+mn-cs"/>
            </a:endParaRP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Home test kits can also be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ordered on line </a:t>
            </a: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for delivery via Royal Mail at: </a:t>
            </a:r>
            <a:r>
              <a:rPr kumimoji="0" lang="en-GB" sz="2200" b="0" i="1" u="sng" strike="noStrike" kern="1200" cap="none" spc="0" normalizeH="0" baseline="0" noProof="0" dirty="0">
                <a:ln>
                  <a:noFill/>
                </a:ln>
                <a:solidFill>
                  <a:srgbClr val="00B0F0"/>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https://www.gov.uk/order-coronavirus-rapid-lateral-flow-tests</a:t>
            </a:r>
            <a:r>
              <a:rPr kumimoji="0" lang="en-GB" sz="2200" b="0" i="1" u="none" strike="noStrike" kern="1200" cap="none" spc="0" normalizeH="0" baseline="0" noProof="0" dirty="0">
                <a:ln>
                  <a:noFill/>
                </a:ln>
                <a:solidFill>
                  <a:srgbClr val="00B0F0"/>
                </a:solidFill>
                <a:effectLst/>
                <a:uLnTx/>
                <a:uFillTx/>
                <a:latin typeface="Calibri" panose="020F0502020204030204"/>
                <a:ea typeface="+mn-ea"/>
                <a:cs typeface="+mn-cs"/>
              </a:rPr>
              <a:t> </a:t>
            </a: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Those who wish to can still book and </a:t>
            </a:r>
            <a:r>
              <a:rPr kumimoji="0" lang="en-GB" sz="2200" b="0" i="0" u="sng" strike="noStrike" kern="1200" cap="none" spc="0" normalizeH="0" baseline="0" noProof="0" dirty="0">
                <a:ln>
                  <a:noFill/>
                </a:ln>
                <a:solidFill>
                  <a:prstClr val="white"/>
                </a:solidFill>
                <a:effectLst/>
                <a:uLnTx/>
                <a:uFillTx/>
                <a:latin typeface="Calibri" panose="020F0502020204030204"/>
                <a:ea typeface="+mn-ea"/>
                <a:cs typeface="+mn-cs"/>
              </a:rPr>
              <a:t>access a supervised test from </a:t>
            </a: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select community pharmacies </a:t>
            </a:r>
            <a:r>
              <a:rPr kumimoji="0" lang="en-GB" sz="2200" b="0" i="1" u="none" strike="noStrike" kern="1200" cap="none" spc="0" normalizeH="0" baseline="0" noProof="0" dirty="0">
                <a:ln>
                  <a:noFill/>
                </a:ln>
                <a:solidFill>
                  <a:srgbClr val="00B0F0"/>
                </a:solidFill>
                <a:effectLst/>
                <a:uLnTx/>
                <a:uFillTx/>
                <a:latin typeface="Calibri" panose="020F0502020204030204"/>
                <a:ea typeface="+mn-ea"/>
                <a:cs typeface="+mn-cs"/>
              </a:rPr>
              <a:t>(</a:t>
            </a:r>
            <a:r>
              <a:rPr kumimoji="0" lang="en-GB" sz="2200" b="0" i="1" u="none" strike="noStrike" kern="1200" cap="none" spc="0" normalizeH="0" baseline="0" noProof="0" dirty="0">
                <a:ln>
                  <a:noFill/>
                </a:ln>
                <a:solidFill>
                  <a:srgbClr val="00B0F0"/>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see SCC website for details</a:t>
            </a:r>
            <a:r>
              <a:rPr kumimoji="0" lang="en-GB" sz="2200" b="0" i="1" u="none" strike="noStrike" kern="1200" cap="none" spc="0" normalizeH="0" baseline="0" noProof="0" dirty="0">
                <a:ln>
                  <a:noFill/>
                </a:ln>
                <a:solidFill>
                  <a:srgbClr val="00B0F0"/>
                </a:solidFill>
                <a:effectLst/>
                <a:uLnTx/>
                <a:uFillTx/>
                <a:latin typeface="Calibri" panose="020F0502020204030204"/>
                <a:ea typeface="+mn-ea"/>
                <a:cs typeface="+mn-cs"/>
              </a:rPr>
              <a:t>).</a:t>
            </a: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Local Testing Site (LTS) </a:t>
            </a:r>
            <a:r>
              <a:rPr kumimoji="0" lang="en-GB" sz="2200" b="0" i="0" u="sng" strike="noStrike" kern="1200" cap="none" spc="0" normalizeH="0" baseline="0" noProof="0" dirty="0">
                <a:ln>
                  <a:noFill/>
                </a:ln>
                <a:solidFill>
                  <a:prstClr val="white"/>
                </a:solidFill>
                <a:effectLst/>
                <a:uLnTx/>
                <a:uFillTx/>
                <a:latin typeface="Calibri" panose="020F0502020204030204"/>
                <a:ea typeface="+mn-ea"/>
                <a:cs typeface="+mn-cs"/>
              </a:rPr>
              <a:t>no longer offer collection during the afternoons</a:t>
            </a: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 These site have reverted to PCR testing. Anyone that gets a positive test with a LFT must get a confirmatory PCR test.</a:t>
            </a: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Information, including FAQs, are available on the </a:t>
            </a:r>
            <a:r>
              <a:rPr kumimoji="0" lang="en-GB" sz="2200" b="0" i="1" u="none" strike="noStrike" kern="1200" cap="none" spc="0" normalizeH="0" baseline="0" noProof="0" dirty="0">
                <a:ln>
                  <a:noFill/>
                </a:ln>
                <a:solidFill>
                  <a:srgbClr val="00B0F0"/>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SCC website</a:t>
            </a: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536575"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36575"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893763"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23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54"/>
            <a:ext cx="12192000" cy="6494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6D459CE-9440-4321-9894-4BBC2DBC750C}"/>
              </a:ext>
            </a:extLst>
          </p:cNvPr>
          <p:cNvSpPr txBox="1"/>
          <p:nvPr/>
        </p:nvSpPr>
        <p:spPr>
          <a:xfrm>
            <a:off x="905520" y="65176"/>
            <a:ext cx="108007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Why it’s important that everyone engages in twice weekly testing</a:t>
            </a:r>
          </a:p>
        </p:txBody>
      </p:sp>
      <p:pic>
        <p:nvPicPr>
          <p:cNvPr id="25" name="Picture 24">
            <a:extLst>
              <a:ext uri="{FF2B5EF4-FFF2-40B4-BE49-F238E27FC236}">
                <a16:creationId xmlns:a16="http://schemas.microsoft.com/office/drawing/2014/main" id="{63D3D4E6-574D-4801-8509-D9F7887D9E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63265" y="-11811"/>
            <a:ext cx="739491" cy="661275"/>
          </a:xfrm>
          <a:prstGeom prst="rect">
            <a:avLst/>
          </a:prstGeom>
        </p:spPr>
      </p:pic>
      <p:sp>
        <p:nvSpPr>
          <p:cNvPr id="3" name="Rectangle 2">
            <a:extLst>
              <a:ext uri="{FF2B5EF4-FFF2-40B4-BE49-F238E27FC236}">
                <a16:creationId xmlns:a16="http://schemas.microsoft.com/office/drawing/2014/main" id="{CA05FB93-687C-467C-A408-97C464E8F740}"/>
              </a:ext>
            </a:extLst>
          </p:cNvPr>
          <p:cNvSpPr/>
          <p:nvPr/>
        </p:nvSpPr>
        <p:spPr>
          <a:xfrm>
            <a:off x="142684" y="712586"/>
            <a:ext cx="11906631" cy="614014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sng" strike="noStrike" kern="1200" cap="none" spc="0" normalizeH="0" baseline="0" noProof="0" dirty="0">
                <a:ln>
                  <a:noFill/>
                </a:ln>
                <a:solidFill>
                  <a:srgbClr val="002060"/>
                </a:solidFill>
                <a:effectLst/>
                <a:uLnTx/>
                <a:uFillTx/>
                <a:latin typeface="Calibri" panose="020F0502020204030204"/>
                <a:ea typeface="+mn-ea"/>
                <a:cs typeface="+mn-cs"/>
              </a:rPr>
              <a:t>It will help reduce the number of COVID-19 cases in Southampton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Fortunately cases and rates of COVID-19 are at a lower level, but we still need to do everything we can to bring them down further to keep ourselves, our families and our colleagues safe.  </a:t>
            </a:r>
            <a:r>
              <a:rPr kumimoji="0" lang="en-GB" sz="1700" b="1" i="0" u="none" strike="noStrike" kern="1200" cap="none" spc="0" normalizeH="0" baseline="0" noProof="0" dirty="0">
                <a:ln>
                  <a:noFill/>
                </a:ln>
                <a:solidFill>
                  <a:srgbClr val="002060"/>
                </a:solidFill>
                <a:effectLst/>
                <a:uLnTx/>
                <a:uFillTx/>
                <a:latin typeface="Calibri" panose="020F0502020204030204"/>
                <a:ea typeface="+mn-ea"/>
                <a:cs typeface="+mn-cs"/>
              </a:rPr>
              <a:t>One in three people with COVID-19 do not have any symptoms, and could be passing it to others without knowing</a:t>
            </a:r>
            <a:r>
              <a:rPr kumimoji="0" lang="en-GB" sz="1700" b="0" i="0"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  The more people can identify whether they are carrying COVID-19 infection, and then self-isolate if they are, the better our chance of breaking the chains of transmission and returning to a more normal way of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sng" strike="noStrike" kern="1200" cap="none" spc="0" normalizeH="0" baseline="0" noProof="0" dirty="0">
                <a:ln>
                  <a:noFill/>
                </a:ln>
                <a:solidFill>
                  <a:srgbClr val="002060"/>
                </a:solidFill>
                <a:effectLst/>
                <a:uLnTx/>
                <a:uFillTx/>
                <a:latin typeface="Calibri" panose="020F0502020204030204"/>
                <a:ea typeface="+mn-ea"/>
                <a:cs typeface="+mn-cs"/>
              </a:rPr>
              <a:t>It will help us to keep ourselves and others safe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Twice weekly rapid testing is </a:t>
            </a:r>
            <a:r>
              <a:rPr kumimoji="0" lang="en-GB" sz="1700" b="1" i="0" u="none" strike="noStrike" kern="1200" cap="none" spc="0" normalizeH="0" baseline="0" noProof="0" dirty="0">
                <a:ln>
                  <a:noFill/>
                </a:ln>
                <a:solidFill>
                  <a:srgbClr val="002060"/>
                </a:solidFill>
                <a:effectLst/>
                <a:uLnTx/>
                <a:uFillTx/>
                <a:latin typeface="Calibri" panose="020F0502020204030204"/>
                <a:ea typeface="+mn-ea"/>
                <a:cs typeface="+mn-cs"/>
              </a:rPr>
              <a:t>a vital tool </a:t>
            </a: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to enable us all to keep safe once restrictions have been lifted.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sng" strike="noStrike" kern="1200" cap="none" spc="0" normalizeH="0" baseline="0" noProof="0" dirty="0">
                <a:ln>
                  <a:noFill/>
                </a:ln>
                <a:solidFill>
                  <a:srgbClr val="002060"/>
                </a:solidFill>
                <a:effectLst/>
                <a:uLnTx/>
                <a:uFillTx/>
                <a:latin typeface="Calibri" panose="020F0502020204030204"/>
                <a:ea typeface="+mn-ea"/>
                <a:cs typeface="+mn-cs"/>
              </a:rPr>
              <a:t>We all still need to do our bit to keep our workplaces and communities safe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It’s so important that we keep going and do what we can to stop the transmission of the virus.  Getting tested regularly is crucial if you are returning to the workplace and/or have an occupation where you are in contact with members of the public.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sng" strike="noStrike" kern="1200" cap="none" spc="0" normalizeH="0" baseline="0" noProof="0" dirty="0">
                <a:ln>
                  <a:noFill/>
                </a:ln>
                <a:solidFill>
                  <a:srgbClr val="002060"/>
                </a:solidFill>
                <a:effectLst/>
                <a:uLnTx/>
                <a:uFillTx/>
                <a:latin typeface="Calibri" panose="020F0502020204030204"/>
                <a:ea typeface="+mn-ea"/>
                <a:cs typeface="+mn-cs"/>
              </a:rPr>
              <a:t>It will help key services and businesses running in the 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Twice weekly symptom free testing </a:t>
            </a:r>
            <a:r>
              <a:rPr kumimoji="0" lang="en-GB" sz="1700" b="1" i="0" u="none" strike="noStrike" kern="1200" cap="none" spc="0" normalizeH="0" baseline="0" noProof="0" dirty="0">
                <a:ln>
                  <a:noFill/>
                </a:ln>
                <a:solidFill>
                  <a:srgbClr val="002060"/>
                </a:solidFill>
                <a:effectLst/>
                <a:uLnTx/>
                <a:uFillTx/>
                <a:latin typeface="Calibri" panose="020F0502020204030204"/>
                <a:ea typeface="+mn-ea"/>
                <a:cs typeface="+mn-cs"/>
              </a:rPr>
              <a:t>identifies people when they are most infectious</a:t>
            </a: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 and enables them to self-isolate.  This breaks the chain of transmission, stopping others catching it and having to self-isolate.  Testing will therefore help prevent against outbreaks and enable more people to continue to work and/or access services safely.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sng" strike="noStrike" kern="1200" cap="none" spc="0" normalizeH="0" baseline="0" noProof="0" dirty="0">
                <a:ln>
                  <a:noFill/>
                </a:ln>
                <a:solidFill>
                  <a:srgbClr val="002060"/>
                </a:solidFill>
                <a:effectLst/>
                <a:uLnTx/>
                <a:uFillTx/>
                <a:latin typeface="Calibri" panose="020F0502020204030204"/>
                <a:ea typeface="+mn-ea"/>
                <a:cs typeface="+mn-cs"/>
              </a:rPr>
              <a:t>It is one important tool of many that will help us move back to normality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Getting into the habit of </a:t>
            </a:r>
            <a:r>
              <a:rPr kumimoji="0" lang="en-GB" sz="1700" b="1" i="0" u="none" strike="noStrike" kern="1200" cap="none" spc="0" normalizeH="0" baseline="0" noProof="0" dirty="0">
                <a:ln>
                  <a:noFill/>
                </a:ln>
                <a:solidFill>
                  <a:srgbClr val="002060"/>
                </a:solidFill>
                <a:effectLst/>
                <a:uLnTx/>
                <a:uFillTx/>
                <a:latin typeface="Calibri" panose="020F0502020204030204"/>
                <a:ea typeface="+mn-ea"/>
                <a:cs typeface="+mn-cs"/>
              </a:rPr>
              <a:t>twice weekly testing</a:t>
            </a: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 is another way we can all chose to do our bit to keep each other safe alongside other existing tools including vaccination, social distancing, hand hygiene, using face coverings/masks, and ventilation.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002060"/>
                </a:solidFill>
                <a:effectLst/>
                <a:uLnTx/>
                <a:uFillTx/>
                <a:latin typeface="Calibri" panose="020F0502020204030204"/>
                <a:ea typeface="+mn-ea"/>
                <a:cs typeface="+mn-cs"/>
              </a:rPr>
              <a:t>Even if you have been vaccinated </a:t>
            </a: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we ask that you still engage in symptom-free testing because we do not yet know enough about how well the vaccines reduce transmission of infection from one person to another. </a:t>
            </a:r>
          </a:p>
        </p:txBody>
      </p:sp>
    </p:spTree>
    <p:extLst>
      <p:ext uri="{BB962C8B-B14F-4D97-AF65-F5344CB8AC3E}">
        <p14:creationId xmlns:p14="http://schemas.microsoft.com/office/powerpoint/2010/main" val="294747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54"/>
            <a:ext cx="12192000" cy="6494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6D459CE-9440-4321-9894-4BBC2DBC750C}"/>
              </a:ext>
            </a:extLst>
          </p:cNvPr>
          <p:cNvSpPr txBox="1"/>
          <p:nvPr/>
        </p:nvSpPr>
        <p:spPr>
          <a:xfrm>
            <a:off x="905520" y="65176"/>
            <a:ext cx="108007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What lateral flow testing can and can’t do</a:t>
            </a:r>
          </a:p>
        </p:txBody>
      </p:sp>
      <p:pic>
        <p:nvPicPr>
          <p:cNvPr id="25" name="Picture 24">
            <a:extLst>
              <a:ext uri="{FF2B5EF4-FFF2-40B4-BE49-F238E27FC236}">
                <a16:creationId xmlns:a16="http://schemas.microsoft.com/office/drawing/2014/main" id="{63D3D4E6-574D-4801-8509-D9F7887D9E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63265" y="-11811"/>
            <a:ext cx="739491" cy="661275"/>
          </a:xfrm>
          <a:prstGeom prst="rect">
            <a:avLst/>
          </a:prstGeom>
        </p:spPr>
      </p:pic>
      <p:sp>
        <p:nvSpPr>
          <p:cNvPr id="3" name="Rectangle 2">
            <a:extLst>
              <a:ext uri="{FF2B5EF4-FFF2-40B4-BE49-F238E27FC236}">
                <a16:creationId xmlns:a16="http://schemas.microsoft.com/office/drawing/2014/main" id="{CA05FB93-687C-467C-A408-97C464E8F740}"/>
              </a:ext>
            </a:extLst>
          </p:cNvPr>
          <p:cNvSpPr/>
          <p:nvPr/>
        </p:nvSpPr>
        <p:spPr>
          <a:xfrm>
            <a:off x="200186" y="3809512"/>
            <a:ext cx="11791628" cy="276998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However, lateral flow tests are not a magic bullet, they are one tool in a tool box, and it is important to be aware of what they cannot do: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the test will not identify everyone that is carrying the COVID-19 virus, a negative result does not exclude COVID-19. Those that test negative must not take the result as confirmation that they are not carrying the virus.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 the basis of the developing evidence, </a:t>
            </a: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it is suggested that twice weekly testing is undertaken, in order to overcome the lower sensitivity of a lateral flow test; on the basis that this provides more opportunities for detecting infection in people during their most infectious period (i.e. the first 3 days). </a:t>
            </a:r>
          </a:p>
        </p:txBody>
      </p:sp>
      <p:pic>
        <p:nvPicPr>
          <p:cNvPr id="3074" name="Picture 2">
            <a:extLst>
              <a:ext uri="{FF2B5EF4-FFF2-40B4-BE49-F238E27FC236}">
                <a16:creationId xmlns:a16="http://schemas.microsoft.com/office/drawing/2014/main" id="{3DB15688-6659-410E-BC18-C40CF6A93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3772" y="828675"/>
            <a:ext cx="2266950" cy="15430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59550C5-B8AE-4F0A-B400-B34E3720E754}"/>
              </a:ext>
            </a:extLst>
          </p:cNvPr>
          <p:cNvSpPr/>
          <p:nvPr/>
        </p:nvSpPr>
        <p:spPr>
          <a:xfrm>
            <a:off x="200186" y="712586"/>
            <a:ext cx="9153586"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How LFTs can contribute to preventing the spread of COVID-19 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no laboratory processing is needed, </a:t>
            </a: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they can be used on the spot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with </a:t>
            </a: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a positive result in about 30 minutes</a:t>
            </a: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They will detect some infected people that would not otherwise have been identified</a:t>
            </a: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and are particularly good at detecting people at the most infectious point in their infection (i.e. in the first 3 days). So </a:t>
            </a: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testing twice a week has greatest chance of picking up infection.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test has a high specificity, which means that </a:t>
            </a: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very few people are falsely diagnosed as COVID-19 positive</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and so required to self-isolate unnecessarily.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They are a cheap technology that can be made in large volumes; this suits community testing for which large quantities of tests are needed.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If you have COVID-19 symptoms you must get a PCR test. </a:t>
            </a:r>
          </a:p>
        </p:txBody>
      </p:sp>
    </p:spTree>
    <p:extLst>
      <p:ext uri="{BB962C8B-B14F-4D97-AF65-F5344CB8AC3E}">
        <p14:creationId xmlns:p14="http://schemas.microsoft.com/office/powerpoint/2010/main" val="1871031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54"/>
            <a:ext cx="12192000" cy="6494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6D459CE-9440-4321-9894-4BBC2DBC750C}"/>
              </a:ext>
            </a:extLst>
          </p:cNvPr>
          <p:cNvSpPr txBox="1"/>
          <p:nvPr/>
        </p:nvSpPr>
        <p:spPr>
          <a:xfrm>
            <a:off x="905520" y="65176"/>
            <a:ext cx="108007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Who the symptom-free community testing programme is for </a:t>
            </a:r>
          </a:p>
        </p:txBody>
      </p:sp>
      <p:pic>
        <p:nvPicPr>
          <p:cNvPr id="25" name="Picture 24">
            <a:extLst>
              <a:ext uri="{FF2B5EF4-FFF2-40B4-BE49-F238E27FC236}">
                <a16:creationId xmlns:a16="http://schemas.microsoft.com/office/drawing/2014/main" id="{63D3D4E6-574D-4801-8509-D9F7887D9E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63265" y="-11811"/>
            <a:ext cx="739491" cy="661275"/>
          </a:xfrm>
          <a:prstGeom prst="rect">
            <a:avLst/>
          </a:prstGeom>
        </p:spPr>
      </p:pic>
      <p:sp>
        <p:nvSpPr>
          <p:cNvPr id="3" name="Rectangle 2">
            <a:extLst>
              <a:ext uri="{FF2B5EF4-FFF2-40B4-BE49-F238E27FC236}">
                <a16:creationId xmlns:a16="http://schemas.microsoft.com/office/drawing/2014/main" id="{0E5B33FD-9915-48D8-B3FD-8F257D59068C}"/>
              </a:ext>
            </a:extLst>
          </p:cNvPr>
          <p:cNvSpPr/>
          <p:nvPr/>
        </p:nvSpPr>
        <p:spPr>
          <a:xfrm>
            <a:off x="63265" y="712586"/>
            <a:ext cx="11706003"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line with the Governments policy, Southampton’s symptom-free community testing programme is </a:t>
            </a: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available to everyone, both workers and residents,</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across the city, but from July 1</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2021 efforts will be focused on </a:t>
            </a: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targeting under represented group (URG’s) and disproportionately impacted groups (DIG’s).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8AE8C8F-4A13-43DE-A733-83E3C7472797}"/>
              </a:ext>
            </a:extLst>
          </p:cNvPr>
          <p:cNvSpPr/>
          <p:nvPr/>
        </p:nvSpPr>
        <p:spPr>
          <a:xfrm>
            <a:off x="166887" y="1637574"/>
            <a:ext cx="11858226" cy="5170646"/>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community testing programme will also be used in the following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To support testing in communities with lower levels of testing uptake</a:t>
            </a: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 reduce inequalities in testing uptake.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To support outbreak control and recovery situations</a:t>
            </a: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Repeat lateral flow testing can be a useful tool in identifying symptom-free carriage when there are outbreaks in settings such as workplaces and higher risk settings. Those that are symptom-free but carrying the virus, can then be instructed to self isolate; thereby reducing the risk of spread of infection and helping to contain the outbreak.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To protect those that are clinically vulnerable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Most higher risk settings already have access to LFTs via a national testing stream. Where they are not covered by a national testing stream, however, LFTs will be made available to support twice weekly testing.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Information about which sectors can access LFTs via a national testing stream – rather than the LA community testing programme – can be found using the following links: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Adult social care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Calibri"/>
                <a:hlinkClick r:id="rId5"/>
              </a:rPr>
              <a:t>Specialist Education settings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Employers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(Post 19</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July, employers can no longer access free workplace testing. See link for further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238129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811"/>
            <a:ext cx="12192000" cy="6494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6D459CE-9440-4321-9894-4BBC2DBC750C}"/>
              </a:ext>
            </a:extLst>
          </p:cNvPr>
          <p:cNvSpPr txBox="1"/>
          <p:nvPr/>
        </p:nvSpPr>
        <p:spPr>
          <a:xfrm>
            <a:off x="905520" y="65176"/>
            <a:ext cx="100387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Where is testing and collection available?</a:t>
            </a:r>
          </a:p>
        </p:txBody>
      </p:sp>
      <p:pic>
        <p:nvPicPr>
          <p:cNvPr id="25" name="Picture 24">
            <a:extLst>
              <a:ext uri="{FF2B5EF4-FFF2-40B4-BE49-F238E27FC236}">
                <a16:creationId xmlns:a16="http://schemas.microsoft.com/office/drawing/2014/main" id="{63D3D4E6-574D-4801-8509-D9F7887D9E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63265" y="-11811"/>
            <a:ext cx="739491" cy="661275"/>
          </a:xfrm>
          <a:prstGeom prst="rect">
            <a:avLst/>
          </a:prstGeom>
        </p:spPr>
      </p:pic>
      <p:sp>
        <p:nvSpPr>
          <p:cNvPr id="4" name="Content Placeholder 3">
            <a:extLst>
              <a:ext uri="{FF2B5EF4-FFF2-40B4-BE49-F238E27FC236}">
                <a16:creationId xmlns:a16="http://schemas.microsoft.com/office/drawing/2014/main" id="{6C968A47-DB73-4634-9744-BA4D5007907E}"/>
              </a:ext>
            </a:extLst>
          </p:cNvPr>
          <p:cNvSpPr>
            <a:spLocks noGrp="1"/>
          </p:cNvSpPr>
          <p:nvPr>
            <p:ph sz="half" idx="1"/>
          </p:nvPr>
        </p:nvSpPr>
        <p:spPr>
          <a:xfrm>
            <a:off x="144594" y="1351737"/>
            <a:ext cx="3052495" cy="6066372"/>
          </a:xfrm>
        </p:spPr>
        <p:txBody>
          <a:bodyPr>
            <a:normAutofit/>
          </a:bodyPr>
          <a:lstStyle/>
          <a:p>
            <a:pPr marL="0" indent="0">
              <a:buNone/>
            </a:pPr>
            <a:endParaRPr lang="en-GB" sz="1800" dirty="0"/>
          </a:p>
          <a:p>
            <a:pPr marL="0" indent="0">
              <a:buNone/>
            </a:pPr>
            <a:endParaRPr lang="en-GB" sz="1400" dirty="0"/>
          </a:p>
          <a:p>
            <a:pPr marL="0" indent="0">
              <a:buNone/>
            </a:pPr>
            <a:endParaRPr lang="en-GB" sz="1800" b="1" dirty="0">
              <a:solidFill>
                <a:srgbClr val="FF0000"/>
              </a:solidFill>
            </a:endParaRPr>
          </a:p>
          <a:p>
            <a:pPr marL="0" indent="0">
              <a:buNone/>
            </a:pPr>
            <a:endParaRPr lang="en-GB" sz="1800" dirty="0"/>
          </a:p>
          <a:p>
            <a:pPr marL="0" indent="0">
              <a:buNone/>
            </a:pPr>
            <a:endParaRPr lang="en-GB" sz="1800" dirty="0"/>
          </a:p>
          <a:p>
            <a:pPr marL="0" indent="0">
              <a:buNone/>
            </a:pPr>
            <a:endParaRPr lang="en-GB" sz="1800" dirty="0"/>
          </a:p>
        </p:txBody>
      </p:sp>
      <p:sp>
        <p:nvSpPr>
          <p:cNvPr id="10" name="Rectangle 9">
            <a:extLst>
              <a:ext uri="{FF2B5EF4-FFF2-40B4-BE49-F238E27FC236}">
                <a16:creationId xmlns:a16="http://schemas.microsoft.com/office/drawing/2014/main" id="{6ED444A8-6EF8-4967-AB84-F3565A9298C7}"/>
              </a:ext>
            </a:extLst>
          </p:cNvPr>
          <p:cNvSpPr/>
          <p:nvPr/>
        </p:nvSpPr>
        <p:spPr>
          <a:xfrm>
            <a:off x="0" y="665383"/>
            <a:ext cx="3822322" cy="634019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1225A"/>
                </a:solidFill>
                <a:effectLst/>
                <a:uLnTx/>
                <a:uFillTx/>
                <a:latin typeface="franklin-gothic-urw"/>
                <a:ea typeface="+mn-ea"/>
                <a:cs typeface="+mn-cs"/>
              </a:rPr>
              <a:t>40 Community pharmacies </a:t>
            </a:r>
            <a:r>
              <a:rPr kumimoji="0" lang="en-GB" sz="1400" b="0" i="0" u="none" strike="noStrike" kern="1200" cap="none" spc="0" normalizeH="0" baseline="0" noProof="0" dirty="0">
                <a:ln>
                  <a:noFill/>
                </a:ln>
                <a:solidFill>
                  <a:srgbClr val="222222"/>
                </a:solidFill>
                <a:effectLst/>
                <a:uLnTx/>
                <a:uFillTx/>
                <a:latin typeface="franklin-gothic-urw"/>
                <a:ea typeface="+mn-ea"/>
                <a:cs typeface="+mn-cs"/>
              </a:rPr>
              <a:t>across the city act as symptom free testing collection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1225A"/>
              </a:solidFill>
              <a:effectLst/>
              <a:uLnTx/>
              <a:uFillTx/>
              <a:latin typeface="franklin-gothic-urw"/>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1225A"/>
                </a:solidFill>
                <a:effectLst/>
                <a:uLnTx/>
                <a:uFillTx/>
                <a:latin typeface="franklin-gothic-urw"/>
                <a:ea typeface="+mn-ea"/>
                <a:cs typeface="+mn-cs"/>
              </a:rPr>
              <a:t>10 Community pharmacies </a:t>
            </a:r>
            <a:r>
              <a:rPr kumimoji="0" lang="en-GB" sz="1400" b="0" i="0" u="none" strike="noStrike" kern="1200" cap="none" spc="0" normalizeH="0" baseline="0" noProof="0" dirty="0">
                <a:ln>
                  <a:noFill/>
                </a:ln>
                <a:solidFill>
                  <a:srgbClr val="222222"/>
                </a:solidFill>
                <a:effectLst/>
                <a:uLnTx/>
                <a:uFillTx/>
                <a:latin typeface="franklin-gothic-urw"/>
                <a:ea typeface="+mn-ea"/>
                <a:cs typeface="+mn-cs"/>
              </a:rPr>
              <a:t>are also offering supervised symptom free testing on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1225A"/>
              </a:solidFill>
              <a:effectLst/>
              <a:uLnTx/>
              <a:uFillTx/>
              <a:latin typeface="franklin-gothic-urw"/>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1225A"/>
                </a:solidFill>
                <a:effectLst/>
                <a:uLnTx/>
                <a:uFillTx/>
                <a:latin typeface="franklin-gothic-urw"/>
                <a:ea typeface="+mn-ea"/>
                <a:cs typeface="+mn-cs"/>
              </a:rPr>
              <a:t>Mobile Collection Unit (MCU) – </a:t>
            </a:r>
            <a:r>
              <a:rPr kumimoji="0" lang="en-GB" sz="1400" b="0" i="0" u="none" strike="noStrike" kern="1200" cap="none" spc="0" normalizeH="0" baseline="0" noProof="0" dirty="0">
                <a:ln>
                  <a:noFill/>
                </a:ln>
                <a:solidFill>
                  <a:srgbClr val="222222"/>
                </a:solidFill>
                <a:effectLst/>
                <a:uLnTx/>
                <a:uFillTx/>
                <a:latin typeface="franklin-gothic-urw"/>
                <a:ea typeface="+mn-ea"/>
                <a:cs typeface="+mn-cs"/>
              </a:rPr>
              <a:t>visits different locations across the city enabling us to engage with residents and communities.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22222"/>
              </a:solidFill>
              <a:effectLst/>
              <a:uLnTx/>
              <a:uFillTx/>
              <a:latin typeface="franklin-gothic-urw"/>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22222"/>
                </a:solidFill>
                <a:effectLst/>
                <a:uLnTx/>
                <a:uFillTx/>
                <a:latin typeface="franklin-gothic-urw"/>
                <a:ea typeface="+mn-ea"/>
                <a:cs typeface="+mn-cs"/>
              </a:rPr>
              <a:t>Further symptom free collection points have also been  established at </a:t>
            </a:r>
            <a:r>
              <a:rPr kumimoji="0" lang="en-GB" sz="1400" b="1" i="0" u="none" strike="noStrike" kern="1200" cap="none" spc="0" normalizeH="0" baseline="0" noProof="0" dirty="0">
                <a:ln>
                  <a:noFill/>
                </a:ln>
                <a:solidFill>
                  <a:srgbClr val="01225A"/>
                </a:solidFill>
                <a:effectLst/>
                <a:uLnTx/>
                <a:uFillTx/>
                <a:latin typeface="franklin-gothic-urw"/>
                <a:ea typeface="+mn-ea"/>
                <a:cs typeface="+mn-cs"/>
              </a:rPr>
              <a:t>Gateway </a:t>
            </a:r>
            <a:r>
              <a:rPr kumimoji="0" lang="en-GB" sz="1400" b="0" i="0" u="none" strike="noStrike" kern="1200" cap="none" spc="0" normalizeH="0" baseline="0" noProof="0" dirty="0">
                <a:ln>
                  <a:noFill/>
                </a:ln>
                <a:solidFill>
                  <a:srgbClr val="222222"/>
                </a:solidFill>
                <a:effectLst/>
                <a:uLnTx/>
                <a:uFillTx/>
                <a:latin typeface="franklin-gothic-urw"/>
                <a:ea typeface="+mn-ea"/>
                <a:cs typeface="+mn-cs"/>
              </a:rPr>
              <a:t>and some other targeted venues including; </a:t>
            </a:r>
            <a:r>
              <a:rPr kumimoji="0" lang="en-GB" sz="1400" b="1" i="0" u="none" strike="noStrike" kern="1200" cap="none" spc="0" normalizeH="0" baseline="0" noProof="0" dirty="0">
                <a:ln>
                  <a:noFill/>
                </a:ln>
                <a:solidFill>
                  <a:srgbClr val="002060"/>
                </a:solidFill>
                <a:effectLst/>
                <a:uLnTx/>
                <a:uFillTx/>
                <a:latin typeface="franklin-gothic-urw"/>
                <a:ea typeface="+mn-ea"/>
                <a:cs typeface="+mn-cs"/>
              </a:rPr>
              <a:t>children's centres, sexual health clinics </a:t>
            </a:r>
            <a:r>
              <a:rPr kumimoji="0" lang="en-GB" sz="1400" b="0" i="0" u="none" strike="noStrike" kern="1200" cap="none" spc="0" normalizeH="0" baseline="0" noProof="0" dirty="0">
                <a:ln>
                  <a:noFill/>
                </a:ln>
                <a:solidFill>
                  <a:srgbClr val="222222"/>
                </a:solidFill>
                <a:effectLst/>
                <a:uLnTx/>
                <a:uFillTx/>
                <a:latin typeface="franklin-gothic-urw"/>
                <a:ea typeface="+mn-ea"/>
                <a:cs typeface="+mn-cs"/>
              </a:rPr>
              <a:t>and </a:t>
            </a:r>
            <a:r>
              <a:rPr kumimoji="0" lang="en-GB" sz="1400" b="1" i="0" u="none" strike="noStrike" kern="1200" cap="none" spc="0" normalizeH="0" baseline="0" noProof="0" dirty="0">
                <a:ln>
                  <a:noFill/>
                </a:ln>
                <a:solidFill>
                  <a:srgbClr val="002060"/>
                </a:solidFill>
                <a:effectLst/>
                <a:uLnTx/>
                <a:uFillTx/>
                <a:latin typeface="franklin-gothic-urw"/>
                <a:ea typeface="+mn-ea"/>
                <a:cs typeface="+mn-cs"/>
              </a:rPr>
              <a:t>homeless hostels </a:t>
            </a:r>
            <a:r>
              <a:rPr kumimoji="0" lang="en-GB" sz="1400" b="0" i="0" u="none" strike="noStrike" kern="1200" cap="none" spc="0" normalizeH="0" baseline="0" noProof="0" dirty="0">
                <a:ln>
                  <a:noFill/>
                </a:ln>
                <a:solidFill>
                  <a:srgbClr val="222222"/>
                </a:solidFill>
                <a:effectLst/>
                <a:uLnTx/>
                <a:uFillTx/>
                <a:latin typeface="franklin-gothic-urw"/>
                <a:ea typeface="+mn-ea"/>
                <a:cs typeface="+mn-cs"/>
              </a:rPr>
              <a:t>around the city.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22222"/>
              </a:solidFill>
              <a:effectLst/>
              <a:uLnTx/>
              <a:uFillTx/>
              <a:latin typeface="franklin-gothic-urw"/>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2060"/>
                </a:solidFill>
                <a:effectLst/>
                <a:uLnTx/>
                <a:uFillTx/>
                <a:latin typeface="franklin-gothic-urw"/>
                <a:ea typeface="+mn-ea"/>
                <a:cs typeface="+mn-cs"/>
              </a:rPr>
              <a:t>Pop-up symptom free collection points </a:t>
            </a:r>
            <a:r>
              <a:rPr kumimoji="0" lang="en-GB" sz="1400" b="0" i="0" u="none" strike="noStrike" kern="1200" cap="none" spc="0" normalizeH="0" baseline="0" noProof="0" dirty="0">
                <a:ln>
                  <a:noFill/>
                </a:ln>
                <a:solidFill>
                  <a:srgbClr val="222222"/>
                </a:solidFill>
                <a:effectLst/>
                <a:uLnTx/>
                <a:uFillTx/>
                <a:latin typeface="franklin-gothic-urw"/>
                <a:ea typeface="+mn-ea"/>
                <a:cs typeface="+mn-cs"/>
              </a:rPr>
              <a:t>are also being established alongside some vaccination clinics and in areas of high footfall such as shopping centres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22222"/>
              </a:solidFill>
              <a:effectLst/>
              <a:uLnTx/>
              <a:uFillTx/>
              <a:latin typeface="franklin-gothic-urw"/>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22222"/>
                </a:solidFill>
                <a:effectLst/>
                <a:uLnTx/>
                <a:uFillTx/>
                <a:latin typeface="franklin-gothic-urw"/>
                <a:ea typeface="+mn-ea"/>
                <a:cs typeface="+mn-cs"/>
              </a:rPr>
              <a:t>All the details such as opening hours are on the SCC website – search for </a:t>
            </a:r>
            <a:r>
              <a:rPr kumimoji="0" lang="en-GB" sz="1400" b="1" i="0" u="none" strike="noStrike" kern="1200" cap="none" spc="0" normalizeH="0" baseline="0" noProof="0" dirty="0">
                <a:ln>
                  <a:noFill/>
                </a:ln>
                <a:solidFill>
                  <a:srgbClr val="FF0000"/>
                </a:solidFill>
                <a:effectLst/>
                <a:uLnTx/>
                <a:uFillTx/>
                <a:latin typeface="franklin-gothic-urw"/>
                <a:ea typeface="+mn-ea"/>
                <a:cs typeface="+mn-cs"/>
                <a:hlinkClick r:id="rId4"/>
              </a:rPr>
              <a:t>symptom free testing</a:t>
            </a:r>
            <a:endParaRPr kumimoji="0" lang="en-GB" sz="1400" b="1" i="0" u="none" strike="noStrike" kern="1200" cap="none" spc="0" normalizeH="0" baseline="0" noProof="0" dirty="0">
              <a:ln>
                <a:noFill/>
              </a:ln>
              <a:solidFill>
                <a:srgbClr val="FF0000"/>
              </a:solidFill>
              <a:effectLst/>
              <a:uLnTx/>
              <a:uFillTx/>
              <a:latin typeface="franklin-gothic-urw"/>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srgbClr val="FF0000"/>
              </a:solidFill>
              <a:effectLst/>
              <a:uLnTx/>
              <a:uFillTx/>
              <a:latin typeface="franklin-gothic-urw"/>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2060"/>
                </a:solidFill>
                <a:effectLst/>
                <a:uLnTx/>
                <a:uFillTx/>
                <a:latin typeface="franklin-gothic-urw"/>
                <a:ea typeface="+mn-ea"/>
                <a:cs typeface="+mn-cs"/>
              </a:rPr>
              <a:t>3 x Local Testing Sites (LTS)</a:t>
            </a:r>
            <a:r>
              <a:rPr kumimoji="0" lang="en-GB" sz="1400" b="0" i="0" u="none" strike="noStrike" kern="1200" cap="none" spc="0" normalizeH="0" baseline="0" noProof="0" dirty="0">
                <a:ln>
                  <a:noFill/>
                </a:ln>
                <a:solidFill>
                  <a:srgbClr val="222222"/>
                </a:solidFill>
                <a:effectLst/>
                <a:uLnTx/>
                <a:uFillTx/>
                <a:latin typeface="franklin-gothic-urw"/>
                <a:ea typeface="+mn-ea"/>
                <a:cs typeface="+mn-cs"/>
              </a:rPr>
              <a:t> and </a:t>
            </a:r>
            <a:r>
              <a:rPr kumimoji="0" lang="en-GB" sz="1400" b="1" i="0" u="none" strike="noStrike" kern="1200" cap="none" spc="0" normalizeH="0" baseline="0" noProof="0" dirty="0">
                <a:ln>
                  <a:noFill/>
                </a:ln>
                <a:solidFill>
                  <a:srgbClr val="002060"/>
                </a:solidFill>
                <a:effectLst/>
                <a:uLnTx/>
                <a:uFillTx/>
                <a:latin typeface="franklin-gothic-urw"/>
                <a:ea typeface="+mn-ea"/>
                <a:cs typeface="+mn-cs"/>
              </a:rPr>
              <a:t>Regional Testing Site  (RTS)</a:t>
            </a:r>
            <a:r>
              <a:rPr kumimoji="0" lang="en-GB" sz="1400" b="0" i="0" u="none" strike="noStrike" kern="1200" cap="none" spc="0" normalizeH="0" baseline="0" noProof="0" dirty="0">
                <a:ln>
                  <a:noFill/>
                </a:ln>
                <a:solidFill>
                  <a:srgbClr val="222222"/>
                </a:solidFill>
                <a:effectLst/>
                <a:uLnTx/>
                <a:uFillTx/>
                <a:latin typeface="franklin-gothic-urw"/>
                <a:ea typeface="+mn-ea"/>
                <a:cs typeface="+mn-cs"/>
              </a:rPr>
              <a:t> provide symptomatic PCR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22222"/>
              </a:solidFill>
              <a:effectLst/>
              <a:uLnTx/>
              <a:uFillTx/>
              <a:latin typeface="franklin-gothic-urw"/>
              <a:ea typeface="+mn-ea"/>
              <a:cs typeface="+mn-cs"/>
            </a:endParaRPr>
          </a:p>
        </p:txBody>
      </p:sp>
      <p:pic>
        <p:nvPicPr>
          <p:cNvPr id="5" name="Picture 4">
            <a:extLst>
              <a:ext uri="{FF2B5EF4-FFF2-40B4-BE49-F238E27FC236}">
                <a16:creationId xmlns:a16="http://schemas.microsoft.com/office/drawing/2014/main" id="{59C4CC62-0E3A-4325-ADE8-B955C5EE5DE0}"/>
              </a:ext>
            </a:extLst>
          </p:cNvPr>
          <p:cNvPicPr>
            <a:picLocks noChangeAspect="1"/>
          </p:cNvPicPr>
          <p:nvPr/>
        </p:nvPicPr>
        <p:blipFill>
          <a:blip r:embed="rId5"/>
          <a:stretch>
            <a:fillRect/>
          </a:stretch>
        </p:blipFill>
        <p:spPr>
          <a:xfrm>
            <a:off x="3885587" y="844730"/>
            <a:ext cx="8096250" cy="5724525"/>
          </a:xfrm>
          <a:prstGeom prst="rect">
            <a:avLst/>
          </a:prstGeom>
        </p:spPr>
      </p:pic>
    </p:spTree>
    <p:extLst>
      <p:ext uri="{BB962C8B-B14F-4D97-AF65-F5344CB8AC3E}">
        <p14:creationId xmlns:p14="http://schemas.microsoft.com/office/powerpoint/2010/main" val="922400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6361"/>
            <a:ext cx="12192000" cy="6494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6D459CE-9440-4321-9894-4BBC2DBC750C}"/>
              </a:ext>
            </a:extLst>
          </p:cNvPr>
          <p:cNvSpPr txBox="1"/>
          <p:nvPr/>
        </p:nvSpPr>
        <p:spPr>
          <a:xfrm>
            <a:off x="866019" y="-86934"/>
            <a:ext cx="112232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Summary – Useful Links</a:t>
            </a:r>
          </a:p>
        </p:txBody>
      </p:sp>
      <p:pic>
        <p:nvPicPr>
          <p:cNvPr id="25" name="Picture 24">
            <a:extLst>
              <a:ext uri="{FF2B5EF4-FFF2-40B4-BE49-F238E27FC236}">
                <a16:creationId xmlns:a16="http://schemas.microsoft.com/office/drawing/2014/main" id="{63D3D4E6-574D-4801-8509-D9F7887D9E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13" t="16713" r="13514" b="15768"/>
          <a:stretch/>
        </p:blipFill>
        <p:spPr>
          <a:xfrm>
            <a:off x="63264" y="-149866"/>
            <a:ext cx="739491" cy="661275"/>
          </a:xfrm>
          <a:prstGeom prst="rect">
            <a:avLst/>
          </a:prstGeom>
        </p:spPr>
      </p:pic>
      <p:graphicFrame>
        <p:nvGraphicFramePr>
          <p:cNvPr id="21" name="Content Placeholder 2">
            <a:extLst>
              <a:ext uri="{FF2B5EF4-FFF2-40B4-BE49-F238E27FC236}">
                <a16:creationId xmlns:a16="http://schemas.microsoft.com/office/drawing/2014/main" id="{DB2F54ED-6660-4EB1-927A-D4BD92715D92}"/>
              </a:ext>
            </a:extLst>
          </p:cNvPr>
          <p:cNvGraphicFramePr>
            <a:graphicFrameLocks/>
          </p:cNvGraphicFramePr>
          <p:nvPr/>
        </p:nvGraphicFramePr>
        <p:xfrm>
          <a:off x="460744" y="876230"/>
          <a:ext cx="11270512" cy="51055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887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C9B2B4A-EFBC-486A-98B2-0A0052DF1D70}"/>
              </a:ext>
            </a:extLst>
          </p:cNvPr>
          <p:cNvSpPr/>
          <p:nvPr/>
        </p:nvSpPr>
        <p:spPr>
          <a:xfrm>
            <a:off x="0" y="2054"/>
            <a:ext cx="12192000" cy="6494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A26A2B9-0827-4913-86D5-9698A0D9908D}"/>
              </a:ext>
            </a:extLst>
          </p:cNvPr>
          <p:cNvSpPr txBox="1"/>
          <p:nvPr/>
        </p:nvSpPr>
        <p:spPr>
          <a:xfrm>
            <a:off x="905520" y="65176"/>
            <a:ext cx="110197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Southampton twin Track Covid-19 Vaccination Approach</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15ACF3D4-9B04-41FD-A62C-78CA93C9C1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63265" y="-11811"/>
            <a:ext cx="739491" cy="661275"/>
          </a:xfrm>
          <a:prstGeom prst="rect">
            <a:avLst/>
          </a:prstGeom>
        </p:spPr>
      </p:pic>
      <p:sp>
        <p:nvSpPr>
          <p:cNvPr id="5" name="Content Placeholder 4">
            <a:extLst>
              <a:ext uri="{FF2B5EF4-FFF2-40B4-BE49-F238E27FC236}">
                <a16:creationId xmlns:a16="http://schemas.microsoft.com/office/drawing/2014/main" id="{B6435AC8-5EC6-4C04-9DA7-2CCE3F75DE27}"/>
              </a:ext>
            </a:extLst>
          </p:cNvPr>
          <p:cNvSpPr>
            <a:spLocks noGrp="1"/>
          </p:cNvSpPr>
          <p:nvPr>
            <p:ph sz="half" idx="1"/>
          </p:nvPr>
        </p:nvSpPr>
        <p:spPr>
          <a:xfrm>
            <a:off x="712027" y="3318760"/>
            <a:ext cx="5181600" cy="1968857"/>
          </a:xfrm>
        </p:spPr>
        <p:txBody>
          <a:bodyPr>
            <a:normAutofit fontScale="92500" lnSpcReduction="20000"/>
          </a:bodyPr>
          <a:lstStyle/>
          <a:p>
            <a:pPr marL="0" indent="0">
              <a:buNone/>
            </a:pPr>
            <a:r>
              <a:rPr lang="en-GB" dirty="0"/>
              <a:t>Track ONE</a:t>
            </a:r>
          </a:p>
          <a:p>
            <a:r>
              <a:rPr lang="en-GB" dirty="0"/>
              <a:t>General JCVI cohort delivery</a:t>
            </a:r>
          </a:p>
          <a:p>
            <a:pPr lvl="1"/>
            <a:r>
              <a:rPr lang="en-GB" dirty="0"/>
              <a:t>Local Vaccination Services (PCNs)</a:t>
            </a:r>
          </a:p>
          <a:p>
            <a:pPr lvl="1"/>
            <a:r>
              <a:rPr lang="en-GB" dirty="0"/>
              <a:t>Vaccination Centres (Oakley Road)</a:t>
            </a:r>
          </a:p>
          <a:p>
            <a:pPr lvl="1"/>
            <a:r>
              <a:rPr lang="en-GB" dirty="0"/>
              <a:t>(Hospital Vaccination Hub)</a:t>
            </a:r>
          </a:p>
        </p:txBody>
      </p:sp>
      <p:sp>
        <p:nvSpPr>
          <p:cNvPr id="6" name="Content Placeholder 5">
            <a:extLst>
              <a:ext uri="{FF2B5EF4-FFF2-40B4-BE49-F238E27FC236}">
                <a16:creationId xmlns:a16="http://schemas.microsoft.com/office/drawing/2014/main" id="{2049CB81-07A0-433F-953D-056EB1BF23DF}"/>
              </a:ext>
            </a:extLst>
          </p:cNvPr>
          <p:cNvSpPr>
            <a:spLocks noGrp="1"/>
          </p:cNvSpPr>
          <p:nvPr>
            <p:ph sz="half" idx="2"/>
          </p:nvPr>
        </p:nvSpPr>
        <p:spPr>
          <a:xfrm>
            <a:off x="6609521" y="1189518"/>
            <a:ext cx="5181600" cy="5481473"/>
          </a:xfrm>
        </p:spPr>
        <p:txBody>
          <a:bodyPr>
            <a:normAutofit fontScale="92500" lnSpcReduction="20000"/>
          </a:bodyPr>
          <a:lstStyle/>
          <a:p>
            <a:pPr marL="0" indent="0">
              <a:buNone/>
            </a:pPr>
            <a:r>
              <a:rPr lang="en-GB" dirty="0"/>
              <a:t>Track TWO</a:t>
            </a:r>
          </a:p>
          <a:p>
            <a:r>
              <a:rPr lang="en-GB" dirty="0"/>
              <a:t>Targeted to address inequality in uptake across ethnicity and deprivation</a:t>
            </a:r>
          </a:p>
          <a:p>
            <a:pPr lvl="1"/>
            <a:r>
              <a:rPr lang="en-GB" dirty="0"/>
              <a:t>Pop-up clinics in 6 places of worship</a:t>
            </a:r>
          </a:p>
          <a:p>
            <a:pPr lvl="1"/>
            <a:r>
              <a:rPr lang="en-GB" dirty="0"/>
              <a:t>Outreach in homeless hostels and substance use service</a:t>
            </a:r>
          </a:p>
          <a:p>
            <a:pPr lvl="1"/>
            <a:r>
              <a:rPr lang="en-GB" dirty="0"/>
              <a:t>Pop-up clinics in community centres in areas of high deprivation and low uptake including Polish Community Centre (</a:t>
            </a:r>
            <a:r>
              <a:rPr lang="en-GB" dirty="0" err="1"/>
              <a:t>Portswood</a:t>
            </a:r>
            <a:r>
              <a:rPr lang="en-GB" dirty="0"/>
              <a:t>) and Northam Community Centre</a:t>
            </a:r>
          </a:p>
          <a:p>
            <a:pPr lvl="1"/>
            <a:r>
              <a:rPr lang="en-GB" dirty="0"/>
              <a:t>Multi-faith and multi-cultural vaccine confidence building webinar</a:t>
            </a:r>
          </a:p>
          <a:p>
            <a:pPr lvl="1"/>
            <a:r>
              <a:rPr lang="en-GB" dirty="0"/>
              <a:t>More community centres and walk-in clinics planned including Ropewalk Community Centre, Hightown and St Mary’s Fire Stations</a:t>
            </a:r>
          </a:p>
          <a:p>
            <a:pPr lvl="1"/>
            <a:endParaRPr lang="en-GB" dirty="0"/>
          </a:p>
        </p:txBody>
      </p:sp>
      <p:sp>
        <p:nvSpPr>
          <p:cNvPr id="18" name="Slide Number Placeholder 17">
            <a:extLst>
              <a:ext uri="{FF2B5EF4-FFF2-40B4-BE49-F238E27FC236}">
                <a16:creationId xmlns:a16="http://schemas.microsoft.com/office/drawing/2014/main" id="{FE7D0FEA-F892-4A66-AB94-EBA08D784F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DC2C2-8754-4A21-969D-527D0934959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1377208C-ABBC-49B2-8A79-ED2F13A07E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11039475" y="-11811"/>
            <a:ext cx="1093644" cy="977970"/>
          </a:xfrm>
          <a:prstGeom prst="rect">
            <a:avLst/>
          </a:prstGeom>
        </p:spPr>
      </p:pic>
      <p:pic>
        <p:nvPicPr>
          <p:cNvPr id="24" name="Picture 23">
            <a:extLst>
              <a:ext uri="{FF2B5EF4-FFF2-40B4-BE49-F238E27FC236}">
                <a16:creationId xmlns:a16="http://schemas.microsoft.com/office/drawing/2014/main" id="{357AF9F0-AF00-4757-A0BA-29322A69F412}"/>
              </a:ext>
            </a:extLst>
          </p:cNvPr>
          <p:cNvPicPr>
            <a:picLocks noChangeAspect="1"/>
          </p:cNvPicPr>
          <p:nvPr/>
        </p:nvPicPr>
        <p:blipFill>
          <a:blip r:embed="rId3"/>
          <a:stretch>
            <a:fillRect/>
          </a:stretch>
        </p:blipFill>
        <p:spPr>
          <a:xfrm>
            <a:off x="58935" y="5573376"/>
            <a:ext cx="1478916" cy="1325760"/>
          </a:xfrm>
          <a:prstGeom prst="rect">
            <a:avLst/>
          </a:prstGeom>
        </p:spPr>
      </p:pic>
      <p:sp>
        <p:nvSpPr>
          <p:cNvPr id="13" name="Rectangle: Rounded Corners 12">
            <a:extLst>
              <a:ext uri="{FF2B5EF4-FFF2-40B4-BE49-F238E27FC236}">
                <a16:creationId xmlns:a16="http://schemas.microsoft.com/office/drawing/2014/main" id="{C0EA1EB7-04E7-4084-B52A-3FC7786848EE}"/>
              </a:ext>
            </a:extLst>
          </p:cNvPr>
          <p:cNvSpPr/>
          <p:nvPr/>
        </p:nvSpPr>
        <p:spPr>
          <a:xfrm>
            <a:off x="178091" y="2137082"/>
            <a:ext cx="1082351" cy="765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Southampton City Council</a:t>
            </a:r>
          </a:p>
        </p:txBody>
      </p:sp>
      <p:sp>
        <p:nvSpPr>
          <p:cNvPr id="14" name="Rectangle: Rounded Corners 13">
            <a:extLst>
              <a:ext uri="{FF2B5EF4-FFF2-40B4-BE49-F238E27FC236}">
                <a16:creationId xmlns:a16="http://schemas.microsoft.com/office/drawing/2014/main" id="{2CB32986-E436-42B5-8E5E-E52D894AA91A}"/>
              </a:ext>
            </a:extLst>
          </p:cNvPr>
          <p:cNvSpPr/>
          <p:nvPr/>
        </p:nvSpPr>
        <p:spPr>
          <a:xfrm>
            <a:off x="1401085" y="2140629"/>
            <a:ext cx="1113640" cy="765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NHS HIOW &amp; Southampton</a:t>
            </a:r>
          </a:p>
          <a:p>
            <a:pPr algn="ctr"/>
            <a:r>
              <a:rPr lang="en-GB" sz="1100" b="1" dirty="0"/>
              <a:t>CCG</a:t>
            </a:r>
          </a:p>
        </p:txBody>
      </p:sp>
      <p:sp>
        <p:nvSpPr>
          <p:cNvPr id="15" name="Rectangle: Rounded Corners 14">
            <a:extLst>
              <a:ext uri="{FF2B5EF4-FFF2-40B4-BE49-F238E27FC236}">
                <a16:creationId xmlns:a16="http://schemas.microsoft.com/office/drawing/2014/main" id="{0EE6F1CE-26D2-4E60-9388-8C894EB4306E}"/>
              </a:ext>
            </a:extLst>
          </p:cNvPr>
          <p:cNvSpPr/>
          <p:nvPr/>
        </p:nvSpPr>
        <p:spPr>
          <a:xfrm>
            <a:off x="2633970" y="2137082"/>
            <a:ext cx="1082351" cy="765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PCNs</a:t>
            </a:r>
          </a:p>
        </p:txBody>
      </p:sp>
      <p:sp>
        <p:nvSpPr>
          <p:cNvPr id="16" name="Rectangle: Rounded Corners 15">
            <a:extLst>
              <a:ext uri="{FF2B5EF4-FFF2-40B4-BE49-F238E27FC236}">
                <a16:creationId xmlns:a16="http://schemas.microsoft.com/office/drawing/2014/main" id="{54123B85-D1AC-495A-A1B7-057C89BFCC27}"/>
              </a:ext>
            </a:extLst>
          </p:cNvPr>
          <p:cNvSpPr/>
          <p:nvPr/>
        </p:nvSpPr>
        <p:spPr>
          <a:xfrm>
            <a:off x="3856964" y="2137082"/>
            <a:ext cx="1082351" cy="765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t>Solent NHS</a:t>
            </a:r>
            <a:endParaRPr lang="en-GB" sz="1100" b="1" dirty="0"/>
          </a:p>
        </p:txBody>
      </p:sp>
      <p:cxnSp>
        <p:nvCxnSpPr>
          <p:cNvPr id="17" name="Connector: Elbow 16">
            <a:extLst>
              <a:ext uri="{FF2B5EF4-FFF2-40B4-BE49-F238E27FC236}">
                <a16:creationId xmlns:a16="http://schemas.microsoft.com/office/drawing/2014/main" id="{9F338DAA-EAE9-4A3C-8F47-B3CD617DBC96}"/>
              </a:ext>
            </a:extLst>
          </p:cNvPr>
          <p:cNvCxnSpPr>
            <a:cxnSpLocks/>
            <a:stCxn id="13" idx="0"/>
          </p:cNvCxnSpPr>
          <p:nvPr/>
        </p:nvCxnSpPr>
        <p:spPr>
          <a:xfrm rot="5400000" flipH="1" flipV="1">
            <a:off x="3102428" y="-384919"/>
            <a:ext cx="138840" cy="490516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58C692-F439-48AD-8448-7DE4D66A94F9}"/>
              </a:ext>
            </a:extLst>
          </p:cNvPr>
          <p:cNvCxnSpPr>
            <a:cxnSpLocks/>
          </p:cNvCxnSpPr>
          <p:nvPr/>
        </p:nvCxnSpPr>
        <p:spPr>
          <a:xfrm>
            <a:off x="1945557" y="1998242"/>
            <a:ext cx="0" cy="138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3106D53-450F-464D-94C7-56C0AD7E754D}"/>
              </a:ext>
            </a:extLst>
          </p:cNvPr>
          <p:cNvCxnSpPr>
            <a:cxnSpLocks/>
          </p:cNvCxnSpPr>
          <p:nvPr/>
        </p:nvCxnSpPr>
        <p:spPr>
          <a:xfrm>
            <a:off x="4394843" y="1998242"/>
            <a:ext cx="0" cy="138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6571BD-3A01-4276-8C26-99A71185E385}"/>
              </a:ext>
            </a:extLst>
          </p:cNvPr>
          <p:cNvCxnSpPr>
            <a:cxnSpLocks/>
          </p:cNvCxnSpPr>
          <p:nvPr/>
        </p:nvCxnSpPr>
        <p:spPr>
          <a:xfrm>
            <a:off x="3171848" y="1998242"/>
            <a:ext cx="0" cy="138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D6479A-C228-445B-A2C7-20AD9E3A7339}"/>
              </a:ext>
            </a:extLst>
          </p:cNvPr>
          <p:cNvCxnSpPr>
            <a:cxnSpLocks/>
          </p:cNvCxnSpPr>
          <p:nvPr/>
        </p:nvCxnSpPr>
        <p:spPr>
          <a:xfrm>
            <a:off x="715969" y="2663053"/>
            <a:ext cx="0" cy="13884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6F2EB382-966B-4F74-8D68-C15B207D0689}"/>
              </a:ext>
            </a:extLst>
          </p:cNvPr>
          <p:cNvSpPr/>
          <p:nvPr/>
        </p:nvSpPr>
        <p:spPr>
          <a:xfrm>
            <a:off x="5089849" y="2137959"/>
            <a:ext cx="1082351" cy="765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UHS</a:t>
            </a:r>
          </a:p>
        </p:txBody>
      </p:sp>
      <p:cxnSp>
        <p:nvCxnSpPr>
          <p:cNvPr id="25" name="Straight Connector 24">
            <a:extLst>
              <a:ext uri="{FF2B5EF4-FFF2-40B4-BE49-F238E27FC236}">
                <a16:creationId xmlns:a16="http://schemas.microsoft.com/office/drawing/2014/main" id="{A71191FC-24FD-4364-9F80-3FF2FAE76381}"/>
              </a:ext>
            </a:extLst>
          </p:cNvPr>
          <p:cNvCxnSpPr>
            <a:cxnSpLocks/>
          </p:cNvCxnSpPr>
          <p:nvPr/>
        </p:nvCxnSpPr>
        <p:spPr>
          <a:xfrm>
            <a:off x="5615052" y="1998204"/>
            <a:ext cx="0" cy="13884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053FD5E5-FF5E-4786-A6F2-D406EBA0F43D}"/>
              </a:ext>
            </a:extLst>
          </p:cNvPr>
          <p:cNvSpPr/>
          <p:nvPr/>
        </p:nvSpPr>
        <p:spPr>
          <a:xfrm>
            <a:off x="178091" y="1233095"/>
            <a:ext cx="5994109" cy="7651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Partnership Working bringing strategy, data, communication and insight, engagement, operational and clinical leadership together</a:t>
            </a:r>
            <a:endParaRPr lang="en-GB" sz="1600" b="1" dirty="0"/>
          </a:p>
        </p:txBody>
      </p:sp>
      <p:cxnSp>
        <p:nvCxnSpPr>
          <p:cNvPr id="28" name="Straight Connector 27">
            <a:extLst>
              <a:ext uri="{FF2B5EF4-FFF2-40B4-BE49-F238E27FC236}">
                <a16:creationId xmlns:a16="http://schemas.microsoft.com/office/drawing/2014/main" id="{873C3DBF-A40E-427B-B603-B4BD26741CF3}"/>
              </a:ext>
            </a:extLst>
          </p:cNvPr>
          <p:cNvCxnSpPr>
            <a:cxnSpLocks/>
          </p:cNvCxnSpPr>
          <p:nvPr/>
        </p:nvCxnSpPr>
        <p:spPr>
          <a:xfrm>
            <a:off x="2097957" y="2150642"/>
            <a:ext cx="0" cy="138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4A087B-FA0C-400C-B744-42B59AF7712F}"/>
              </a:ext>
            </a:extLst>
          </p:cNvPr>
          <p:cNvCxnSpPr>
            <a:cxnSpLocks/>
          </p:cNvCxnSpPr>
          <p:nvPr/>
        </p:nvCxnSpPr>
        <p:spPr>
          <a:xfrm>
            <a:off x="4547243" y="2150642"/>
            <a:ext cx="0" cy="138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D723B58-B9E2-4FDB-9C3B-266EE08A3D34}"/>
              </a:ext>
            </a:extLst>
          </p:cNvPr>
          <p:cNvCxnSpPr>
            <a:cxnSpLocks/>
          </p:cNvCxnSpPr>
          <p:nvPr/>
        </p:nvCxnSpPr>
        <p:spPr>
          <a:xfrm>
            <a:off x="3324248" y="2150642"/>
            <a:ext cx="0" cy="1388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42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C9B2B4A-EFBC-486A-98B2-0A0052DF1D70}"/>
              </a:ext>
            </a:extLst>
          </p:cNvPr>
          <p:cNvSpPr/>
          <p:nvPr/>
        </p:nvSpPr>
        <p:spPr>
          <a:xfrm>
            <a:off x="0" y="2054"/>
            <a:ext cx="12192000" cy="6494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A26A2B9-0827-4913-86D5-9698A0D9908D}"/>
              </a:ext>
            </a:extLst>
          </p:cNvPr>
          <p:cNvSpPr txBox="1"/>
          <p:nvPr/>
        </p:nvSpPr>
        <p:spPr>
          <a:xfrm>
            <a:off x="905520" y="65176"/>
            <a:ext cx="110197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Roadmap Stage 4 Key Changes</a:t>
            </a:r>
          </a:p>
        </p:txBody>
      </p:sp>
      <p:pic>
        <p:nvPicPr>
          <p:cNvPr id="31" name="Picture 30">
            <a:extLst>
              <a:ext uri="{FF2B5EF4-FFF2-40B4-BE49-F238E27FC236}">
                <a16:creationId xmlns:a16="http://schemas.microsoft.com/office/drawing/2014/main" id="{15ACF3D4-9B04-41FD-A62C-78CA93C9C1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63265" y="-11811"/>
            <a:ext cx="739491" cy="661275"/>
          </a:xfrm>
          <a:prstGeom prst="rect">
            <a:avLst/>
          </a:prstGeom>
        </p:spPr>
      </p:pic>
      <p:sp>
        <p:nvSpPr>
          <p:cNvPr id="4" name="Content Placeholder 3">
            <a:extLst>
              <a:ext uri="{FF2B5EF4-FFF2-40B4-BE49-F238E27FC236}">
                <a16:creationId xmlns:a16="http://schemas.microsoft.com/office/drawing/2014/main" id="{331CE831-AAD1-4FD7-A418-4040751B61F1}"/>
              </a:ext>
            </a:extLst>
          </p:cNvPr>
          <p:cNvSpPr>
            <a:spLocks noGrp="1"/>
          </p:cNvSpPr>
          <p:nvPr>
            <p:ph idx="1"/>
          </p:nvPr>
        </p:nvSpPr>
        <p:spPr>
          <a:xfrm>
            <a:off x="838200" y="1029281"/>
            <a:ext cx="10515600" cy="5147682"/>
          </a:xfrm>
        </p:spPr>
        <p:txBody>
          <a:bodyPr>
            <a:normAutofit fontScale="85000" lnSpcReduction="20000"/>
          </a:bodyPr>
          <a:lstStyle/>
          <a:p>
            <a:pPr marL="0" indent="0">
              <a:buNone/>
            </a:pPr>
            <a:r>
              <a:rPr lang="en-GB" dirty="0"/>
              <a:t>Main changes:</a:t>
            </a:r>
          </a:p>
          <a:p>
            <a:pPr marL="0" indent="0">
              <a:buNone/>
            </a:pPr>
            <a:r>
              <a:rPr lang="en-GB" dirty="0"/>
              <a:t>All remaining limits on social contact (currently 6 people or 2 households indoors, or 30 people outdoors) will be removed</a:t>
            </a:r>
          </a:p>
          <a:p>
            <a:pPr marL="0" indent="0">
              <a:buNone/>
            </a:pPr>
            <a:r>
              <a:rPr lang="en-GB" dirty="0"/>
              <a:t>All settings will be able to open, including nightclubs</a:t>
            </a:r>
          </a:p>
          <a:p>
            <a:pPr marL="0" indent="0">
              <a:buNone/>
            </a:pPr>
            <a:r>
              <a:rPr lang="en-GB" dirty="0"/>
              <a:t>Large events, such as music concerts and sporting events can resume without any limits on attendance or social distancing requirements</a:t>
            </a:r>
          </a:p>
          <a:p>
            <a:pPr marL="0" indent="0">
              <a:buNone/>
            </a:pPr>
            <a:r>
              <a:rPr lang="en-GB" dirty="0"/>
              <a:t>All restrictions on life events will be removed, including the remaining restrictions on the number of attendees</a:t>
            </a:r>
          </a:p>
          <a:p>
            <a:pPr marL="0" indent="0">
              <a:buNone/>
            </a:pPr>
            <a:r>
              <a:rPr lang="en-GB" dirty="0"/>
              <a:t>There will be no requirement for table service at life events, or restrictions on singing or dancing</a:t>
            </a:r>
          </a:p>
          <a:p>
            <a:pPr marL="0" indent="0">
              <a:buNone/>
            </a:pPr>
            <a:r>
              <a:rPr lang="en-GB" dirty="0"/>
              <a:t>COVID-status certification will not be required in law as a condition of entry for visitors to any setting</a:t>
            </a:r>
          </a:p>
          <a:p>
            <a:pPr marL="0" indent="0">
              <a:buNone/>
            </a:pPr>
            <a:r>
              <a:rPr lang="en-GB" dirty="0"/>
              <a:t>The legal requirements to wear a face covering will be lifted in all settings</a:t>
            </a:r>
          </a:p>
          <a:p>
            <a:pPr marL="0" indent="0">
              <a:buNone/>
            </a:pPr>
            <a:r>
              <a:rPr lang="en-GB" dirty="0"/>
              <a:t>Social distancing rules (2 metres or 1 metre with additional mitigations) will be lifted</a:t>
            </a:r>
          </a:p>
        </p:txBody>
      </p:sp>
      <p:sp>
        <p:nvSpPr>
          <p:cNvPr id="18" name="Slide Number Placeholder 17">
            <a:extLst>
              <a:ext uri="{FF2B5EF4-FFF2-40B4-BE49-F238E27FC236}">
                <a16:creationId xmlns:a16="http://schemas.microsoft.com/office/drawing/2014/main" id="{FE7D0FEA-F892-4A66-AB94-EBA08D784F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DC2C2-8754-4A21-969D-527D0934959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1377208C-ABBC-49B2-8A79-ED2F13A07E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11039475" y="-11811"/>
            <a:ext cx="1093644" cy="977970"/>
          </a:xfrm>
          <a:prstGeom prst="rect">
            <a:avLst/>
          </a:prstGeom>
        </p:spPr>
      </p:pic>
      <p:pic>
        <p:nvPicPr>
          <p:cNvPr id="24" name="Picture 23">
            <a:extLst>
              <a:ext uri="{FF2B5EF4-FFF2-40B4-BE49-F238E27FC236}">
                <a16:creationId xmlns:a16="http://schemas.microsoft.com/office/drawing/2014/main" id="{357AF9F0-AF00-4757-A0BA-29322A69F412}"/>
              </a:ext>
            </a:extLst>
          </p:cNvPr>
          <p:cNvPicPr>
            <a:picLocks noChangeAspect="1"/>
          </p:cNvPicPr>
          <p:nvPr/>
        </p:nvPicPr>
        <p:blipFill>
          <a:blip r:embed="rId3"/>
          <a:stretch>
            <a:fillRect/>
          </a:stretch>
        </p:blipFill>
        <p:spPr>
          <a:xfrm>
            <a:off x="58935" y="5573376"/>
            <a:ext cx="1478916" cy="1325760"/>
          </a:xfrm>
          <a:prstGeom prst="rect">
            <a:avLst/>
          </a:prstGeom>
        </p:spPr>
      </p:pic>
    </p:spTree>
    <p:extLst>
      <p:ext uri="{BB962C8B-B14F-4D97-AF65-F5344CB8AC3E}">
        <p14:creationId xmlns:p14="http://schemas.microsoft.com/office/powerpoint/2010/main" val="89984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C9B2B4A-EFBC-486A-98B2-0A0052DF1D70}"/>
              </a:ext>
            </a:extLst>
          </p:cNvPr>
          <p:cNvSpPr/>
          <p:nvPr/>
        </p:nvSpPr>
        <p:spPr>
          <a:xfrm>
            <a:off x="0" y="2054"/>
            <a:ext cx="12192000" cy="6494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A26A2B9-0827-4913-86D5-9698A0D9908D}"/>
              </a:ext>
            </a:extLst>
          </p:cNvPr>
          <p:cNvSpPr txBox="1"/>
          <p:nvPr/>
        </p:nvSpPr>
        <p:spPr>
          <a:xfrm>
            <a:off x="905520" y="65176"/>
            <a:ext cx="110197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Roadmap Stage 4 – how to </a:t>
            </a:r>
            <a:r>
              <a:rPr lang="en-GB" sz="2800" b="1" dirty="0">
                <a:solidFill>
                  <a:prstClr val="white"/>
                </a:solidFill>
                <a:latin typeface="Calibri" panose="020F0502020204030204"/>
              </a:rPr>
              <a:t>mitigate risk</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15ACF3D4-9B04-41FD-A62C-78CA93C9C1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63265" y="-11811"/>
            <a:ext cx="739491" cy="661275"/>
          </a:xfrm>
          <a:prstGeom prst="rect">
            <a:avLst/>
          </a:prstGeom>
        </p:spPr>
      </p:pic>
      <p:sp>
        <p:nvSpPr>
          <p:cNvPr id="4" name="Content Placeholder 3">
            <a:extLst>
              <a:ext uri="{FF2B5EF4-FFF2-40B4-BE49-F238E27FC236}">
                <a16:creationId xmlns:a16="http://schemas.microsoft.com/office/drawing/2014/main" id="{331CE831-AAD1-4FD7-A418-4040751B61F1}"/>
              </a:ext>
            </a:extLst>
          </p:cNvPr>
          <p:cNvSpPr>
            <a:spLocks noGrp="1"/>
          </p:cNvSpPr>
          <p:nvPr>
            <p:ph idx="1"/>
          </p:nvPr>
        </p:nvSpPr>
        <p:spPr>
          <a:xfrm>
            <a:off x="838200" y="1029281"/>
            <a:ext cx="10515600" cy="5147682"/>
          </a:xfrm>
        </p:spPr>
        <p:txBody>
          <a:bodyPr>
            <a:normAutofit/>
          </a:bodyPr>
          <a:lstStyle/>
          <a:p>
            <a:pPr marL="0" indent="0">
              <a:buNone/>
            </a:pPr>
            <a:r>
              <a:rPr lang="en-GB" dirty="0"/>
              <a:t>How spread of infection can still be prevented in the city:</a:t>
            </a:r>
          </a:p>
          <a:p>
            <a:r>
              <a:rPr lang="en-GB" dirty="0"/>
              <a:t>Encourage settings to reduce measures slowly and consider their own risk assessments to guide ongoing requirements for use of face coverings or social distancing – especially in light of the prevailing infection rate in the city</a:t>
            </a:r>
          </a:p>
          <a:p>
            <a:r>
              <a:rPr lang="en-GB" dirty="0"/>
              <a:t>Encourage residents to consider their own risk and the risk to others in the measures they adopt and to engage with testing and vaccination</a:t>
            </a:r>
          </a:p>
          <a:p>
            <a:r>
              <a:rPr lang="en-GB" dirty="0"/>
              <a:t>To continue to promote hand and respiratory hygiene, enhanced cleaning and ventilation, testing when well using lateral flow devices twice weekly or isolate and get a PCR when symptomatic, and to get double vaccinated</a:t>
            </a:r>
          </a:p>
          <a:p>
            <a:endParaRPr lang="en-GB" dirty="0"/>
          </a:p>
          <a:p>
            <a:endParaRPr lang="en-GB" dirty="0"/>
          </a:p>
        </p:txBody>
      </p:sp>
      <p:sp>
        <p:nvSpPr>
          <p:cNvPr id="18" name="Slide Number Placeholder 17">
            <a:extLst>
              <a:ext uri="{FF2B5EF4-FFF2-40B4-BE49-F238E27FC236}">
                <a16:creationId xmlns:a16="http://schemas.microsoft.com/office/drawing/2014/main" id="{FE7D0FEA-F892-4A66-AB94-EBA08D784F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DC2C2-8754-4A21-969D-527D0934959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1377208C-ABBC-49B2-8A79-ED2F13A07E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11039475" y="-11811"/>
            <a:ext cx="1093644" cy="977970"/>
          </a:xfrm>
          <a:prstGeom prst="rect">
            <a:avLst/>
          </a:prstGeom>
        </p:spPr>
      </p:pic>
      <p:pic>
        <p:nvPicPr>
          <p:cNvPr id="24" name="Picture 23">
            <a:extLst>
              <a:ext uri="{FF2B5EF4-FFF2-40B4-BE49-F238E27FC236}">
                <a16:creationId xmlns:a16="http://schemas.microsoft.com/office/drawing/2014/main" id="{357AF9F0-AF00-4757-A0BA-29322A69F412}"/>
              </a:ext>
            </a:extLst>
          </p:cNvPr>
          <p:cNvPicPr>
            <a:picLocks noChangeAspect="1"/>
          </p:cNvPicPr>
          <p:nvPr/>
        </p:nvPicPr>
        <p:blipFill>
          <a:blip r:embed="rId3"/>
          <a:stretch>
            <a:fillRect/>
          </a:stretch>
        </p:blipFill>
        <p:spPr>
          <a:xfrm>
            <a:off x="58935" y="5573376"/>
            <a:ext cx="1478916" cy="1325760"/>
          </a:xfrm>
          <a:prstGeom prst="rect">
            <a:avLst/>
          </a:prstGeom>
        </p:spPr>
      </p:pic>
    </p:spTree>
    <p:extLst>
      <p:ext uri="{BB962C8B-B14F-4D97-AF65-F5344CB8AC3E}">
        <p14:creationId xmlns:p14="http://schemas.microsoft.com/office/powerpoint/2010/main" val="90848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C9B2B4A-EFBC-486A-98B2-0A0052DF1D70}"/>
              </a:ext>
            </a:extLst>
          </p:cNvPr>
          <p:cNvSpPr/>
          <p:nvPr/>
        </p:nvSpPr>
        <p:spPr>
          <a:xfrm>
            <a:off x="-41186" y="2054"/>
            <a:ext cx="12192000" cy="114349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A26A2B9-0827-4913-86D5-9698A0D9908D}"/>
              </a:ext>
            </a:extLst>
          </p:cNvPr>
          <p:cNvSpPr txBox="1"/>
          <p:nvPr/>
        </p:nvSpPr>
        <p:spPr>
          <a:xfrm>
            <a:off x="905520" y="65176"/>
            <a:ext cx="1101978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Roadmap Stage 4 – principles supporting reduction in infection risk which will also increase staff and consumer confidence</a:t>
            </a:r>
          </a:p>
        </p:txBody>
      </p:sp>
      <p:pic>
        <p:nvPicPr>
          <p:cNvPr id="31" name="Picture 30">
            <a:extLst>
              <a:ext uri="{FF2B5EF4-FFF2-40B4-BE49-F238E27FC236}">
                <a16:creationId xmlns:a16="http://schemas.microsoft.com/office/drawing/2014/main" id="{15ACF3D4-9B04-41FD-A62C-78CA93C9C1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63265" y="-11811"/>
            <a:ext cx="739491" cy="661275"/>
          </a:xfrm>
          <a:prstGeom prst="rect">
            <a:avLst/>
          </a:prstGeom>
        </p:spPr>
      </p:pic>
      <p:sp>
        <p:nvSpPr>
          <p:cNvPr id="4" name="Content Placeholder 3">
            <a:extLst>
              <a:ext uri="{FF2B5EF4-FFF2-40B4-BE49-F238E27FC236}">
                <a16:creationId xmlns:a16="http://schemas.microsoft.com/office/drawing/2014/main" id="{331CE831-AAD1-4FD7-A418-4040751B61F1}"/>
              </a:ext>
            </a:extLst>
          </p:cNvPr>
          <p:cNvSpPr>
            <a:spLocks noGrp="1"/>
          </p:cNvSpPr>
          <p:nvPr>
            <p:ph idx="1"/>
          </p:nvPr>
        </p:nvSpPr>
        <p:spPr>
          <a:xfrm>
            <a:off x="993648" y="1386385"/>
            <a:ext cx="10515600" cy="5147682"/>
          </a:xfrm>
        </p:spPr>
        <p:txBody>
          <a:bodyPr>
            <a:normAutofit fontScale="62500" lnSpcReduction="20000"/>
          </a:bodyPr>
          <a:lstStyle/>
          <a:p>
            <a:pPr lvl="0"/>
            <a:r>
              <a:rPr lang="en-GB" dirty="0"/>
              <a:t>It is important to operate our settings and services in a way that instils confidence in visitors and customers that they are as safe as possible</a:t>
            </a:r>
          </a:p>
          <a:p>
            <a:pPr lvl="0"/>
            <a:r>
              <a:rPr lang="en-GB" dirty="0"/>
              <a:t>A gradual phased return to the workplace, which may mean that staff continue to work from home in the coming weeks, increasing the time they spend in the workplace slowly</a:t>
            </a:r>
          </a:p>
          <a:p>
            <a:pPr lvl="0"/>
            <a:r>
              <a:rPr lang="en-GB" dirty="0"/>
              <a:t>A gradual phased relaxation of protective measures:</a:t>
            </a:r>
          </a:p>
          <a:p>
            <a:pPr lvl="1"/>
            <a:r>
              <a:rPr lang="en-GB" dirty="0"/>
              <a:t>Continued use of face coverings in the workplace where staff move around, when in communal spaces and when meeting people they would not usually meet</a:t>
            </a:r>
          </a:p>
          <a:p>
            <a:pPr lvl="1"/>
            <a:r>
              <a:rPr lang="en-GB" dirty="0"/>
              <a:t>Limiting mixing with people you would not normally meet by minimising the number, proximity and duration of contacts</a:t>
            </a:r>
          </a:p>
          <a:p>
            <a:pPr lvl="1"/>
            <a:r>
              <a:rPr lang="en-GB" dirty="0"/>
              <a:t>Maximising ventilation wherever possible</a:t>
            </a:r>
          </a:p>
          <a:p>
            <a:pPr lvl="1"/>
            <a:r>
              <a:rPr lang="en-GB" dirty="0"/>
              <a:t>Taking part in twice-weekly symptom-free testing</a:t>
            </a:r>
          </a:p>
          <a:p>
            <a:pPr lvl="1"/>
            <a:r>
              <a:rPr lang="en-GB" dirty="0"/>
              <a:t>Isolating and arranging a PCR test when symptomatic </a:t>
            </a:r>
          </a:p>
          <a:p>
            <a:pPr lvl="1"/>
            <a:r>
              <a:rPr lang="en-GB" dirty="0"/>
              <a:t>Keeping records of staff attendance in the workplace.  </a:t>
            </a:r>
          </a:p>
          <a:p>
            <a:pPr lvl="1"/>
            <a:r>
              <a:rPr lang="en-GB" dirty="0"/>
              <a:t>Continuation of good hand and respiratory hygiene on a permanent basis</a:t>
            </a:r>
          </a:p>
          <a:p>
            <a:pPr lvl="1"/>
            <a:r>
              <a:rPr lang="en-GB" dirty="0"/>
              <a:t>Continuation of enhanced cleaning on a permanent basis</a:t>
            </a:r>
          </a:p>
          <a:p>
            <a:pPr lvl="0"/>
            <a:r>
              <a:rPr lang="en-GB" dirty="0"/>
              <a:t>Individual settings and services may choose to continue specific measures to reduce the risk of infection to staff, to service users and to members of the public.  Settings and services may make different choices depending on their risk assessments, which will take account of vulnerable groups, risk of exposure and necessary controls</a:t>
            </a:r>
          </a:p>
          <a:p>
            <a:pPr lvl="0"/>
            <a:r>
              <a:rPr lang="en-GB" dirty="0"/>
              <a:t>Encouragement of all eligible groups to get vaccinated</a:t>
            </a:r>
          </a:p>
          <a:p>
            <a:pPr lvl="0"/>
            <a:r>
              <a:rPr lang="en-GB" dirty="0"/>
              <a:t>Showing respect for other people’s choices and concerns about COVID-19 risks and protective measures</a:t>
            </a:r>
          </a:p>
          <a:p>
            <a:endParaRPr lang="en-GB" dirty="0"/>
          </a:p>
          <a:p>
            <a:endParaRPr lang="en-GB" dirty="0"/>
          </a:p>
        </p:txBody>
      </p:sp>
      <p:sp>
        <p:nvSpPr>
          <p:cNvPr id="18" name="Slide Number Placeholder 17">
            <a:extLst>
              <a:ext uri="{FF2B5EF4-FFF2-40B4-BE49-F238E27FC236}">
                <a16:creationId xmlns:a16="http://schemas.microsoft.com/office/drawing/2014/main" id="{FE7D0FEA-F892-4A66-AB94-EBA08D784F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DC2C2-8754-4A21-969D-527D0934959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1377208C-ABBC-49B2-8A79-ED2F13A07E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11039475" y="-11811"/>
            <a:ext cx="1093644" cy="977970"/>
          </a:xfrm>
          <a:prstGeom prst="rect">
            <a:avLst/>
          </a:prstGeom>
        </p:spPr>
      </p:pic>
      <p:pic>
        <p:nvPicPr>
          <p:cNvPr id="24" name="Picture 23">
            <a:extLst>
              <a:ext uri="{FF2B5EF4-FFF2-40B4-BE49-F238E27FC236}">
                <a16:creationId xmlns:a16="http://schemas.microsoft.com/office/drawing/2014/main" id="{357AF9F0-AF00-4757-A0BA-29322A69F412}"/>
              </a:ext>
            </a:extLst>
          </p:cNvPr>
          <p:cNvPicPr>
            <a:picLocks noChangeAspect="1"/>
          </p:cNvPicPr>
          <p:nvPr/>
        </p:nvPicPr>
        <p:blipFill>
          <a:blip r:embed="rId3"/>
          <a:stretch>
            <a:fillRect/>
          </a:stretch>
        </p:blipFill>
        <p:spPr>
          <a:xfrm>
            <a:off x="58935" y="5573376"/>
            <a:ext cx="1478916" cy="1325760"/>
          </a:xfrm>
          <a:prstGeom prst="rect">
            <a:avLst/>
          </a:prstGeom>
        </p:spPr>
      </p:pic>
    </p:spTree>
    <p:extLst>
      <p:ext uri="{BB962C8B-B14F-4D97-AF65-F5344CB8AC3E}">
        <p14:creationId xmlns:p14="http://schemas.microsoft.com/office/powerpoint/2010/main" val="3065144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C9B2B4A-EFBC-486A-98B2-0A0052DF1D70}"/>
              </a:ext>
            </a:extLst>
          </p:cNvPr>
          <p:cNvSpPr/>
          <p:nvPr/>
        </p:nvSpPr>
        <p:spPr>
          <a:xfrm>
            <a:off x="0" y="2054"/>
            <a:ext cx="12192000" cy="6494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A26A2B9-0827-4913-86D5-9698A0D9908D}"/>
              </a:ext>
            </a:extLst>
          </p:cNvPr>
          <p:cNvSpPr txBox="1"/>
          <p:nvPr/>
        </p:nvSpPr>
        <p:spPr>
          <a:xfrm>
            <a:off x="905520" y="65176"/>
            <a:ext cx="110197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You are not alone, we are here to support you</a:t>
            </a:r>
          </a:p>
        </p:txBody>
      </p:sp>
      <p:pic>
        <p:nvPicPr>
          <p:cNvPr id="31" name="Picture 30">
            <a:extLst>
              <a:ext uri="{FF2B5EF4-FFF2-40B4-BE49-F238E27FC236}">
                <a16:creationId xmlns:a16="http://schemas.microsoft.com/office/drawing/2014/main" id="{15ACF3D4-9B04-41FD-A62C-78CA93C9C1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63265" y="-11811"/>
            <a:ext cx="739491" cy="661275"/>
          </a:xfrm>
          <a:prstGeom prst="rect">
            <a:avLst/>
          </a:prstGeom>
        </p:spPr>
      </p:pic>
      <p:sp>
        <p:nvSpPr>
          <p:cNvPr id="4" name="Content Placeholder 3">
            <a:extLst>
              <a:ext uri="{FF2B5EF4-FFF2-40B4-BE49-F238E27FC236}">
                <a16:creationId xmlns:a16="http://schemas.microsoft.com/office/drawing/2014/main" id="{331CE831-AAD1-4FD7-A418-4040751B61F1}"/>
              </a:ext>
            </a:extLst>
          </p:cNvPr>
          <p:cNvSpPr>
            <a:spLocks noGrp="1"/>
          </p:cNvSpPr>
          <p:nvPr>
            <p:ph idx="1"/>
          </p:nvPr>
        </p:nvSpPr>
        <p:spPr>
          <a:xfrm>
            <a:off x="838200" y="1029281"/>
            <a:ext cx="10515600" cy="5147682"/>
          </a:xfrm>
        </p:spPr>
        <p:txBody>
          <a:bodyPr>
            <a:normAutofit/>
          </a:bodyPr>
          <a:lstStyle/>
          <a:p>
            <a:pPr lvl="0"/>
            <a:r>
              <a:rPr lang="en-GB" dirty="0"/>
              <a:t>Supporting PHE during significant outbreaks and incidents</a:t>
            </a:r>
          </a:p>
          <a:p>
            <a:pPr lvl="0"/>
            <a:r>
              <a:rPr lang="en-GB" dirty="0"/>
              <a:t>Webinars for Q/A sessions and general updates (proposed three month pilot of monthly webinar series from September – would this be of interest?)</a:t>
            </a:r>
          </a:p>
          <a:p>
            <a:pPr lvl="0"/>
            <a:r>
              <a:rPr lang="en-GB" dirty="0"/>
              <a:t>Education and training</a:t>
            </a:r>
          </a:p>
          <a:p>
            <a:pPr lvl="0"/>
            <a:r>
              <a:rPr lang="en-GB" dirty="0"/>
              <a:t>Access to advice via email</a:t>
            </a:r>
          </a:p>
          <a:p>
            <a:pPr lvl="0"/>
            <a:r>
              <a:rPr lang="en-GB" dirty="0"/>
              <a:t>Teams meeting if required</a:t>
            </a:r>
          </a:p>
          <a:p>
            <a:pPr lvl="0"/>
            <a:r>
              <a:rPr lang="en-GB" dirty="0"/>
              <a:t>IPC support and visits to premises if required</a:t>
            </a:r>
          </a:p>
          <a:p>
            <a:pPr lvl="0"/>
            <a:r>
              <a:rPr lang="en-GB" dirty="0"/>
              <a:t>General Health Protection Issues</a:t>
            </a:r>
          </a:p>
          <a:p>
            <a:pPr lvl="0"/>
            <a:r>
              <a:rPr lang="en-GB" dirty="0"/>
              <a:t>The production of specific infection control and prevention checklists</a:t>
            </a:r>
          </a:p>
          <a:p>
            <a:endParaRPr lang="en-GB" dirty="0"/>
          </a:p>
          <a:p>
            <a:endParaRPr lang="en-GB" dirty="0"/>
          </a:p>
        </p:txBody>
      </p:sp>
      <p:sp>
        <p:nvSpPr>
          <p:cNvPr id="18" name="Slide Number Placeholder 17">
            <a:extLst>
              <a:ext uri="{FF2B5EF4-FFF2-40B4-BE49-F238E27FC236}">
                <a16:creationId xmlns:a16="http://schemas.microsoft.com/office/drawing/2014/main" id="{FE7D0FEA-F892-4A66-AB94-EBA08D784F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DC2C2-8754-4A21-969D-527D0934959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1377208C-ABBC-49B2-8A79-ED2F13A07E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11039475" y="-11811"/>
            <a:ext cx="1093644" cy="977970"/>
          </a:xfrm>
          <a:prstGeom prst="rect">
            <a:avLst/>
          </a:prstGeom>
        </p:spPr>
      </p:pic>
      <p:pic>
        <p:nvPicPr>
          <p:cNvPr id="24" name="Picture 23">
            <a:extLst>
              <a:ext uri="{FF2B5EF4-FFF2-40B4-BE49-F238E27FC236}">
                <a16:creationId xmlns:a16="http://schemas.microsoft.com/office/drawing/2014/main" id="{357AF9F0-AF00-4757-A0BA-29322A69F412}"/>
              </a:ext>
            </a:extLst>
          </p:cNvPr>
          <p:cNvPicPr>
            <a:picLocks noChangeAspect="1"/>
          </p:cNvPicPr>
          <p:nvPr/>
        </p:nvPicPr>
        <p:blipFill>
          <a:blip r:embed="rId3"/>
          <a:stretch>
            <a:fillRect/>
          </a:stretch>
        </p:blipFill>
        <p:spPr>
          <a:xfrm>
            <a:off x="58935" y="5573376"/>
            <a:ext cx="1478916" cy="1325760"/>
          </a:xfrm>
          <a:prstGeom prst="rect">
            <a:avLst/>
          </a:prstGeom>
        </p:spPr>
      </p:pic>
    </p:spTree>
    <p:extLst>
      <p:ext uri="{BB962C8B-B14F-4D97-AF65-F5344CB8AC3E}">
        <p14:creationId xmlns:p14="http://schemas.microsoft.com/office/powerpoint/2010/main" val="2851681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C9B2B4A-EFBC-486A-98B2-0A0052DF1D70}"/>
              </a:ext>
            </a:extLst>
          </p:cNvPr>
          <p:cNvSpPr/>
          <p:nvPr/>
        </p:nvSpPr>
        <p:spPr>
          <a:xfrm>
            <a:off x="0" y="2054"/>
            <a:ext cx="12192000" cy="6494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A26A2B9-0827-4913-86D5-9698A0D9908D}"/>
              </a:ext>
            </a:extLst>
          </p:cNvPr>
          <p:cNvSpPr txBox="1"/>
          <p:nvPr/>
        </p:nvSpPr>
        <p:spPr>
          <a:xfrm>
            <a:off x="905520" y="65176"/>
            <a:ext cx="11019780" cy="523220"/>
          </a:xfrm>
          <a:prstGeom prst="rect">
            <a:avLst/>
          </a:prstGeom>
          <a:noFill/>
        </p:spPr>
        <p:txBody>
          <a:bodyPr wrap="square" rtlCol="0">
            <a:spAutoFit/>
          </a:bodyPr>
          <a:lstStyle/>
          <a:p>
            <a:pPr>
              <a:defRPr/>
            </a:pPr>
            <a:r>
              <a:rPr lang="en-GB" sz="2800" b="1" dirty="0">
                <a:solidFill>
                  <a:prstClr val="white"/>
                </a:solidFill>
              </a:rPr>
              <a:t>Support from SCC Public Health team to businesses in the city part 2</a:t>
            </a:r>
          </a:p>
        </p:txBody>
      </p:sp>
      <p:pic>
        <p:nvPicPr>
          <p:cNvPr id="31" name="Picture 30">
            <a:extLst>
              <a:ext uri="{FF2B5EF4-FFF2-40B4-BE49-F238E27FC236}">
                <a16:creationId xmlns:a16="http://schemas.microsoft.com/office/drawing/2014/main" id="{15ACF3D4-9B04-41FD-A62C-78CA93C9C1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63265" y="-11811"/>
            <a:ext cx="739491" cy="661275"/>
          </a:xfrm>
          <a:prstGeom prst="rect">
            <a:avLst/>
          </a:prstGeom>
        </p:spPr>
      </p:pic>
      <p:sp>
        <p:nvSpPr>
          <p:cNvPr id="4" name="Content Placeholder 3">
            <a:extLst>
              <a:ext uri="{FF2B5EF4-FFF2-40B4-BE49-F238E27FC236}">
                <a16:creationId xmlns:a16="http://schemas.microsoft.com/office/drawing/2014/main" id="{331CE831-AAD1-4FD7-A418-4040751B61F1}"/>
              </a:ext>
            </a:extLst>
          </p:cNvPr>
          <p:cNvSpPr>
            <a:spLocks noGrp="1"/>
          </p:cNvSpPr>
          <p:nvPr>
            <p:ph idx="1"/>
          </p:nvPr>
        </p:nvSpPr>
        <p:spPr>
          <a:xfrm>
            <a:off x="838200" y="1029281"/>
            <a:ext cx="10515600" cy="5147682"/>
          </a:xfrm>
        </p:spPr>
        <p:txBody>
          <a:bodyPr>
            <a:normAutofit/>
          </a:bodyPr>
          <a:lstStyle/>
          <a:p>
            <a:pPr lvl="0"/>
            <a:r>
              <a:rPr lang="en-GB" dirty="0"/>
              <a:t>Tailored Manager/staff briefings or part of monthly webinar series on subject of choice for example:</a:t>
            </a:r>
          </a:p>
          <a:p>
            <a:pPr lvl="1"/>
            <a:r>
              <a:rPr lang="en-GB" dirty="0"/>
              <a:t>Risk assessments</a:t>
            </a:r>
          </a:p>
          <a:p>
            <a:pPr lvl="1"/>
            <a:r>
              <a:rPr lang="en-GB" dirty="0"/>
              <a:t>Use of PPE</a:t>
            </a:r>
          </a:p>
          <a:p>
            <a:pPr lvl="1"/>
            <a:r>
              <a:rPr lang="en-GB" dirty="0"/>
              <a:t>Actions to take and minimising risk  </a:t>
            </a:r>
          </a:p>
          <a:p>
            <a:pPr lvl="1"/>
            <a:r>
              <a:rPr lang="en-GB" dirty="0"/>
              <a:t>Test Trace and Isolate</a:t>
            </a:r>
          </a:p>
          <a:p>
            <a:pPr lvl="1"/>
            <a:r>
              <a:rPr lang="en-GB" dirty="0"/>
              <a:t>Understanding the importance of vaccination</a:t>
            </a:r>
          </a:p>
          <a:p>
            <a:pPr lvl="1"/>
            <a:r>
              <a:rPr lang="en-GB" dirty="0"/>
              <a:t>Importance of respiratory etiquette, hand hygiene, ventilation, environmental cleaning</a:t>
            </a:r>
          </a:p>
          <a:p>
            <a:endParaRPr lang="en-GB" dirty="0"/>
          </a:p>
          <a:p>
            <a:r>
              <a:rPr lang="en-GB" dirty="0"/>
              <a:t>For Public Health advice contact publichealth@southampton.gov.uk</a:t>
            </a:r>
          </a:p>
        </p:txBody>
      </p:sp>
      <p:sp>
        <p:nvSpPr>
          <p:cNvPr id="18" name="Slide Number Placeholder 17">
            <a:extLst>
              <a:ext uri="{FF2B5EF4-FFF2-40B4-BE49-F238E27FC236}">
                <a16:creationId xmlns:a16="http://schemas.microsoft.com/office/drawing/2014/main" id="{FE7D0FEA-F892-4A66-AB94-EBA08D784F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DC2C2-8754-4A21-969D-527D0934959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1377208C-ABBC-49B2-8A79-ED2F13A07E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11039475" y="-11811"/>
            <a:ext cx="1093644" cy="977970"/>
          </a:xfrm>
          <a:prstGeom prst="rect">
            <a:avLst/>
          </a:prstGeom>
        </p:spPr>
      </p:pic>
      <p:pic>
        <p:nvPicPr>
          <p:cNvPr id="24" name="Picture 23">
            <a:extLst>
              <a:ext uri="{FF2B5EF4-FFF2-40B4-BE49-F238E27FC236}">
                <a16:creationId xmlns:a16="http://schemas.microsoft.com/office/drawing/2014/main" id="{357AF9F0-AF00-4757-A0BA-29322A69F412}"/>
              </a:ext>
            </a:extLst>
          </p:cNvPr>
          <p:cNvPicPr>
            <a:picLocks noChangeAspect="1"/>
          </p:cNvPicPr>
          <p:nvPr/>
        </p:nvPicPr>
        <p:blipFill>
          <a:blip r:embed="rId3"/>
          <a:stretch>
            <a:fillRect/>
          </a:stretch>
        </p:blipFill>
        <p:spPr>
          <a:xfrm>
            <a:off x="58935" y="5573376"/>
            <a:ext cx="1478916" cy="1325760"/>
          </a:xfrm>
          <a:prstGeom prst="rect">
            <a:avLst/>
          </a:prstGeom>
        </p:spPr>
      </p:pic>
    </p:spTree>
    <p:extLst>
      <p:ext uri="{BB962C8B-B14F-4D97-AF65-F5344CB8AC3E}">
        <p14:creationId xmlns:p14="http://schemas.microsoft.com/office/powerpoint/2010/main" val="279449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C9B2B4A-EFBC-486A-98B2-0A0052DF1D70}"/>
              </a:ext>
            </a:extLst>
          </p:cNvPr>
          <p:cNvSpPr/>
          <p:nvPr/>
        </p:nvSpPr>
        <p:spPr>
          <a:xfrm>
            <a:off x="0" y="2054"/>
            <a:ext cx="12192000" cy="6494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A26A2B9-0827-4913-86D5-9698A0D9908D}"/>
              </a:ext>
            </a:extLst>
          </p:cNvPr>
          <p:cNvSpPr txBox="1"/>
          <p:nvPr/>
        </p:nvSpPr>
        <p:spPr>
          <a:xfrm>
            <a:off x="905520" y="65176"/>
            <a:ext cx="11019780" cy="523220"/>
          </a:xfrm>
          <a:prstGeom prst="rect">
            <a:avLst/>
          </a:prstGeom>
          <a:noFill/>
        </p:spPr>
        <p:txBody>
          <a:bodyPr wrap="square" rtlCol="0">
            <a:spAutoFit/>
          </a:bodyPr>
          <a:lstStyle/>
          <a:p>
            <a:pPr fontAlgn="base"/>
            <a:r>
              <a:rPr lang="en-GB" sz="2800" b="1" dirty="0">
                <a:solidFill>
                  <a:schemeClr val="bg1"/>
                </a:solidFill>
              </a:rPr>
              <a:t>PHE/DHSC Daily contact testing study</a:t>
            </a:r>
          </a:p>
        </p:txBody>
      </p:sp>
      <p:pic>
        <p:nvPicPr>
          <p:cNvPr id="31" name="Picture 30">
            <a:extLst>
              <a:ext uri="{FF2B5EF4-FFF2-40B4-BE49-F238E27FC236}">
                <a16:creationId xmlns:a16="http://schemas.microsoft.com/office/drawing/2014/main" id="{15ACF3D4-9B04-41FD-A62C-78CA93C9C1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63265" y="-11811"/>
            <a:ext cx="739491" cy="661275"/>
          </a:xfrm>
          <a:prstGeom prst="rect">
            <a:avLst/>
          </a:prstGeom>
        </p:spPr>
      </p:pic>
      <p:sp>
        <p:nvSpPr>
          <p:cNvPr id="18" name="Slide Number Placeholder 17">
            <a:extLst>
              <a:ext uri="{FF2B5EF4-FFF2-40B4-BE49-F238E27FC236}">
                <a16:creationId xmlns:a16="http://schemas.microsoft.com/office/drawing/2014/main" id="{FE7D0FEA-F892-4A66-AB94-EBA08D784F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DC2C2-8754-4A21-969D-527D0934959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1377208C-ABBC-49B2-8A79-ED2F13A07E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11039475" y="-11811"/>
            <a:ext cx="1093644" cy="977970"/>
          </a:xfrm>
          <a:prstGeom prst="rect">
            <a:avLst/>
          </a:prstGeom>
        </p:spPr>
      </p:pic>
      <p:pic>
        <p:nvPicPr>
          <p:cNvPr id="24" name="Picture 23">
            <a:extLst>
              <a:ext uri="{FF2B5EF4-FFF2-40B4-BE49-F238E27FC236}">
                <a16:creationId xmlns:a16="http://schemas.microsoft.com/office/drawing/2014/main" id="{357AF9F0-AF00-4757-A0BA-29322A69F412}"/>
              </a:ext>
            </a:extLst>
          </p:cNvPr>
          <p:cNvPicPr>
            <a:picLocks noChangeAspect="1"/>
          </p:cNvPicPr>
          <p:nvPr/>
        </p:nvPicPr>
        <p:blipFill>
          <a:blip r:embed="rId3"/>
          <a:stretch>
            <a:fillRect/>
          </a:stretch>
        </p:blipFill>
        <p:spPr>
          <a:xfrm>
            <a:off x="58935" y="5573376"/>
            <a:ext cx="1478916" cy="1325760"/>
          </a:xfrm>
          <a:prstGeom prst="rect">
            <a:avLst/>
          </a:prstGeom>
        </p:spPr>
      </p:pic>
      <p:sp>
        <p:nvSpPr>
          <p:cNvPr id="3" name="Content Placeholder 2">
            <a:extLst>
              <a:ext uri="{FF2B5EF4-FFF2-40B4-BE49-F238E27FC236}">
                <a16:creationId xmlns:a16="http://schemas.microsoft.com/office/drawing/2014/main" id="{8BB9A3FA-4066-4139-9989-1A1C30782880}"/>
              </a:ext>
            </a:extLst>
          </p:cNvPr>
          <p:cNvSpPr>
            <a:spLocks noGrp="1"/>
          </p:cNvSpPr>
          <p:nvPr>
            <p:ph idx="1"/>
          </p:nvPr>
        </p:nvSpPr>
        <p:spPr>
          <a:xfrm>
            <a:off x="798393" y="1326211"/>
            <a:ext cx="10515600" cy="4351338"/>
          </a:xfrm>
        </p:spPr>
        <p:txBody>
          <a:bodyPr>
            <a:normAutofit fontScale="77500" lnSpcReduction="20000"/>
          </a:bodyPr>
          <a:lstStyle/>
          <a:p>
            <a:r>
              <a:rPr lang="en-GB" dirty="0">
                <a:hlinkClick r:id="rId4"/>
              </a:rPr>
              <a:t>Daily contact testing study - GOV.UK (www.gov.uk)</a:t>
            </a:r>
            <a:endParaRPr lang="en-GB" dirty="0"/>
          </a:p>
          <a:p>
            <a:pPr fontAlgn="base"/>
            <a:r>
              <a:rPr lang="en-GB" b="1" dirty="0"/>
              <a:t>How the study works</a:t>
            </a:r>
          </a:p>
          <a:p>
            <a:r>
              <a:rPr lang="en-GB" dirty="0"/>
              <a:t>Currently, everyone who’s been notified by NHS Test and Trace that they’ve been in contact with someone who’s tested positive for COVID-19 in England must self-isolate for 10 full days.</a:t>
            </a:r>
          </a:p>
          <a:p>
            <a:r>
              <a:rPr lang="en-GB" dirty="0"/>
              <a:t>NHS Test and Trace will invite people who have been traced as a contact to take part in the study, providing they do not have symptoms.</a:t>
            </a:r>
          </a:p>
          <a:p>
            <a:r>
              <a:rPr lang="en-GB" dirty="0"/>
              <a:t>The study will compare 2 approaches to routine testing of contacts:</a:t>
            </a:r>
          </a:p>
          <a:p>
            <a:r>
              <a:rPr lang="en-GB" dirty="0"/>
              <a:t>participants in the ‘self-isolation’ group will be given 1 PCR test. They must self-isolate as normal for the full 10-day self-isolation period even if their test result is negative</a:t>
            </a:r>
          </a:p>
          <a:p>
            <a:r>
              <a:rPr lang="en-GB" dirty="0"/>
              <a:t>participants in the ‘daily testing’ group will be given 7 rapid lateral flow tests to test daily. They will be given 24-hour release from self-isolation if the test is negative. They will also receive 2 PCR tests</a:t>
            </a:r>
          </a:p>
          <a:p>
            <a:r>
              <a:rPr lang="en-GB" dirty="0"/>
              <a:t>Participants will be placed into study groups at random.</a:t>
            </a:r>
          </a:p>
          <a:p>
            <a:endParaRPr lang="en-GB" dirty="0"/>
          </a:p>
          <a:p>
            <a:endParaRPr lang="en-GB" dirty="0"/>
          </a:p>
        </p:txBody>
      </p:sp>
    </p:spTree>
    <p:extLst>
      <p:ext uri="{BB962C8B-B14F-4D97-AF65-F5344CB8AC3E}">
        <p14:creationId xmlns:p14="http://schemas.microsoft.com/office/powerpoint/2010/main" val="428438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C9B2B4A-EFBC-486A-98B2-0A0052DF1D70}"/>
              </a:ext>
            </a:extLst>
          </p:cNvPr>
          <p:cNvSpPr/>
          <p:nvPr/>
        </p:nvSpPr>
        <p:spPr>
          <a:xfrm>
            <a:off x="0" y="2054"/>
            <a:ext cx="12192000" cy="6494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A26A2B9-0827-4913-86D5-9698A0D9908D}"/>
              </a:ext>
            </a:extLst>
          </p:cNvPr>
          <p:cNvSpPr txBox="1"/>
          <p:nvPr/>
        </p:nvSpPr>
        <p:spPr>
          <a:xfrm>
            <a:off x="905520" y="65176"/>
            <a:ext cx="11019780" cy="523220"/>
          </a:xfrm>
          <a:prstGeom prst="rect">
            <a:avLst/>
          </a:prstGeom>
          <a:noFill/>
        </p:spPr>
        <p:txBody>
          <a:bodyPr wrap="square" rtlCol="0">
            <a:spAutoFit/>
          </a:bodyPr>
          <a:lstStyle/>
          <a:p>
            <a:pPr fontAlgn="base"/>
            <a:r>
              <a:rPr lang="en-GB" sz="2800" b="1" dirty="0">
                <a:solidFill>
                  <a:schemeClr val="bg1"/>
                </a:solidFill>
              </a:rPr>
              <a:t>Further into the third wave…</a:t>
            </a:r>
          </a:p>
        </p:txBody>
      </p:sp>
      <p:pic>
        <p:nvPicPr>
          <p:cNvPr id="31" name="Picture 30">
            <a:extLst>
              <a:ext uri="{FF2B5EF4-FFF2-40B4-BE49-F238E27FC236}">
                <a16:creationId xmlns:a16="http://schemas.microsoft.com/office/drawing/2014/main" id="{15ACF3D4-9B04-41FD-A62C-78CA93C9C1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63265" y="-11811"/>
            <a:ext cx="739491" cy="661275"/>
          </a:xfrm>
          <a:prstGeom prst="rect">
            <a:avLst/>
          </a:prstGeom>
        </p:spPr>
      </p:pic>
      <p:sp>
        <p:nvSpPr>
          <p:cNvPr id="18" name="Slide Number Placeholder 17">
            <a:extLst>
              <a:ext uri="{FF2B5EF4-FFF2-40B4-BE49-F238E27FC236}">
                <a16:creationId xmlns:a16="http://schemas.microsoft.com/office/drawing/2014/main" id="{FE7D0FEA-F892-4A66-AB94-EBA08D784F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DC2C2-8754-4A21-969D-527D0934959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1377208C-ABBC-49B2-8A79-ED2F13A07E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3" t="16713" r="13514" b="15768"/>
          <a:stretch/>
        </p:blipFill>
        <p:spPr>
          <a:xfrm>
            <a:off x="11039475" y="-11811"/>
            <a:ext cx="1093644" cy="977970"/>
          </a:xfrm>
          <a:prstGeom prst="rect">
            <a:avLst/>
          </a:prstGeom>
        </p:spPr>
      </p:pic>
      <p:pic>
        <p:nvPicPr>
          <p:cNvPr id="24" name="Picture 23">
            <a:extLst>
              <a:ext uri="{FF2B5EF4-FFF2-40B4-BE49-F238E27FC236}">
                <a16:creationId xmlns:a16="http://schemas.microsoft.com/office/drawing/2014/main" id="{357AF9F0-AF00-4757-A0BA-29322A69F412}"/>
              </a:ext>
            </a:extLst>
          </p:cNvPr>
          <p:cNvPicPr>
            <a:picLocks noChangeAspect="1"/>
          </p:cNvPicPr>
          <p:nvPr/>
        </p:nvPicPr>
        <p:blipFill>
          <a:blip r:embed="rId3"/>
          <a:stretch>
            <a:fillRect/>
          </a:stretch>
        </p:blipFill>
        <p:spPr>
          <a:xfrm>
            <a:off x="58935" y="5573376"/>
            <a:ext cx="1478916" cy="1325760"/>
          </a:xfrm>
          <a:prstGeom prst="rect">
            <a:avLst/>
          </a:prstGeom>
        </p:spPr>
      </p:pic>
      <p:sp>
        <p:nvSpPr>
          <p:cNvPr id="3" name="Content Placeholder 2">
            <a:extLst>
              <a:ext uri="{FF2B5EF4-FFF2-40B4-BE49-F238E27FC236}">
                <a16:creationId xmlns:a16="http://schemas.microsoft.com/office/drawing/2014/main" id="{8BB9A3FA-4066-4139-9989-1A1C30782880}"/>
              </a:ext>
            </a:extLst>
          </p:cNvPr>
          <p:cNvSpPr>
            <a:spLocks noGrp="1"/>
          </p:cNvSpPr>
          <p:nvPr>
            <p:ph idx="1"/>
          </p:nvPr>
        </p:nvSpPr>
        <p:spPr>
          <a:xfrm>
            <a:off x="798393" y="1326211"/>
            <a:ext cx="10515600" cy="4351338"/>
          </a:xfrm>
        </p:spPr>
        <p:txBody>
          <a:bodyPr>
            <a:normAutofit/>
          </a:bodyPr>
          <a:lstStyle/>
          <a:p>
            <a:r>
              <a:rPr lang="en-GB" dirty="0"/>
              <a:t>Magnitude and timing of peak in case rate in the city hard to predict  – virus will find gaps in immunity in those unvaccinated or who have not had recent infection and who continue to mix</a:t>
            </a:r>
          </a:p>
          <a:p>
            <a:r>
              <a:rPr lang="en-GB" dirty="0"/>
              <a:t>Disconnect between cases and severe infection, hospitalisation and deaths due to vaccination programme but when case rate very high the pressure on the NHS will still be significant</a:t>
            </a:r>
          </a:p>
          <a:p>
            <a:r>
              <a:rPr lang="en-GB" dirty="0"/>
              <a:t>Everything we do across all sectors to reduce transmission can reduce overall peak of infection, offer more time to increase reach of vaccination programme, and preserve business continuity</a:t>
            </a:r>
          </a:p>
          <a:p>
            <a:r>
              <a:rPr lang="en-GB" dirty="0"/>
              <a:t> </a:t>
            </a:r>
          </a:p>
          <a:p>
            <a:endParaRPr lang="en-GB" dirty="0"/>
          </a:p>
        </p:txBody>
      </p:sp>
    </p:spTree>
    <p:extLst>
      <p:ext uri="{BB962C8B-B14F-4D97-AF65-F5344CB8AC3E}">
        <p14:creationId xmlns:p14="http://schemas.microsoft.com/office/powerpoint/2010/main" val="174365065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1">
      <a:dk1>
        <a:srgbClr val="000000"/>
      </a:dk1>
      <a:lt1>
        <a:sysClr val="window" lastClr="FFFFFF"/>
      </a:lt1>
      <a:dk2>
        <a:srgbClr val="1F497D"/>
      </a:dk2>
      <a:lt2>
        <a:srgbClr val="C50046"/>
      </a:lt2>
      <a:accent1>
        <a:srgbClr val="4C4C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2840</Words>
  <Application>Microsoft Office PowerPoint</Application>
  <PresentationFormat>Widescreen</PresentationFormat>
  <Paragraphs>210</Paragraphs>
  <Slides>18</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franklin-gothic-urw</vt:lpstr>
      <vt:lpstr>Custom Design</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breakfast briefing – opening up the economy safely</dc:title>
  <dc:creator/>
  <cp:lastModifiedBy/>
  <cp:revision>1</cp:revision>
  <dcterms:created xsi:type="dcterms:W3CDTF">2021-07-29T07:46:06Z</dcterms:created>
  <dcterms:modified xsi:type="dcterms:W3CDTF">2021-07-29T07:46:26Z</dcterms:modified>
</cp:coreProperties>
</file>