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57" r:id="rId2"/>
    <p:sldId id="267" r:id="rId3"/>
    <p:sldId id="260" r:id="rId4"/>
    <p:sldId id="277" r:id="rId5"/>
    <p:sldId id="307" r:id="rId6"/>
    <p:sldId id="308" r:id="rId7"/>
    <p:sldId id="309" r:id="rId8"/>
    <p:sldId id="278" r:id="rId9"/>
    <p:sldId id="279" r:id="rId10"/>
    <p:sldId id="280" r:id="rId11"/>
    <p:sldId id="281" r:id="rId12"/>
    <p:sldId id="282" r:id="rId13"/>
    <p:sldId id="283" r:id="rId14"/>
    <p:sldId id="284" r:id="rId15"/>
    <p:sldId id="286" r:id="rId16"/>
    <p:sldId id="287" r:id="rId17"/>
    <p:sldId id="288" r:id="rId18"/>
    <p:sldId id="289" r:id="rId19"/>
    <p:sldId id="290" r:id="rId20"/>
    <p:sldId id="291" r:id="rId21"/>
    <p:sldId id="293" r:id="rId22"/>
    <p:sldId id="294" r:id="rId23"/>
    <p:sldId id="304" r:id="rId24"/>
    <p:sldId id="295" r:id="rId25"/>
    <p:sldId id="301" r:id="rId26"/>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9" autoAdjust="0"/>
    <p:restoredTop sz="94747" autoAdjust="0"/>
  </p:normalViewPr>
  <p:slideViewPr>
    <p:cSldViewPr>
      <p:cViewPr varScale="1">
        <p:scale>
          <a:sx n="77" d="100"/>
          <a:sy n="77" d="100"/>
        </p:scale>
        <p:origin x="13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2244" y="-11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209" cy="493176"/>
          </a:xfrm>
          <a:prstGeom prst="rect">
            <a:avLst/>
          </a:prstGeom>
        </p:spPr>
        <p:txBody>
          <a:bodyPr vert="horz" lIns="88624" tIns="44312" rIns="88624" bIns="44312" rtlCol="0"/>
          <a:lstStyle>
            <a:lvl1pPr algn="l">
              <a:defRPr sz="1200"/>
            </a:lvl1pPr>
          </a:lstStyle>
          <a:p>
            <a:endParaRPr lang="en-GB"/>
          </a:p>
        </p:txBody>
      </p:sp>
      <p:sp>
        <p:nvSpPr>
          <p:cNvPr id="3" name="Date Placeholder 2"/>
          <p:cNvSpPr>
            <a:spLocks noGrp="1"/>
          </p:cNvSpPr>
          <p:nvPr>
            <p:ph type="dt" sz="quarter" idx="1"/>
          </p:nvPr>
        </p:nvSpPr>
        <p:spPr>
          <a:xfrm>
            <a:off x="3884260" y="1"/>
            <a:ext cx="2972209" cy="493176"/>
          </a:xfrm>
          <a:prstGeom prst="rect">
            <a:avLst/>
          </a:prstGeom>
        </p:spPr>
        <p:txBody>
          <a:bodyPr vert="horz" lIns="88624" tIns="44312" rIns="88624" bIns="44312" rtlCol="0"/>
          <a:lstStyle>
            <a:lvl1pPr algn="r">
              <a:defRPr sz="1200"/>
            </a:lvl1pPr>
          </a:lstStyle>
          <a:p>
            <a:fld id="{33952516-F3B0-448C-A53D-4235710A7A92}" type="datetimeFigureOut">
              <a:rPr lang="en-GB" smtClean="0"/>
              <a:t>02/08/2017</a:t>
            </a:fld>
            <a:endParaRPr lang="en-GB"/>
          </a:p>
        </p:txBody>
      </p:sp>
      <p:sp>
        <p:nvSpPr>
          <p:cNvPr id="4" name="Footer Placeholder 3"/>
          <p:cNvSpPr>
            <a:spLocks noGrp="1"/>
          </p:cNvSpPr>
          <p:nvPr>
            <p:ph type="ftr" sz="quarter" idx="2"/>
          </p:nvPr>
        </p:nvSpPr>
        <p:spPr>
          <a:xfrm>
            <a:off x="2" y="9379542"/>
            <a:ext cx="2972209" cy="493176"/>
          </a:xfrm>
          <a:prstGeom prst="rect">
            <a:avLst/>
          </a:prstGeom>
        </p:spPr>
        <p:txBody>
          <a:bodyPr vert="horz" lIns="88624" tIns="44312" rIns="88624" bIns="44312" rtlCol="0" anchor="b"/>
          <a:lstStyle>
            <a:lvl1pPr algn="l">
              <a:defRPr sz="1200"/>
            </a:lvl1pPr>
          </a:lstStyle>
          <a:p>
            <a:endParaRPr lang="en-GB"/>
          </a:p>
        </p:txBody>
      </p:sp>
      <p:sp>
        <p:nvSpPr>
          <p:cNvPr id="5" name="Slide Number Placeholder 4"/>
          <p:cNvSpPr>
            <a:spLocks noGrp="1"/>
          </p:cNvSpPr>
          <p:nvPr>
            <p:ph type="sldNum" sz="quarter" idx="3"/>
          </p:nvPr>
        </p:nvSpPr>
        <p:spPr>
          <a:xfrm>
            <a:off x="3884260" y="9379542"/>
            <a:ext cx="2972209" cy="493176"/>
          </a:xfrm>
          <a:prstGeom prst="rect">
            <a:avLst/>
          </a:prstGeom>
        </p:spPr>
        <p:txBody>
          <a:bodyPr vert="horz" lIns="88624" tIns="44312" rIns="88624" bIns="44312" rtlCol="0" anchor="b"/>
          <a:lstStyle>
            <a:lvl1pPr algn="r">
              <a:defRPr sz="1200"/>
            </a:lvl1pPr>
          </a:lstStyle>
          <a:p>
            <a:fld id="{552AFB23-EBB9-4A25-A620-26D9B7B944B2}" type="slidenum">
              <a:rPr lang="en-GB" smtClean="0"/>
              <a:t>‹#›</a:t>
            </a:fld>
            <a:endParaRPr lang="en-GB"/>
          </a:p>
        </p:txBody>
      </p:sp>
    </p:spTree>
    <p:extLst>
      <p:ext uri="{BB962C8B-B14F-4D97-AF65-F5344CB8AC3E}">
        <p14:creationId xmlns:p14="http://schemas.microsoft.com/office/powerpoint/2010/main" val="407983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209" cy="493176"/>
          </a:xfrm>
          <a:prstGeom prst="rect">
            <a:avLst/>
          </a:prstGeom>
        </p:spPr>
        <p:txBody>
          <a:bodyPr vert="horz" lIns="88624" tIns="44312" rIns="88624" bIns="44312" rtlCol="0"/>
          <a:lstStyle>
            <a:lvl1pPr algn="l">
              <a:defRPr sz="1200"/>
            </a:lvl1pPr>
          </a:lstStyle>
          <a:p>
            <a:endParaRPr lang="en-GB"/>
          </a:p>
        </p:txBody>
      </p:sp>
      <p:sp>
        <p:nvSpPr>
          <p:cNvPr id="3" name="Date Placeholder 2"/>
          <p:cNvSpPr>
            <a:spLocks noGrp="1"/>
          </p:cNvSpPr>
          <p:nvPr>
            <p:ph type="dt" idx="1"/>
          </p:nvPr>
        </p:nvSpPr>
        <p:spPr>
          <a:xfrm>
            <a:off x="3884260" y="1"/>
            <a:ext cx="2972209" cy="493176"/>
          </a:xfrm>
          <a:prstGeom prst="rect">
            <a:avLst/>
          </a:prstGeom>
        </p:spPr>
        <p:txBody>
          <a:bodyPr vert="horz" lIns="88624" tIns="44312" rIns="88624" bIns="44312" rtlCol="0"/>
          <a:lstStyle>
            <a:lvl1pPr algn="r">
              <a:defRPr sz="1200"/>
            </a:lvl1pPr>
          </a:lstStyle>
          <a:p>
            <a:fld id="{E25118A7-E0DA-4F61-994A-99213ABBEA3F}" type="datetimeFigureOut">
              <a:rPr lang="en-GB" smtClean="0"/>
              <a:t>02/08/2017</a:t>
            </a:fld>
            <a:endParaRPr lang="en-GB"/>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88624" tIns="44312" rIns="88624" bIns="44312" rtlCol="0" anchor="ctr"/>
          <a:lstStyle/>
          <a:p>
            <a:endParaRPr lang="en-GB"/>
          </a:p>
        </p:txBody>
      </p:sp>
      <p:sp>
        <p:nvSpPr>
          <p:cNvPr id="5" name="Notes Placeholder 4"/>
          <p:cNvSpPr>
            <a:spLocks noGrp="1"/>
          </p:cNvSpPr>
          <p:nvPr>
            <p:ph type="body" sz="quarter" idx="3"/>
          </p:nvPr>
        </p:nvSpPr>
        <p:spPr>
          <a:xfrm>
            <a:off x="685187" y="4689770"/>
            <a:ext cx="5487626" cy="4443183"/>
          </a:xfrm>
          <a:prstGeom prst="rect">
            <a:avLst/>
          </a:prstGeom>
        </p:spPr>
        <p:txBody>
          <a:bodyPr vert="horz" lIns="88624" tIns="44312" rIns="88624" bIns="44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79542"/>
            <a:ext cx="2972209" cy="493176"/>
          </a:xfrm>
          <a:prstGeom prst="rect">
            <a:avLst/>
          </a:prstGeom>
        </p:spPr>
        <p:txBody>
          <a:bodyPr vert="horz" lIns="88624" tIns="44312" rIns="88624" bIns="44312" rtlCol="0" anchor="b"/>
          <a:lstStyle>
            <a:lvl1pPr algn="l">
              <a:defRPr sz="1200"/>
            </a:lvl1pPr>
          </a:lstStyle>
          <a:p>
            <a:endParaRPr lang="en-GB"/>
          </a:p>
        </p:txBody>
      </p:sp>
      <p:sp>
        <p:nvSpPr>
          <p:cNvPr id="7" name="Slide Number Placeholder 6"/>
          <p:cNvSpPr>
            <a:spLocks noGrp="1"/>
          </p:cNvSpPr>
          <p:nvPr>
            <p:ph type="sldNum" sz="quarter" idx="5"/>
          </p:nvPr>
        </p:nvSpPr>
        <p:spPr>
          <a:xfrm>
            <a:off x="3884260" y="9379542"/>
            <a:ext cx="2972209" cy="493176"/>
          </a:xfrm>
          <a:prstGeom prst="rect">
            <a:avLst/>
          </a:prstGeom>
        </p:spPr>
        <p:txBody>
          <a:bodyPr vert="horz" lIns="88624" tIns="44312" rIns="88624" bIns="44312" rtlCol="0" anchor="b"/>
          <a:lstStyle>
            <a:lvl1pPr algn="r">
              <a:defRPr sz="1200"/>
            </a:lvl1pPr>
          </a:lstStyle>
          <a:p>
            <a:fld id="{26772EB6-3975-4D52-80ED-BFAA1A69427F}" type="slidenum">
              <a:rPr lang="en-GB" smtClean="0"/>
              <a:t>‹#›</a:t>
            </a:fld>
            <a:endParaRPr lang="en-GB"/>
          </a:p>
        </p:txBody>
      </p:sp>
    </p:spTree>
    <p:extLst>
      <p:ext uri="{BB962C8B-B14F-4D97-AF65-F5344CB8AC3E}">
        <p14:creationId xmlns:p14="http://schemas.microsoft.com/office/powerpoint/2010/main" val="100058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1.30</a:t>
            </a:r>
            <a:endParaRPr lang="en-GB" dirty="0"/>
          </a:p>
        </p:txBody>
      </p:sp>
      <p:sp>
        <p:nvSpPr>
          <p:cNvPr id="4" name="Slide Number Placeholder 3"/>
          <p:cNvSpPr>
            <a:spLocks noGrp="1"/>
          </p:cNvSpPr>
          <p:nvPr>
            <p:ph type="sldNum" sz="quarter" idx="10"/>
          </p:nvPr>
        </p:nvSpPr>
        <p:spPr/>
        <p:txBody>
          <a:bodyPr/>
          <a:lstStyle/>
          <a:p>
            <a:fld id="{26772EB6-3975-4D52-80ED-BFAA1A69427F}" type="slidenum">
              <a:rPr lang="en-GB" smtClean="0"/>
              <a:t>3</a:t>
            </a:fld>
            <a:endParaRPr lang="en-GB"/>
          </a:p>
        </p:txBody>
      </p:sp>
    </p:spTree>
    <p:extLst>
      <p:ext uri="{BB962C8B-B14F-4D97-AF65-F5344CB8AC3E}">
        <p14:creationId xmlns:p14="http://schemas.microsoft.com/office/powerpoint/2010/main" val="314453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GB" altLang="en-US" smtClean="0"/>
          </a:p>
          <a:p>
            <a:endParaRPr lang="en-GB" altLang="en-US" smtClean="0"/>
          </a:p>
          <a:p>
            <a:r>
              <a:rPr lang="en-GB" altLang="en-US" smtClean="0"/>
              <a:t>Later </a:t>
            </a:r>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B82F70-15DD-4219-AD87-E0B303B79B1D}" type="slidenum">
              <a:rPr lang="en-GB" altLang="en-US" smtClean="0">
                <a:solidFill>
                  <a:srgbClr val="000000"/>
                </a:solidFill>
                <a:latin typeface="Gill Sans MT" pitchFamily="34" charset="0"/>
              </a:rPr>
              <a:pPr eaLnBrk="1" hangingPunct="1">
                <a:spcBef>
                  <a:spcPct val="0"/>
                </a:spcBef>
              </a:pPr>
              <a:t>14</a:t>
            </a:fld>
            <a:endParaRPr lang="en-GB" altLang="en-US" smtClean="0">
              <a:solidFill>
                <a:srgbClr val="000000"/>
              </a:solidFill>
              <a:latin typeface="Gill Sans MT" pitchFamily="34" charset="0"/>
            </a:endParaRPr>
          </a:p>
        </p:txBody>
      </p:sp>
    </p:spTree>
    <p:extLst>
      <p:ext uri="{BB962C8B-B14F-4D97-AF65-F5344CB8AC3E}">
        <p14:creationId xmlns:p14="http://schemas.microsoft.com/office/powerpoint/2010/main" val="24036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82D275F-7C4C-4C8B-ABA6-43BE1931CB82}" type="slidenum">
              <a:rPr lang="en-GB" altLang="en-US" smtClean="0">
                <a:solidFill>
                  <a:srgbClr val="000000"/>
                </a:solidFill>
                <a:latin typeface="Gill Sans MT" pitchFamily="34" charset="0"/>
              </a:rPr>
              <a:pPr eaLnBrk="1" hangingPunct="1">
                <a:spcBef>
                  <a:spcPct val="0"/>
                </a:spcBef>
              </a:pPr>
              <a:t>22</a:t>
            </a:fld>
            <a:endParaRPr lang="en-GB" altLang="en-US" smtClean="0">
              <a:solidFill>
                <a:srgbClr val="000000"/>
              </a:solidFill>
              <a:latin typeface="Gill Sans MT" pitchFamily="34" charset="0"/>
            </a:endParaRPr>
          </a:p>
        </p:txBody>
      </p:sp>
    </p:spTree>
    <p:extLst>
      <p:ext uri="{BB962C8B-B14F-4D97-AF65-F5344CB8AC3E}">
        <p14:creationId xmlns:p14="http://schemas.microsoft.com/office/powerpoint/2010/main" val="348892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5614353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916831"/>
            <a:ext cx="8229600" cy="40324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52814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995"/>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39864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916832"/>
            <a:ext cx="40386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16832"/>
            <a:ext cx="4038600" cy="4032448"/>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129439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700808"/>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48880"/>
            <a:ext cx="4040188" cy="36004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09118"/>
            <a:ext cx="4041775"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48880"/>
            <a:ext cx="4041775" cy="3600400"/>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410192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3652760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921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1916831"/>
            <a:ext cx="5111750" cy="4032449"/>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916832"/>
            <a:ext cx="3008313" cy="4030555"/>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792779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752" y="4800600"/>
            <a:ext cx="5486400" cy="566738"/>
          </a:xfrm>
        </p:spPr>
        <p:txBody>
          <a:bodyPr anchor="b"/>
          <a:lstStyle>
            <a:lvl1pPr algn="l">
              <a:defRPr sz="2000" b="1" baseline="0">
                <a:latin typeface="Arial" panose="020B0604020202020204"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453752"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453752" y="5367338"/>
            <a:ext cx="54864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5538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131024"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916831"/>
            <a:ext cx="8229600" cy="40324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7436139" y="4653135"/>
            <a:ext cx="1888389" cy="221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912480" y="260648"/>
            <a:ext cx="1980000" cy="76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p:cNvPicPr>
          <p:nvPr userDrawn="1"/>
        </p:nvPicPr>
        <p:blipFill>
          <a:blip r:embed="rId13" cstate="print">
            <a:extLst>
              <a:ext uri="{28A0092B-C50C-407E-A947-70E740481C1C}">
                <a14:useLocalDpi xmlns:a14="http://schemas.microsoft.com/office/drawing/2010/main" val="0"/>
              </a:ext>
            </a:extLst>
          </a:blip>
          <a:stretch>
            <a:fillRect/>
          </a:stretch>
        </p:blipFill>
        <p:spPr>
          <a:xfrm>
            <a:off x="396000" y="6062400"/>
            <a:ext cx="1911600" cy="507600"/>
          </a:xfrm>
          <a:prstGeom prst="rect">
            <a:avLst/>
          </a:prstGeom>
        </p:spPr>
      </p:pic>
    </p:spTree>
    <p:extLst>
      <p:ext uri="{BB962C8B-B14F-4D97-AF65-F5344CB8AC3E}">
        <p14:creationId xmlns:p14="http://schemas.microsoft.com/office/powerpoint/2010/main" val="248697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re.hias.hants.gov.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ngsouthampton.org/working-with-children/schools-guidance/" TargetMode="External"/><Relationship Id="rId2" Type="http://schemas.openxmlformats.org/officeDocument/2006/relationships/hyperlink" Target="http://re.hias.hants.gov.uk/" TargetMode="External"/><Relationship Id="rId1" Type="http://schemas.openxmlformats.org/officeDocument/2006/relationships/slideLayout" Target="../slideLayouts/slideLayout2.xml"/><Relationship Id="rId4" Type="http://schemas.openxmlformats.org/officeDocument/2006/relationships/hyperlink" Target="mailto:re.centre@hants.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872208"/>
          </a:xfrm>
        </p:spPr>
        <p:txBody>
          <a:bodyPr/>
          <a:lstStyle/>
          <a:p>
            <a:pPr algn="ctr"/>
            <a:r>
              <a:rPr lang="en-GB" dirty="0" smtClean="0">
                <a:solidFill>
                  <a:schemeClr val="tx2"/>
                </a:solidFill>
              </a:rPr>
              <a:t>Welcome to Southampton </a:t>
            </a:r>
            <a:r>
              <a:rPr lang="en-GB" dirty="0" err="1" smtClean="0">
                <a:solidFill>
                  <a:schemeClr val="tx2"/>
                </a:solidFill>
              </a:rPr>
              <a:t>Sacre’s</a:t>
            </a:r>
            <a:r>
              <a:rPr lang="en-GB" dirty="0" smtClean="0">
                <a:solidFill>
                  <a:schemeClr val="tx2"/>
                </a:solidFill>
              </a:rPr>
              <a:t> first training session on Living Difference 111</a:t>
            </a:r>
            <a:endParaRPr lang="en-GB" dirty="0">
              <a:solidFill>
                <a:schemeClr val="tx2"/>
              </a:solidFill>
            </a:endParaRPr>
          </a:p>
        </p:txBody>
      </p:sp>
      <p:sp>
        <p:nvSpPr>
          <p:cNvPr id="3" name="Subtitle 2"/>
          <p:cNvSpPr>
            <a:spLocks noGrp="1"/>
          </p:cNvSpPr>
          <p:nvPr>
            <p:ph type="subTitle" idx="1"/>
          </p:nvPr>
        </p:nvSpPr>
        <p:spPr>
          <a:xfrm>
            <a:off x="1371600" y="2492896"/>
            <a:ext cx="3848472" cy="3145904"/>
          </a:xfrm>
        </p:spPr>
        <p:txBody>
          <a:bodyPr>
            <a:normAutofit fontScale="62500" lnSpcReduction="20000"/>
          </a:bodyPr>
          <a:lstStyle/>
          <a:p>
            <a:pPr marL="457200" lvl="0" indent="-457200" algn="just">
              <a:buFont typeface="Arial" panose="020B0604020202020204" pitchFamily="34" charset="0"/>
              <a:buChar char="•"/>
            </a:pPr>
            <a:r>
              <a:rPr lang="en-GB" dirty="0" smtClean="0">
                <a:solidFill>
                  <a:schemeClr val="tx2"/>
                </a:solidFill>
              </a:rPr>
              <a:t>Be </a:t>
            </a:r>
            <a:r>
              <a:rPr lang="en-GB" dirty="0">
                <a:solidFill>
                  <a:schemeClr val="tx2"/>
                </a:solidFill>
              </a:rPr>
              <a:t>better informed about the legal requirements for RE.</a:t>
            </a:r>
          </a:p>
          <a:p>
            <a:pPr marL="457200" lvl="0" indent="-457200" algn="just">
              <a:buFont typeface="Arial" panose="020B0604020202020204" pitchFamily="34" charset="0"/>
              <a:buChar char="•"/>
            </a:pPr>
            <a:r>
              <a:rPr lang="en-GB" dirty="0">
                <a:solidFill>
                  <a:schemeClr val="tx2"/>
                </a:solidFill>
              </a:rPr>
              <a:t>Become familiar with the enquiry into concepts </a:t>
            </a:r>
            <a:r>
              <a:rPr lang="en-GB" dirty="0" smtClean="0">
                <a:solidFill>
                  <a:schemeClr val="tx2"/>
                </a:solidFill>
              </a:rPr>
              <a:t>approach using LD 111</a:t>
            </a:r>
            <a:endParaRPr lang="en-GB" dirty="0">
              <a:solidFill>
                <a:schemeClr val="tx2"/>
              </a:solidFill>
            </a:endParaRPr>
          </a:p>
          <a:p>
            <a:pPr marL="457200" lvl="0" indent="-457200" algn="just">
              <a:buFont typeface="Arial" panose="020B0604020202020204" pitchFamily="34" charset="0"/>
              <a:buChar char="•"/>
            </a:pPr>
            <a:r>
              <a:rPr lang="en-GB" dirty="0">
                <a:solidFill>
                  <a:schemeClr val="tx2"/>
                </a:solidFill>
              </a:rPr>
              <a:t>Be able to teach and plan using the cycle of learning with confidence.</a:t>
            </a:r>
          </a:p>
          <a:p>
            <a:pPr marL="457200" lvl="0" indent="-457200" algn="just">
              <a:buFont typeface="Arial" panose="020B0604020202020204" pitchFamily="34" charset="0"/>
              <a:buChar char="•"/>
            </a:pPr>
            <a:r>
              <a:rPr lang="en-GB" dirty="0">
                <a:solidFill>
                  <a:schemeClr val="tx2"/>
                </a:solidFill>
              </a:rPr>
              <a:t>Be able to develop higher order questioning and thinking in RE.</a:t>
            </a:r>
          </a:p>
          <a:p>
            <a:pPr marL="457200" indent="-457200">
              <a:buFont typeface="Arial" panose="020B0604020202020204" pitchFamily="34" charset="0"/>
              <a:buChar char="•"/>
            </a:pPr>
            <a:endParaRPr lang="en-GB" dirty="0" smtClean="0">
              <a:solidFill>
                <a:schemeClr val="tx2"/>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276872"/>
            <a:ext cx="19780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70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b="1" i="1" smtClean="0">
                <a:solidFill>
                  <a:srgbClr val="0070C0"/>
                </a:solidFill>
              </a:rPr>
              <a:t>Living Difference III </a:t>
            </a:r>
            <a:r>
              <a:rPr lang="en-GB" altLang="en-US" b="1" smtClean="0">
                <a:solidFill>
                  <a:srgbClr val="0070C0"/>
                </a:solidFill>
              </a:rPr>
              <a:t>and Enquiry :Concepts</a:t>
            </a:r>
            <a:endParaRPr lang="en-GB" altLang="en-US" smtClean="0">
              <a:solidFill>
                <a:srgbClr val="0070C0"/>
              </a:solidFill>
            </a:endParaRPr>
          </a:p>
        </p:txBody>
      </p:sp>
      <p:pic>
        <p:nvPicPr>
          <p:cNvPr id="317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0825" y="1341438"/>
            <a:ext cx="8893175" cy="45354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85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tLang="en-US" smtClean="0"/>
          </a:p>
        </p:txBody>
      </p:sp>
      <p:pic>
        <p:nvPicPr>
          <p:cNvPr id="32771"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765175"/>
            <a:ext cx="4608512" cy="5653088"/>
          </a:xfrm>
        </p:spPr>
      </p:pic>
    </p:spTree>
    <p:extLst>
      <p:ext uri="{BB962C8B-B14F-4D97-AF65-F5344CB8AC3E}">
        <p14:creationId xmlns:p14="http://schemas.microsoft.com/office/powerpoint/2010/main" val="135934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6491288" cy="1143000"/>
          </a:xfrm>
        </p:spPr>
        <p:txBody>
          <a:bodyPr/>
          <a:lstStyle/>
          <a:p>
            <a:pPr eaLnBrk="1" hangingPunct="1"/>
            <a:r>
              <a:rPr lang="en-GB" altLang="en-US" sz="2800" b="1" smtClean="0">
                <a:solidFill>
                  <a:srgbClr val="0070C0"/>
                </a:solidFill>
              </a:rPr>
              <a:t>A process for enquiry into concepts</a:t>
            </a:r>
          </a:p>
        </p:txBody>
      </p:sp>
      <p:pic>
        <p:nvPicPr>
          <p:cNvPr id="27651"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843213" y="1125538"/>
            <a:ext cx="3821112" cy="5334000"/>
          </a:xfrm>
        </p:spPr>
      </p:pic>
    </p:spTree>
    <p:extLst>
      <p:ext uri="{BB962C8B-B14F-4D97-AF65-F5344CB8AC3E}">
        <p14:creationId xmlns:p14="http://schemas.microsoft.com/office/powerpoint/2010/main" val="30026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GB" altLang="en-US" b="1" smtClean="0">
                <a:solidFill>
                  <a:srgbClr val="0070C0"/>
                </a:solidFill>
              </a:rPr>
              <a:t>The process of enquiry in</a:t>
            </a:r>
            <a:r>
              <a:rPr lang="en-GB" altLang="en-US" b="1" i="1" smtClean="0">
                <a:solidFill>
                  <a:srgbClr val="0070C0"/>
                </a:solidFill>
              </a:rPr>
              <a:t> Living Difference III</a:t>
            </a:r>
            <a:endParaRPr lang="en-GB" altLang="en-US" smtClean="0">
              <a:solidFill>
                <a:srgbClr val="0070C0"/>
              </a:solidFill>
            </a:endParaRPr>
          </a:p>
        </p:txBody>
      </p:sp>
      <p:sp>
        <p:nvSpPr>
          <p:cNvPr id="3" name="Content Placeholder 2"/>
          <p:cNvSpPr>
            <a:spLocks noGrp="1"/>
          </p:cNvSpPr>
          <p:nvPr>
            <p:ph idx="1"/>
          </p:nvPr>
        </p:nvSpPr>
        <p:spPr>
          <a:xfrm>
            <a:off x="457200" y="1916113"/>
            <a:ext cx="8229600" cy="4033837"/>
          </a:xfrm>
        </p:spPr>
        <p:txBody>
          <a:bodyPr>
            <a:normAutofit lnSpcReduction="10000"/>
          </a:bodyPr>
          <a:lstStyle/>
          <a:p>
            <a:pPr marL="0" indent="0">
              <a:buFont typeface="Arial" charset="0"/>
              <a:buNone/>
              <a:defRPr/>
            </a:pPr>
            <a:r>
              <a:rPr lang="en-GB" dirty="0"/>
              <a:t>This approach to enquiry has five key </a:t>
            </a:r>
            <a:r>
              <a:rPr lang="en-GB" dirty="0" smtClean="0"/>
              <a:t>steps:-</a:t>
            </a:r>
          </a:p>
          <a:p>
            <a:pPr marL="0" indent="0">
              <a:buFont typeface="Arial" charset="0"/>
              <a:buNone/>
              <a:defRPr/>
            </a:pPr>
            <a:r>
              <a:rPr lang="en-GB" dirty="0"/>
              <a:t>A</a:t>
            </a:r>
            <a:r>
              <a:rPr lang="en-GB" dirty="0" smtClean="0"/>
              <a:t>t </a:t>
            </a:r>
            <a:r>
              <a:rPr lang="en-GB" dirty="0"/>
              <a:t>the </a:t>
            </a:r>
            <a:r>
              <a:rPr lang="en-GB" b="1" dirty="0"/>
              <a:t>Communicate </a:t>
            </a:r>
            <a:r>
              <a:rPr lang="en-GB" dirty="0"/>
              <a:t>and </a:t>
            </a:r>
            <a:r>
              <a:rPr lang="en-GB" b="1" dirty="0"/>
              <a:t>Apply</a:t>
            </a:r>
            <a:r>
              <a:rPr lang="en-GB" dirty="0"/>
              <a:t> steps the teacher brings the child to attend to their own and others’ experience </a:t>
            </a:r>
            <a:endParaRPr lang="en-GB" dirty="0" smtClean="0"/>
          </a:p>
          <a:p>
            <a:pPr marL="0" indent="0">
              <a:buFont typeface="Arial" charset="0"/>
              <a:buNone/>
              <a:defRPr/>
            </a:pPr>
            <a:r>
              <a:rPr lang="en-GB" dirty="0" smtClean="0"/>
              <a:t>At the </a:t>
            </a:r>
            <a:r>
              <a:rPr lang="en-GB" b="1" dirty="0"/>
              <a:t>Enquire</a:t>
            </a:r>
            <a:r>
              <a:rPr lang="en-GB" dirty="0"/>
              <a:t> and </a:t>
            </a:r>
            <a:r>
              <a:rPr lang="en-GB" b="1" dirty="0"/>
              <a:t>Contextualise</a:t>
            </a:r>
            <a:r>
              <a:rPr lang="en-GB" dirty="0"/>
              <a:t> steps </a:t>
            </a:r>
            <a:r>
              <a:rPr lang="en-GB" dirty="0" smtClean="0"/>
              <a:t>to </a:t>
            </a:r>
            <a:r>
              <a:rPr lang="en-GB" dirty="0"/>
              <a:t>engage </a:t>
            </a:r>
            <a:r>
              <a:rPr lang="en-GB" dirty="0" smtClean="0"/>
              <a:t>intellectually</a:t>
            </a:r>
          </a:p>
          <a:p>
            <a:pPr marL="0" indent="0">
              <a:buFont typeface="Arial" charset="0"/>
              <a:buNone/>
              <a:defRPr/>
            </a:pPr>
            <a:r>
              <a:rPr lang="en-GB" dirty="0" smtClean="0"/>
              <a:t>At </a:t>
            </a:r>
            <a:r>
              <a:rPr lang="en-GB" dirty="0"/>
              <a:t>the </a:t>
            </a:r>
            <a:r>
              <a:rPr lang="en-GB" b="1" dirty="0"/>
              <a:t>Evaluate</a:t>
            </a:r>
            <a:r>
              <a:rPr lang="en-GB" dirty="0"/>
              <a:t> step to discern value for others and themselves in a way dependant on the context of the enquiry. </a:t>
            </a:r>
          </a:p>
          <a:p>
            <a:pPr>
              <a:buFont typeface="Arial" charset="0"/>
              <a:buChar char="•"/>
              <a:defRPr/>
            </a:pPr>
            <a:endParaRPr lang="en-GB" dirty="0"/>
          </a:p>
        </p:txBody>
      </p:sp>
    </p:spTree>
    <p:extLst>
      <p:ext uri="{BB962C8B-B14F-4D97-AF65-F5344CB8AC3E}">
        <p14:creationId xmlns:p14="http://schemas.microsoft.com/office/powerpoint/2010/main" val="2419550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pPr eaLnBrk="1" hangingPunct="1"/>
            <a:r>
              <a:rPr lang="en-US" altLang="en-US" b="1" u="sng" smtClean="0">
                <a:solidFill>
                  <a:srgbClr val="C00000"/>
                </a:solidFill>
              </a:rPr>
              <a:t>Special</a:t>
            </a:r>
            <a:r>
              <a:rPr lang="en-US" altLang="en-US" smtClean="0"/>
              <a:t> places</a:t>
            </a:r>
          </a:p>
        </p:txBody>
      </p:sp>
      <p:grpSp>
        <p:nvGrpSpPr>
          <p:cNvPr id="29699" name="Group 3"/>
          <p:cNvGrpSpPr>
            <a:grpSpLocks/>
          </p:cNvGrpSpPr>
          <p:nvPr/>
        </p:nvGrpSpPr>
        <p:grpSpPr bwMode="auto">
          <a:xfrm>
            <a:off x="5076825" y="877888"/>
            <a:ext cx="1995488" cy="781050"/>
            <a:chOff x="5088230" y="685791"/>
            <a:chExt cx="1602874" cy="781385"/>
          </a:xfrm>
        </p:grpSpPr>
        <p:sp>
          <p:nvSpPr>
            <p:cNvPr id="22" name="Rectangle 21"/>
            <p:cNvSpPr/>
            <p:nvPr/>
          </p:nvSpPr>
          <p:spPr>
            <a:xfrm>
              <a:off x="5088230" y="685791"/>
              <a:ext cx="1602874" cy="781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5088230" y="685791"/>
              <a:ext cx="1602874" cy="781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670" tIns="26670" rIns="26670" bIns="26670" spcCol="1270" anchor="ctr"/>
            <a:lstStyle/>
            <a:p>
              <a:pPr algn="ctr" defTabSz="933450" fontAlgn="auto">
                <a:lnSpc>
                  <a:spcPct val="90000"/>
                </a:lnSpc>
                <a:spcAft>
                  <a:spcPct val="35000"/>
                </a:spcAft>
                <a:defRPr/>
              </a:pPr>
              <a:r>
                <a:rPr lang="en-US" sz="2100" b="1">
                  <a:solidFill>
                    <a:srgbClr val="FF0000"/>
                  </a:solidFill>
                </a:rPr>
                <a:t>Communicate</a:t>
              </a:r>
              <a:endParaRPr lang="en-US" sz="2100" b="1" dirty="0">
                <a:solidFill>
                  <a:srgbClr val="FF0000"/>
                </a:solidFill>
              </a:endParaRPr>
            </a:p>
          </p:txBody>
        </p:sp>
      </p:grpSp>
      <p:sp>
        <p:nvSpPr>
          <p:cNvPr id="5" name="Circular Arrow 4"/>
          <p:cNvSpPr/>
          <p:nvPr/>
        </p:nvSpPr>
        <p:spPr>
          <a:xfrm>
            <a:off x="1683645" y="460210"/>
            <a:ext cx="6012562" cy="6012562"/>
          </a:xfrm>
          <a:prstGeom prst="circularArrow">
            <a:avLst>
              <a:gd name="adj1" fmla="val 5198"/>
              <a:gd name="adj2" fmla="val 335789"/>
              <a:gd name="adj3" fmla="val 20946764"/>
              <a:gd name="adj4" fmla="val 19040272"/>
              <a:gd name="adj5" fmla="val 6065"/>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29703" name="Group 5"/>
          <p:cNvGrpSpPr>
            <a:grpSpLocks/>
          </p:cNvGrpSpPr>
          <p:nvPr/>
        </p:nvGrpSpPr>
        <p:grpSpPr bwMode="auto">
          <a:xfrm>
            <a:off x="6415088" y="3221038"/>
            <a:ext cx="1601787" cy="1601787"/>
            <a:chOff x="6032382" y="3029002"/>
            <a:chExt cx="1602874" cy="1602874"/>
          </a:xfrm>
        </p:grpSpPr>
        <p:sp>
          <p:nvSpPr>
            <p:cNvPr id="20" name="Rectangle 19"/>
            <p:cNvSpPr/>
            <p:nvPr/>
          </p:nvSpPr>
          <p:spPr>
            <a:xfrm>
              <a:off x="6032382" y="3029002"/>
              <a:ext cx="1602874" cy="16028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6032382" y="3029002"/>
              <a:ext cx="1602874" cy="16028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670" tIns="26670" rIns="26670" bIns="26670" spcCol="1270" anchor="ctr"/>
            <a:lstStyle/>
            <a:p>
              <a:pPr algn="ctr" defTabSz="933450" fontAlgn="auto">
                <a:lnSpc>
                  <a:spcPct val="90000"/>
                </a:lnSpc>
                <a:spcAft>
                  <a:spcPct val="35000"/>
                </a:spcAft>
                <a:defRPr/>
              </a:pPr>
              <a:r>
                <a:rPr lang="en-US" sz="2100" b="1" dirty="0">
                  <a:solidFill>
                    <a:prstClr val="black">
                      <a:hueOff val="0"/>
                      <a:satOff val="0"/>
                      <a:lumOff val="0"/>
                      <a:alphaOff val="0"/>
                    </a:prstClr>
                  </a:solidFill>
                </a:rPr>
                <a:t>Apply</a:t>
              </a:r>
            </a:p>
          </p:txBody>
        </p:sp>
      </p:grpSp>
      <p:sp>
        <p:nvSpPr>
          <p:cNvPr id="7" name="Circular Arrow 6"/>
          <p:cNvSpPr/>
          <p:nvPr/>
        </p:nvSpPr>
        <p:spPr>
          <a:xfrm>
            <a:off x="1672377" y="191305"/>
            <a:ext cx="6012562" cy="6012562"/>
          </a:xfrm>
          <a:prstGeom prst="circularArrow">
            <a:avLst>
              <a:gd name="adj1" fmla="val 5198"/>
              <a:gd name="adj2" fmla="val 335789"/>
              <a:gd name="adj3" fmla="val 4015221"/>
              <a:gd name="adj4" fmla="val 2252952"/>
              <a:gd name="adj5" fmla="val 6065"/>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29707" name="Group 7"/>
          <p:cNvGrpSpPr>
            <a:grpSpLocks/>
          </p:cNvGrpSpPr>
          <p:nvPr/>
        </p:nvGrpSpPr>
        <p:grpSpPr bwMode="auto">
          <a:xfrm>
            <a:off x="3876675" y="5064125"/>
            <a:ext cx="1603375" cy="1601788"/>
            <a:chOff x="3495273" y="4872319"/>
            <a:chExt cx="1602874" cy="1602874"/>
          </a:xfrm>
        </p:grpSpPr>
        <p:sp>
          <p:nvSpPr>
            <p:cNvPr id="18" name="Rectangle 17"/>
            <p:cNvSpPr/>
            <p:nvPr/>
          </p:nvSpPr>
          <p:spPr>
            <a:xfrm>
              <a:off x="3495273" y="4872319"/>
              <a:ext cx="1602874" cy="16028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495273" y="4872319"/>
              <a:ext cx="1602874" cy="16028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670" tIns="26670" rIns="26670" bIns="26670" spcCol="1270" anchor="ctr"/>
            <a:lstStyle/>
            <a:p>
              <a:pPr algn="ctr" defTabSz="933450" fontAlgn="auto">
                <a:lnSpc>
                  <a:spcPct val="90000"/>
                </a:lnSpc>
                <a:spcAft>
                  <a:spcPct val="35000"/>
                </a:spcAft>
                <a:defRPr/>
              </a:pPr>
              <a:r>
                <a:rPr lang="en-US" sz="2100" b="1" dirty="0">
                  <a:solidFill>
                    <a:prstClr val="black"/>
                  </a:solidFill>
                </a:rPr>
                <a:t>Enquire</a:t>
              </a:r>
            </a:p>
          </p:txBody>
        </p:sp>
      </p:grpSp>
      <p:sp>
        <p:nvSpPr>
          <p:cNvPr id="9" name="Circular Arrow 8"/>
          <p:cNvSpPr/>
          <p:nvPr/>
        </p:nvSpPr>
        <p:spPr>
          <a:xfrm>
            <a:off x="1672377" y="191305"/>
            <a:ext cx="6012562" cy="6012562"/>
          </a:xfrm>
          <a:prstGeom prst="circularArrow">
            <a:avLst>
              <a:gd name="adj1" fmla="val 5198"/>
              <a:gd name="adj2" fmla="val 335789"/>
              <a:gd name="adj3" fmla="val 8211259"/>
              <a:gd name="adj4" fmla="val 6448990"/>
              <a:gd name="adj5" fmla="val 6065"/>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grpSp>
        <p:nvGrpSpPr>
          <p:cNvPr id="29711" name="Group 9"/>
          <p:cNvGrpSpPr>
            <a:grpSpLocks/>
          </p:cNvGrpSpPr>
          <p:nvPr/>
        </p:nvGrpSpPr>
        <p:grpSpPr bwMode="auto">
          <a:xfrm>
            <a:off x="827088" y="3221038"/>
            <a:ext cx="2116137" cy="1601787"/>
            <a:chOff x="958165" y="3029002"/>
            <a:chExt cx="1602874" cy="1602874"/>
          </a:xfrm>
        </p:grpSpPr>
        <p:sp>
          <p:nvSpPr>
            <p:cNvPr id="16" name="Rectangle 15"/>
            <p:cNvSpPr/>
            <p:nvPr/>
          </p:nvSpPr>
          <p:spPr>
            <a:xfrm>
              <a:off x="958165" y="3029002"/>
              <a:ext cx="1602874" cy="16028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958165" y="3029002"/>
              <a:ext cx="1602874" cy="16028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670" tIns="26670" rIns="26670" bIns="26670" spcCol="1270" anchor="ctr"/>
            <a:lstStyle/>
            <a:p>
              <a:pPr algn="ctr" defTabSz="933450" fontAlgn="auto">
                <a:lnSpc>
                  <a:spcPct val="90000"/>
                </a:lnSpc>
                <a:spcAft>
                  <a:spcPct val="35000"/>
                </a:spcAft>
                <a:defRPr/>
              </a:pPr>
              <a:r>
                <a:rPr lang="en-US" sz="2100" b="1" dirty="0">
                  <a:solidFill>
                    <a:prstClr val="black">
                      <a:hueOff val="0"/>
                      <a:satOff val="0"/>
                      <a:lumOff val="0"/>
                      <a:alphaOff val="0"/>
                    </a:prstClr>
                  </a:solidFill>
                </a:rPr>
                <a:t>Contextualise</a:t>
              </a:r>
            </a:p>
          </p:txBody>
        </p:sp>
      </p:grpSp>
      <p:sp>
        <p:nvSpPr>
          <p:cNvPr id="11" name="Circular Arrow 10"/>
          <p:cNvSpPr/>
          <p:nvPr/>
        </p:nvSpPr>
        <p:spPr>
          <a:xfrm>
            <a:off x="1683645" y="420085"/>
            <a:ext cx="6012562" cy="6012562"/>
          </a:xfrm>
          <a:prstGeom prst="circularArrow">
            <a:avLst>
              <a:gd name="adj1" fmla="val 5198"/>
              <a:gd name="adj2" fmla="val 335789"/>
              <a:gd name="adj3" fmla="val 12298414"/>
              <a:gd name="adj4" fmla="val 10770464"/>
              <a:gd name="adj5" fmla="val 6065"/>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grpSp>
        <p:nvGrpSpPr>
          <p:cNvPr id="29715" name="Group 11"/>
          <p:cNvGrpSpPr>
            <a:grpSpLocks/>
          </p:cNvGrpSpPr>
          <p:nvPr/>
        </p:nvGrpSpPr>
        <p:grpSpPr bwMode="auto">
          <a:xfrm>
            <a:off x="2309813" y="238125"/>
            <a:ext cx="1601787" cy="1603375"/>
            <a:chOff x="1927254" y="46452"/>
            <a:chExt cx="1602874" cy="1602874"/>
          </a:xfrm>
        </p:grpSpPr>
        <p:sp>
          <p:nvSpPr>
            <p:cNvPr id="14" name="Rectangle 13"/>
            <p:cNvSpPr/>
            <p:nvPr/>
          </p:nvSpPr>
          <p:spPr>
            <a:xfrm>
              <a:off x="1927254" y="46452"/>
              <a:ext cx="1602874" cy="16028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927254" y="46452"/>
              <a:ext cx="1602874" cy="16028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670" tIns="26670" rIns="26670" bIns="26670" spcCol="1270" anchor="ctr"/>
            <a:lstStyle/>
            <a:p>
              <a:pPr algn="ctr" defTabSz="933450" fontAlgn="auto">
                <a:lnSpc>
                  <a:spcPct val="90000"/>
                </a:lnSpc>
                <a:spcAft>
                  <a:spcPct val="35000"/>
                </a:spcAft>
                <a:defRPr/>
              </a:pPr>
              <a:r>
                <a:rPr lang="en-US" sz="2100" b="1" dirty="0">
                  <a:solidFill>
                    <a:prstClr val="black">
                      <a:hueOff val="0"/>
                      <a:satOff val="0"/>
                      <a:lumOff val="0"/>
                      <a:alphaOff val="0"/>
                    </a:prstClr>
                  </a:solidFill>
                </a:rPr>
                <a:t>Evaluate</a:t>
              </a:r>
            </a:p>
          </p:txBody>
        </p:sp>
      </p:grpSp>
      <p:sp>
        <p:nvSpPr>
          <p:cNvPr id="13" name="Circular Arrow 12"/>
          <p:cNvSpPr/>
          <p:nvPr/>
        </p:nvSpPr>
        <p:spPr>
          <a:xfrm>
            <a:off x="1126796" y="420085"/>
            <a:ext cx="6317338" cy="6012562"/>
          </a:xfrm>
          <a:prstGeom prst="circularArrow">
            <a:avLst>
              <a:gd name="adj1" fmla="val 5198"/>
              <a:gd name="adj2" fmla="val 335789"/>
              <a:gd name="adj3" fmla="val 17463211"/>
              <a:gd name="adj4" fmla="val 15543215"/>
              <a:gd name="adj5" fmla="val 6065"/>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9719" name="TextBox 23"/>
          <p:cNvSpPr txBox="1">
            <a:spLocks noChangeArrowheads="1"/>
          </p:cNvSpPr>
          <p:nvPr/>
        </p:nvSpPr>
        <p:spPr bwMode="auto">
          <a:xfrm>
            <a:off x="5480050" y="604838"/>
            <a:ext cx="335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defTabSz="45720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defTabSz="4572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800">
                <a:solidFill>
                  <a:srgbClr val="000000"/>
                </a:solidFill>
                <a:latin typeface="Calibri" pitchFamily="34" charset="0"/>
                <a:ea typeface="MS PGothic" pitchFamily="34" charset="-128"/>
              </a:rPr>
              <a:t>Do you have a special place?</a:t>
            </a:r>
          </a:p>
        </p:txBody>
      </p:sp>
      <p:sp>
        <p:nvSpPr>
          <p:cNvPr id="29720" name="TextBox 44"/>
          <p:cNvSpPr txBox="1">
            <a:spLocks noChangeArrowheads="1"/>
          </p:cNvSpPr>
          <p:nvPr/>
        </p:nvSpPr>
        <p:spPr bwMode="auto">
          <a:xfrm>
            <a:off x="5076825" y="3276600"/>
            <a:ext cx="3968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defTabSz="45720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defTabSz="4572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800">
                <a:solidFill>
                  <a:srgbClr val="000000"/>
                </a:solidFill>
                <a:latin typeface="Calibri" pitchFamily="34" charset="0"/>
                <a:ea typeface="MS PGothic" pitchFamily="34" charset="-128"/>
              </a:rPr>
              <a:t>Is your special place always the same?  What if there were none? ..reasons?</a:t>
            </a:r>
          </a:p>
        </p:txBody>
      </p:sp>
      <p:sp>
        <p:nvSpPr>
          <p:cNvPr id="29721" name="TextBox 46"/>
          <p:cNvSpPr txBox="1">
            <a:spLocks noChangeArrowheads="1"/>
          </p:cNvSpPr>
          <p:nvPr/>
        </p:nvSpPr>
        <p:spPr bwMode="auto">
          <a:xfrm>
            <a:off x="2281238" y="6062663"/>
            <a:ext cx="5589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defTabSz="45720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defTabSz="4572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800">
                <a:solidFill>
                  <a:srgbClr val="000000"/>
                </a:solidFill>
                <a:latin typeface="Calibri" pitchFamily="34" charset="0"/>
                <a:ea typeface="MS PGothic" pitchFamily="34" charset="-128"/>
              </a:rPr>
              <a:t>What do we mean  by special places?</a:t>
            </a:r>
          </a:p>
          <a:p>
            <a:pPr eaLnBrk="1" hangingPunct="1">
              <a:spcBef>
                <a:spcPct val="0"/>
              </a:spcBef>
              <a:buFontTx/>
              <a:buNone/>
            </a:pPr>
            <a:r>
              <a:rPr lang="en-US" altLang="en-US" sz="1800">
                <a:solidFill>
                  <a:srgbClr val="000000"/>
                </a:solidFill>
                <a:latin typeface="Calibri" pitchFamily="34" charset="0"/>
                <a:ea typeface="MS PGothic" pitchFamily="34" charset="-128"/>
              </a:rPr>
              <a:t>Why do people  need a special places?</a:t>
            </a:r>
          </a:p>
        </p:txBody>
      </p:sp>
      <p:sp>
        <p:nvSpPr>
          <p:cNvPr id="29722" name="TextBox 47"/>
          <p:cNvSpPr txBox="1">
            <a:spLocks noChangeArrowheads="1"/>
          </p:cNvSpPr>
          <p:nvPr/>
        </p:nvSpPr>
        <p:spPr bwMode="auto">
          <a:xfrm>
            <a:off x="173038" y="4176713"/>
            <a:ext cx="450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defTabSz="45720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defTabSz="4572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800" b="1" i="1">
                <a:solidFill>
                  <a:srgbClr val="000000"/>
                </a:solidFill>
                <a:latin typeface="Calibri" pitchFamily="34" charset="0"/>
                <a:ea typeface="MS PGothic" pitchFamily="34" charset="-128"/>
              </a:rPr>
              <a:t>Finding out about  </a:t>
            </a:r>
            <a:r>
              <a:rPr lang="en-US" altLang="en-US" sz="1800">
                <a:solidFill>
                  <a:srgbClr val="000000"/>
                </a:solidFill>
                <a:latin typeface="Calibri" pitchFamily="34" charset="0"/>
                <a:ea typeface="MS PGothic" pitchFamily="34" charset="-128"/>
              </a:rPr>
              <a:t> Jewish and/or Christian special places</a:t>
            </a:r>
          </a:p>
        </p:txBody>
      </p:sp>
      <p:sp>
        <p:nvSpPr>
          <p:cNvPr id="29723" name="TextBox 48"/>
          <p:cNvSpPr txBox="1">
            <a:spLocks noChangeArrowheads="1"/>
          </p:cNvSpPr>
          <p:nvPr/>
        </p:nvSpPr>
        <p:spPr bwMode="auto">
          <a:xfrm>
            <a:off x="136525" y="1225550"/>
            <a:ext cx="414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defTabSz="45720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defTabSz="4572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defTabSz="4572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US" altLang="en-US" sz="1800">
                <a:solidFill>
                  <a:srgbClr val="000000"/>
                </a:solidFill>
                <a:latin typeface="Calibri" pitchFamily="34" charset="0"/>
                <a:ea typeface="MS PGothic" pitchFamily="34" charset="-128"/>
              </a:rPr>
              <a:t>Why are special places important to Jewish people/Christians?</a:t>
            </a:r>
          </a:p>
          <a:p>
            <a:pPr eaLnBrk="1" hangingPunct="1">
              <a:spcBef>
                <a:spcPct val="0"/>
              </a:spcBef>
              <a:buFontTx/>
              <a:buNone/>
            </a:pPr>
            <a:r>
              <a:rPr lang="en-US" altLang="en-US" sz="1800">
                <a:solidFill>
                  <a:srgbClr val="000000"/>
                </a:solidFill>
                <a:latin typeface="Calibri" pitchFamily="34" charset="0"/>
                <a:ea typeface="MS PGothic" pitchFamily="34" charset="-128"/>
              </a:rPr>
              <a:t>Why are special places important to me? </a:t>
            </a:r>
          </a:p>
        </p:txBody>
      </p:sp>
      <p:sp>
        <p:nvSpPr>
          <p:cNvPr id="29724" name="TextBox 1"/>
          <p:cNvSpPr txBox="1">
            <a:spLocks noChangeArrowheads="1"/>
          </p:cNvSpPr>
          <p:nvPr/>
        </p:nvSpPr>
        <p:spPr bwMode="auto">
          <a:xfrm>
            <a:off x="827088" y="604838"/>
            <a:ext cx="101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GB" altLang="en-US" sz="2400">
                <a:solidFill>
                  <a:srgbClr val="000000"/>
                </a:solidFill>
              </a:rPr>
              <a:t>Year 1 </a:t>
            </a:r>
          </a:p>
        </p:txBody>
      </p:sp>
    </p:spTree>
    <p:extLst>
      <p:ext uri="{BB962C8B-B14F-4D97-AF65-F5344CB8AC3E}">
        <p14:creationId xmlns:p14="http://schemas.microsoft.com/office/powerpoint/2010/main" val="47970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836613"/>
            <a:ext cx="6130925" cy="1079500"/>
          </a:xfrm>
        </p:spPr>
        <p:txBody>
          <a:bodyPr/>
          <a:lstStyle/>
          <a:p>
            <a:pPr algn="ctr"/>
            <a:r>
              <a:rPr lang="en-GB" altLang="en-US" b="1" smtClean="0">
                <a:solidFill>
                  <a:srgbClr val="0070C0"/>
                </a:solidFill>
              </a:rPr>
              <a:t>What’s new about </a:t>
            </a:r>
            <a:br>
              <a:rPr lang="en-GB" altLang="en-US" b="1" smtClean="0">
                <a:solidFill>
                  <a:srgbClr val="0070C0"/>
                </a:solidFill>
              </a:rPr>
            </a:br>
            <a:r>
              <a:rPr lang="en-GB" altLang="en-US" b="1" i="1" smtClean="0">
                <a:solidFill>
                  <a:srgbClr val="0070C0"/>
                </a:solidFill>
              </a:rPr>
              <a:t>Living Difference III </a:t>
            </a:r>
            <a:r>
              <a:rPr lang="en-GB" altLang="en-US" b="1" smtClean="0">
                <a:solidFill>
                  <a:srgbClr val="0070C0"/>
                </a:solidFill>
              </a:rPr>
              <a:t>?</a:t>
            </a:r>
            <a:br>
              <a:rPr lang="en-GB" altLang="en-US" b="1" smtClean="0">
                <a:solidFill>
                  <a:srgbClr val="0070C0"/>
                </a:solidFill>
              </a:rPr>
            </a:br>
            <a:endParaRPr lang="en-GB" altLang="en-US" b="1" smtClean="0">
              <a:solidFill>
                <a:srgbClr val="0070C0"/>
              </a:solidFill>
            </a:endParaRPr>
          </a:p>
        </p:txBody>
      </p:sp>
      <p:sp>
        <p:nvSpPr>
          <p:cNvPr id="35843" name="Content Placeholder 2"/>
          <p:cNvSpPr>
            <a:spLocks noGrp="1"/>
          </p:cNvSpPr>
          <p:nvPr>
            <p:ph idx="1"/>
          </p:nvPr>
        </p:nvSpPr>
        <p:spPr>
          <a:xfrm>
            <a:off x="900113" y="2205038"/>
            <a:ext cx="4319587" cy="3744912"/>
          </a:xfrm>
        </p:spPr>
        <p:txBody>
          <a:bodyPr/>
          <a:lstStyle/>
          <a:p>
            <a:pPr marL="0" indent="0">
              <a:buFont typeface="Arial" pitchFamily="34" charset="0"/>
              <a:buNone/>
            </a:pPr>
            <a:r>
              <a:rPr lang="en-GB" altLang="en-US" smtClean="0"/>
              <a:t>The document is hyperlinked through-out making it very easy for teachers to find their way about.</a:t>
            </a:r>
          </a:p>
          <a:p>
            <a:pPr marL="0" indent="0">
              <a:buFont typeface="Arial" pitchFamily="34" charset="0"/>
              <a:buNone/>
            </a:pPr>
            <a:r>
              <a:rPr lang="en-GB" altLang="en-US" smtClean="0"/>
              <a:t>The document is leaner and clearer for teachers to know what to do.</a:t>
            </a:r>
          </a:p>
          <a:p>
            <a:pPr marL="0" indent="0">
              <a:buFont typeface="Arial" pitchFamily="34" charset="0"/>
              <a:buNone/>
            </a:pPr>
            <a:endParaRPr lang="en-GB" altLang="en-US" smtClean="0"/>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73238"/>
            <a:ext cx="2536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84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836613"/>
            <a:ext cx="6130925" cy="1079500"/>
          </a:xfrm>
        </p:spPr>
        <p:txBody>
          <a:bodyPr/>
          <a:lstStyle/>
          <a:p>
            <a:pPr algn="ctr"/>
            <a:r>
              <a:rPr lang="en-GB" altLang="en-US" b="1" smtClean="0">
                <a:solidFill>
                  <a:srgbClr val="0070C0"/>
                </a:solidFill>
              </a:rPr>
              <a:t>What’s new about </a:t>
            </a:r>
            <a:br>
              <a:rPr lang="en-GB" altLang="en-US" b="1" smtClean="0">
                <a:solidFill>
                  <a:srgbClr val="0070C0"/>
                </a:solidFill>
              </a:rPr>
            </a:br>
            <a:r>
              <a:rPr lang="en-GB" altLang="en-US" b="1" i="1" smtClean="0">
                <a:solidFill>
                  <a:srgbClr val="0070C0"/>
                </a:solidFill>
              </a:rPr>
              <a:t>Living Difference III </a:t>
            </a:r>
            <a:r>
              <a:rPr lang="en-GB" altLang="en-US" b="1" smtClean="0">
                <a:solidFill>
                  <a:srgbClr val="0070C0"/>
                </a:solidFill>
              </a:rPr>
              <a:t>?</a:t>
            </a:r>
            <a:br>
              <a:rPr lang="en-GB" altLang="en-US" b="1" smtClean="0">
                <a:solidFill>
                  <a:srgbClr val="0070C0"/>
                </a:solidFill>
              </a:rPr>
            </a:br>
            <a:endParaRPr lang="en-GB" altLang="en-US" b="1" smtClean="0">
              <a:solidFill>
                <a:srgbClr val="0070C0"/>
              </a:solidFill>
            </a:endParaRPr>
          </a:p>
        </p:txBody>
      </p:sp>
      <p:sp>
        <p:nvSpPr>
          <p:cNvPr id="36867" name="Content Placeholder 2"/>
          <p:cNvSpPr>
            <a:spLocks noGrp="1"/>
          </p:cNvSpPr>
          <p:nvPr>
            <p:ph idx="1"/>
          </p:nvPr>
        </p:nvSpPr>
        <p:spPr>
          <a:xfrm>
            <a:off x="900113" y="2060575"/>
            <a:ext cx="4319587" cy="3313113"/>
          </a:xfrm>
        </p:spPr>
        <p:txBody>
          <a:bodyPr>
            <a:normAutofit lnSpcReduction="10000"/>
          </a:bodyPr>
          <a:lstStyle/>
          <a:p>
            <a:pPr marL="0" indent="0">
              <a:buFont typeface="Arial" pitchFamily="34" charset="0"/>
              <a:buNone/>
            </a:pPr>
            <a:r>
              <a:rPr lang="en-GB" altLang="en-US" smtClean="0">
                <a:solidFill>
                  <a:srgbClr val="000000"/>
                </a:solidFill>
              </a:rPr>
              <a:t>Current educational and religious education research taken together with feedback from other investigations and teacher surveys have led to revision of four aspects of </a:t>
            </a:r>
            <a:r>
              <a:rPr lang="en-GB" altLang="en-US" b="1" smtClean="0">
                <a:solidFill>
                  <a:srgbClr val="000000"/>
                </a:solidFill>
              </a:rPr>
              <a:t>Living Difference III.</a:t>
            </a:r>
          </a:p>
          <a:p>
            <a:pPr marL="0" indent="0">
              <a:buFont typeface="Arial" pitchFamily="34" charset="0"/>
              <a:buNone/>
            </a:pPr>
            <a:endParaRPr lang="en-GB" altLang="en-US" smtClean="0"/>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84313"/>
            <a:ext cx="2536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59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836613"/>
            <a:ext cx="6130925" cy="1079500"/>
          </a:xfrm>
        </p:spPr>
        <p:txBody>
          <a:bodyPr/>
          <a:lstStyle/>
          <a:p>
            <a:pPr algn="ctr"/>
            <a:r>
              <a:rPr lang="en-GB" altLang="en-US" b="1" smtClean="0">
                <a:solidFill>
                  <a:srgbClr val="0070C0"/>
                </a:solidFill>
              </a:rPr>
              <a:t>What’s different about </a:t>
            </a:r>
            <a:br>
              <a:rPr lang="en-GB" altLang="en-US" b="1" smtClean="0">
                <a:solidFill>
                  <a:srgbClr val="0070C0"/>
                </a:solidFill>
              </a:rPr>
            </a:br>
            <a:r>
              <a:rPr lang="en-GB" altLang="en-US" b="1" i="1" smtClean="0">
                <a:solidFill>
                  <a:srgbClr val="0070C0"/>
                </a:solidFill>
              </a:rPr>
              <a:t>Living Difference III </a:t>
            </a:r>
            <a:r>
              <a:rPr lang="en-GB" altLang="en-US" b="1" smtClean="0">
                <a:solidFill>
                  <a:srgbClr val="0070C0"/>
                </a:solidFill>
              </a:rPr>
              <a:t>?</a:t>
            </a:r>
            <a:br>
              <a:rPr lang="en-GB" altLang="en-US" b="1" smtClean="0">
                <a:solidFill>
                  <a:srgbClr val="0070C0"/>
                </a:solidFill>
              </a:rPr>
            </a:br>
            <a:endParaRPr lang="en-GB" altLang="en-US" b="1" smtClean="0">
              <a:solidFill>
                <a:srgbClr val="0070C0"/>
              </a:solidFill>
            </a:endParaRPr>
          </a:p>
        </p:txBody>
      </p:sp>
      <p:sp>
        <p:nvSpPr>
          <p:cNvPr id="37891" name="Content Placeholder 2"/>
          <p:cNvSpPr>
            <a:spLocks noGrp="1"/>
          </p:cNvSpPr>
          <p:nvPr>
            <p:ph idx="1"/>
          </p:nvPr>
        </p:nvSpPr>
        <p:spPr>
          <a:xfrm>
            <a:off x="395288" y="2060575"/>
            <a:ext cx="5905500" cy="3313113"/>
          </a:xfrm>
        </p:spPr>
        <p:txBody>
          <a:bodyPr/>
          <a:lstStyle/>
          <a:p>
            <a:pPr marL="0" indent="0">
              <a:buFont typeface="Arial" pitchFamily="34" charset="0"/>
              <a:buNone/>
            </a:pPr>
            <a:r>
              <a:rPr lang="en-GB" altLang="en-US" smtClean="0">
                <a:solidFill>
                  <a:srgbClr val="000000"/>
                </a:solidFill>
              </a:rPr>
              <a:t>First: </a:t>
            </a:r>
          </a:p>
          <a:p>
            <a:pPr marL="0" indent="0">
              <a:buFont typeface="Arial" pitchFamily="34" charset="0"/>
              <a:buNone/>
            </a:pPr>
            <a:r>
              <a:rPr lang="en-GB" altLang="en-US" sz="2000" b="1" smtClean="0">
                <a:solidFill>
                  <a:srgbClr val="000000"/>
                </a:solidFill>
              </a:rPr>
              <a:t>Living Difference III </a:t>
            </a:r>
            <a:r>
              <a:rPr lang="en-GB" altLang="en-US" sz="2000" smtClean="0">
                <a:solidFill>
                  <a:srgbClr val="000000"/>
                </a:solidFill>
              </a:rPr>
              <a:t>explains why it matters that the enquiry begins from children and young people’s experience and from that the role of the religious education teacher is spelled out </a:t>
            </a:r>
          </a:p>
          <a:p>
            <a:pPr marL="0" indent="0">
              <a:buFont typeface="Arial" pitchFamily="34" charset="0"/>
              <a:buNone/>
            </a:pPr>
            <a:endParaRPr lang="en-GB" altLang="en-US" sz="2000" smtClean="0">
              <a:solidFill>
                <a:srgbClr val="000000"/>
              </a:solidFill>
            </a:endParaRPr>
          </a:p>
          <a:p>
            <a:pPr marL="0" indent="0">
              <a:buFont typeface="Arial" pitchFamily="34" charset="0"/>
              <a:buNone/>
            </a:pPr>
            <a:r>
              <a:rPr lang="en-GB" altLang="en-US" sz="2000" smtClean="0">
                <a:solidFill>
                  <a:srgbClr val="000000"/>
                </a:solidFill>
              </a:rPr>
              <a:t>Linked with this, we’ve made clear the three different ways questions and questioning are important for enquiry in religious education</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438275"/>
            <a:ext cx="2320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095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836613"/>
            <a:ext cx="6130925" cy="1079500"/>
          </a:xfrm>
        </p:spPr>
        <p:txBody>
          <a:bodyPr/>
          <a:lstStyle/>
          <a:p>
            <a:pPr algn="ctr"/>
            <a:r>
              <a:rPr lang="en-GB" altLang="en-US" b="1" smtClean="0">
                <a:solidFill>
                  <a:srgbClr val="0070C0"/>
                </a:solidFill>
              </a:rPr>
              <a:t>What’s different about </a:t>
            </a:r>
            <a:br>
              <a:rPr lang="en-GB" altLang="en-US" b="1" smtClean="0">
                <a:solidFill>
                  <a:srgbClr val="0070C0"/>
                </a:solidFill>
              </a:rPr>
            </a:br>
            <a:r>
              <a:rPr lang="en-GB" altLang="en-US" b="1" i="1" smtClean="0">
                <a:solidFill>
                  <a:srgbClr val="0070C0"/>
                </a:solidFill>
              </a:rPr>
              <a:t>Living Difference III </a:t>
            </a:r>
            <a:r>
              <a:rPr lang="en-GB" altLang="en-US" b="1" smtClean="0">
                <a:solidFill>
                  <a:srgbClr val="0070C0"/>
                </a:solidFill>
              </a:rPr>
              <a:t>?</a:t>
            </a:r>
            <a:br>
              <a:rPr lang="en-GB" altLang="en-US" b="1" smtClean="0">
                <a:solidFill>
                  <a:srgbClr val="0070C0"/>
                </a:solidFill>
              </a:rPr>
            </a:br>
            <a:endParaRPr lang="en-GB" altLang="en-US" b="1" smtClean="0">
              <a:solidFill>
                <a:srgbClr val="0070C0"/>
              </a:solidFill>
            </a:endParaRPr>
          </a:p>
        </p:txBody>
      </p:sp>
      <p:sp>
        <p:nvSpPr>
          <p:cNvPr id="38915" name="Content Placeholder 2"/>
          <p:cNvSpPr>
            <a:spLocks noGrp="1"/>
          </p:cNvSpPr>
          <p:nvPr>
            <p:ph idx="1"/>
          </p:nvPr>
        </p:nvSpPr>
        <p:spPr>
          <a:xfrm>
            <a:off x="395288" y="2060575"/>
            <a:ext cx="5616575" cy="3313113"/>
          </a:xfrm>
        </p:spPr>
        <p:txBody>
          <a:bodyPr>
            <a:normAutofit lnSpcReduction="10000"/>
          </a:bodyPr>
          <a:lstStyle/>
          <a:p>
            <a:pPr marL="0" indent="0">
              <a:buFont typeface="Arial" pitchFamily="34" charset="0"/>
              <a:buNone/>
            </a:pPr>
            <a:r>
              <a:rPr lang="en-GB" altLang="en-US" smtClean="0">
                <a:solidFill>
                  <a:srgbClr val="000000"/>
                </a:solidFill>
              </a:rPr>
              <a:t>Second: </a:t>
            </a:r>
          </a:p>
          <a:p>
            <a:pPr marL="0" indent="0">
              <a:buFont typeface="Arial" pitchFamily="34" charset="0"/>
              <a:buNone/>
            </a:pPr>
            <a:r>
              <a:rPr lang="en-GB" altLang="en-US" sz="2000" smtClean="0">
                <a:solidFill>
                  <a:srgbClr val="000000"/>
                </a:solidFill>
              </a:rPr>
              <a:t>What is meant by religion in religious education has been clearly articulated, allowing distinctions between Abrahamic and Dharmic religious traditions to be acknowledged. </a:t>
            </a:r>
          </a:p>
          <a:p>
            <a:pPr marL="0" indent="0">
              <a:buFont typeface="Arial" pitchFamily="34" charset="0"/>
              <a:buNone/>
            </a:pPr>
            <a:endParaRPr lang="en-GB" altLang="en-US" sz="2000" smtClean="0">
              <a:solidFill>
                <a:srgbClr val="000000"/>
              </a:solidFill>
            </a:endParaRPr>
          </a:p>
          <a:p>
            <a:pPr marL="0" indent="0">
              <a:buFont typeface="Arial" pitchFamily="34" charset="0"/>
              <a:buNone/>
            </a:pPr>
            <a:r>
              <a:rPr lang="en-GB" altLang="en-US" sz="2000" b="1" i="1" smtClean="0">
                <a:solidFill>
                  <a:srgbClr val="000000"/>
                </a:solidFill>
              </a:rPr>
              <a:t>Living Difference III </a:t>
            </a:r>
            <a:r>
              <a:rPr lang="en-GB" altLang="en-US" sz="2000" smtClean="0">
                <a:solidFill>
                  <a:srgbClr val="000000"/>
                </a:solidFill>
              </a:rPr>
              <a:t>recognises that questions around what it means to lead one’s life with a religious orientation can be answered in a number of different ways.</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341438"/>
            <a:ext cx="2536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067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36613"/>
            <a:ext cx="6130925" cy="1079500"/>
          </a:xfrm>
        </p:spPr>
        <p:txBody>
          <a:bodyPr/>
          <a:lstStyle/>
          <a:p>
            <a:pPr algn="ctr"/>
            <a:r>
              <a:rPr lang="en-GB" altLang="en-US" b="1" smtClean="0">
                <a:solidFill>
                  <a:srgbClr val="0070C0"/>
                </a:solidFill>
              </a:rPr>
              <a:t>What’s different about </a:t>
            </a:r>
            <a:br>
              <a:rPr lang="en-GB" altLang="en-US" b="1" smtClean="0">
                <a:solidFill>
                  <a:srgbClr val="0070C0"/>
                </a:solidFill>
              </a:rPr>
            </a:br>
            <a:r>
              <a:rPr lang="en-GB" altLang="en-US" b="1" i="1" smtClean="0">
                <a:solidFill>
                  <a:srgbClr val="0070C0"/>
                </a:solidFill>
              </a:rPr>
              <a:t>Living Difference III </a:t>
            </a:r>
            <a:r>
              <a:rPr lang="en-GB" altLang="en-US" b="1" smtClean="0">
                <a:solidFill>
                  <a:srgbClr val="0070C0"/>
                </a:solidFill>
              </a:rPr>
              <a:t>?</a:t>
            </a:r>
            <a:br>
              <a:rPr lang="en-GB" altLang="en-US" b="1" smtClean="0">
                <a:solidFill>
                  <a:srgbClr val="0070C0"/>
                </a:solidFill>
              </a:rPr>
            </a:br>
            <a:endParaRPr lang="en-GB" altLang="en-US" b="1" smtClean="0">
              <a:solidFill>
                <a:srgbClr val="0070C0"/>
              </a:solidFill>
            </a:endParaRPr>
          </a:p>
        </p:txBody>
      </p:sp>
      <p:sp>
        <p:nvSpPr>
          <p:cNvPr id="39939" name="Content Placeholder 2"/>
          <p:cNvSpPr>
            <a:spLocks noGrp="1"/>
          </p:cNvSpPr>
          <p:nvPr>
            <p:ph idx="1"/>
          </p:nvPr>
        </p:nvSpPr>
        <p:spPr>
          <a:xfrm>
            <a:off x="395288" y="2060575"/>
            <a:ext cx="5616575" cy="3313113"/>
          </a:xfrm>
        </p:spPr>
        <p:txBody>
          <a:bodyPr/>
          <a:lstStyle/>
          <a:p>
            <a:pPr marL="0" indent="0">
              <a:buFont typeface="Arial" pitchFamily="34" charset="0"/>
              <a:buNone/>
            </a:pPr>
            <a:r>
              <a:rPr lang="en-GB" altLang="en-US" smtClean="0">
                <a:solidFill>
                  <a:srgbClr val="000000"/>
                </a:solidFill>
              </a:rPr>
              <a:t>Third: </a:t>
            </a:r>
          </a:p>
          <a:p>
            <a:pPr marL="0" indent="0">
              <a:buFont typeface="Arial" pitchFamily="34" charset="0"/>
              <a:buNone/>
            </a:pPr>
            <a:endParaRPr lang="en-GB" altLang="en-US" smtClean="0">
              <a:solidFill>
                <a:srgbClr val="000000"/>
              </a:solidFill>
            </a:endParaRPr>
          </a:p>
          <a:p>
            <a:pPr marL="0" indent="0">
              <a:buFont typeface="Arial" pitchFamily="34" charset="0"/>
              <a:buNone/>
            </a:pPr>
            <a:r>
              <a:rPr lang="en-GB" altLang="en-US" sz="2000" smtClean="0">
                <a:solidFill>
                  <a:srgbClr val="000000"/>
                </a:solidFill>
              </a:rPr>
              <a:t>Planning a sequence of enquiries into concepts in religious education with </a:t>
            </a:r>
            <a:r>
              <a:rPr lang="en-GB" altLang="en-US" sz="2000" b="1" i="1" smtClean="0">
                <a:solidFill>
                  <a:srgbClr val="000000"/>
                </a:solidFill>
              </a:rPr>
              <a:t>Living Difference III </a:t>
            </a:r>
            <a:r>
              <a:rPr lang="en-GB" altLang="en-US" sz="2000" smtClean="0">
                <a:solidFill>
                  <a:srgbClr val="000000"/>
                </a:solidFill>
              </a:rPr>
              <a:t>has been made more straightforward by explaining clearly what is understood by a concept.</a:t>
            </a:r>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341438"/>
            <a:ext cx="2536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216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131024" cy="994122"/>
          </a:xfrm>
        </p:spPr>
        <p:txBody>
          <a:bodyPr/>
          <a:lstStyle/>
          <a:p>
            <a:r>
              <a:rPr lang="en-GB" dirty="0" smtClean="0">
                <a:solidFill>
                  <a:schemeClr val="tx2"/>
                </a:solidFill>
              </a:rPr>
              <a:t>Why do you have to teach RE?</a:t>
            </a:r>
            <a:endParaRPr lang="en-GB" dirty="0">
              <a:solidFill>
                <a:schemeClr val="tx2"/>
              </a:solidFill>
            </a:endParaRPr>
          </a:p>
        </p:txBody>
      </p:sp>
      <p:sp>
        <p:nvSpPr>
          <p:cNvPr id="3" name="Content Placeholder 2"/>
          <p:cNvSpPr>
            <a:spLocks noGrp="1"/>
          </p:cNvSpPr>
          <p:nvPr>
            <p:ph idx="1"/>
          </p:nvPr>
        </p:nvSpPr>
        <p:spPr>
          <a:xfrm>
            <a:off x="457200" y="1268761"/>
            <a:ext cx="8229600" cy="4680520"/>
          </a:xfrm>
        </p:spPr>
        <p:txBody>
          <a:bodyPr>
            <a:noAutofit/>
          </a:bodyPr>
          <a:lstStyle/>
          <a:p>
            <a:r>
              <a:rPr lang="en-GB" sz="2400" dirty="0" smtClean="0">
                <a:solidFill>
                  <a:schemeClr val="tx2"/>
                </a:solidFill>
              </a:rPr>
              <a:t>1988 Education Reform Act &amp; the 1996 act stated that RE is a statutory subject for all schools.</a:t>
            </a:r>
          </a:p>
          <a:p>
            <a:r>
              <a:rPr lang="en-GB" sz="2400" dirty="0" smtClean="0">
                <a:solidFill>
                  <a:schemeClr val="tx2"/>
                </a:solidFill>
              </a:rPr>
              <a:t>Parents have the right to withdraw their children from all or parts of lessons.</a:t>
            </a:r>
          </a:p>
          <a:p>
            <a:r>
              <a:rPr lang="en-GB" sz="2400" dirty="0" smtClean="0">
                <a:solidFill>
                  <a:schemeClr val="tx2"/>
                </a:solidFill>
              </a:rPr>
              <a:t>Each county has to have a Standing Advisory Council for RE (</a:t>
            </a:r>
            <a:r>
              <a:rPr lang="en-GB" sz="2400" dirty="0" err="1" smtClean="0">
                <a:solidFill>
                  <a:schemeClr val="tx2"/>
                </a:solidFill>
              </a:rPr>
              <a:t>Sacre</a:t>
            </a:r>
            <a:r>
              <a:rPr lang="en-GB" sz="2400" dirty="0" smtClean="0">
                <a:solidFill>
                  <a:schemeClr val="tx2"/>
                </a:solidFill>
              </a:rPr>
              <a:t>).</a:t>
            </a:r>
          </a:p>
          <a:p>
            <a:r>
              <a:rPr lang="en-GB" sz="2400" dirty="0" smtClean="0">
                <a:solidFill>
                  <a:schemeClr val="tx2"/>
                </a:solidFill>
              </a:rPr>
              <a:t>Each </a:t>
            </a:r>
            <a:r>
              <a:rPr lang="en-GB" sz="2400" dirty="0" err="1" smtClean="0">
                <a:solidFill>
                  <a:schemeClr val="tx2"/>
                </a:solidFill>
              </a:rPr>
              <a:t>Sacre</a:t>
            </a:r>
            <a:r>
              <a:rPr lang="en-GB" sz="2400" dirty="0" smtClean="0">
                <a:solidFill>
                  <a:schemeClr val="tx2"/>
                </a:solidFill>
              </a:rPr>
              <a:t> has to ensure that an agreed syllabus is produced.</a:t>
            </a:r>
          </a:p>
          <a:p>
            <a:r>
              <a:rPr lang="en-GB" sz="2400" dirty="0" smtClean="0">
                <a:solidFill>
                  <a:schemeClr val="tx2"/>
                </a:solidFill>
              </a:rPr>
              <a:t>The syllabus must reflect the fact that religious traditions are in the main Christian, while taking account of other religions. </a:t>
            </a:r>
            <a:endParaRPr lang="en-GB" sz="2400" dirty="0">
              <a:solidFill>
                <a:schemeClr val="tx2"/>
              </a:solidFill>
            </a:endParaRPr>
          </a:p>
        </p:txBody>
      </p:sp>
    </p:spTree>
    <p:extLst>
      <p:ext uri="{BB962C8B-B14F-4D97-AF65-F5344CB8AC3E}">
        <p14:creationId xmlns:p14="http://schemas.microsoft.com/office/powerpoint/2010/main" val="2547353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836613"/>
            <a:ext cx="6130925" cy="1079500"/>
          </a:xfrm>
        </p:spPr>
        <p:txBody>
          <a:bodyPr/>
          <a:lstStyle/>
          <a:p>
            <a:pPr algn="ctr"/>
            <a:r>
              <a:rPr lang="en-GB" altLang="en-US" b="1" smtClean="0">
                <a:solidFill>
                  <a:srgbClr val="0070C0"/>
                </a:solidFill>
              </a:rPr>
              <a:t>What’s different about </a:t>
            </a:r>
            <a:br>
              <a:rPr lang="en-GB" altLang="en-US" b="1" smtClean="0">
                <a:solidFill>
                  <a:srgbClr val="0070C0"/>
                </a:solidFill>
              </a:rPr>
            </a:br>
            <a:r>
              <a:rPr lang="en-GB" altLang="en-US" b="1" i="1" smtClean="0">
                <a:solidFill>
                  <a:srgbClr val="0070C0"/>
                </a:solidFill>
              </a:rPr>
              <a:t>Living Difference III </a:t>
            </a:r>
            <a:r>
              <a:rPr lang="en-GB" altLang="en-US" b="1" smtClean="0">
                <a:solidFill>
                  <a:srgbClr val="0070C0"/>
                </a:solidFill>
              </a:rPr>
              <a:t>?</a:t>
            </a:r>
            <a:br>
              <a:rPr lang="en-GB" altLang="en-US" b="1" smtClean="0">
                <a:solidFill>
                  <a:srgbClr val="0070C0"/>
                </a:solidFill>
              </a:rPr>
            </a:br>
            <a:endParaRPr lang="en-GB" altLang="en-US" b="1" smtClean="0">
              <a:solidFill>
                <a:srgbClr val="0070C0"/>
              </a:solidFill>
            </a:endParaRPr>
          </a:p>
        </p:txBody>
      </p:sp>
      <p:sp>
        <p:nvSpPr>
          <p:cNvPr id="40963" name="Content Placeholder 2"/>
          <p:cNvSpPr>
            <a:spLocks noGrp="1"/>
          </p:cNvSpPr>
          <p:nvPr>
            <p:ph idx="1"/>
          </p:nvPr>
        </p:nvSpPr>
        <p:spPr>
          <a:xfrm>
            <a:off x="395288" y="1773238"/>
            <a:ext cx="5689600" cy="3959225"/>
          </a:xfrm>
        </p:spPr>
        <p:txBody>
          <a:bodyPr/>
          <a:lstStyle/>
          <a:p>
            <a:pPr marL="0" indent="0">
              <a:buFont typeface="Arial" pitchFamily="34" charset="0"/>
              <a:buNone/>
            </a:pPr>
            <a:r>
              <a:rPr lang="en-GB" altLang="en-US" smtClean="0">
                <a:solidFill>
                  <a:srgbClr val="000000"/>
                </a:solidFill>
              </a:rPr>
              <a:t>Fourth: </a:t>
            </a:r>
          </a:p>
          <a:p>
            <a:pPr marL="0" indent="0">
              <a:buFont typeface="Arial" pitchFamily="34" charset="0"/>
              <a:buNone/>
            </a:pPr>
            <a:r>
              <a:rPr lang="en-GB" altLang="en-US" sz="2000" smtClean="0"/>
              <a:t>Age related expectations (AREs) that must inform planning and ensure there is good progress and achievement for all children and young people across the key stages. </a:t>
            </a:r>
          </a:p>
          <a:p>
            <a:pPr marL="0" indent="0">
              <a:buFont typeface="Arial" pitchFamily="34" charset="0"/>
              <a:buNone/>
            </a:pPr>
            <a:r>
              <a:rPr lang="en-GB" altLang="en-US" sz="2000" smtClean="0"/>
              <a:t>The progression model recommended in      Living Difference III is closely linked with the well researched mastery model in use in schools across Hampshire and beyond known as the Hampshire Assessment Model (HAM). For more details see the Hampshire RE Moodle.</a:t>
            </a:r>
            <a:endParaRPr lang="en-GB" altLang="en-US" sz="2400" smtClean="0">
              <a:solidFill>
                <a:srgbClr val="000000"/>
              </a:solidFill>
            </a:endParaRP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341438"/>
            <a:ext cx="2536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175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b="1" dirty="0" smtClean="0">
                <a:solidFill>
                  <a:srgbClr val="0070C0"/>
                </a:solidFill>
              </a:rPr>
              <a:t>Planning for enquiry with </a:t>
            </a:r>
            <a:r>
              <a:rPr lang="en-GB" altLang="en-US" b="1" i="1" dirty="0" smtClean="0">
                <a:solidFill>
                  <a:srgbClr val="0070C0"/>
                </a:solidFill>
              </a:rPr>
              <a:t>Living Difference III </a:t>
            </a:r>
            <a:r>
              <a:rPr lang="en-GB" altLang="en-US" dirty="0" smtClean="0">
                <a:latin typeface="Calibri" pitchFamily="34" charset="0"/>
              </a:rPr>
              <a:t/>
            </a:r>
            <a:br>
              <a:rPr lang="en-GB" altLang="en-US" dirty="0" smtClean="0">
                <a:latin typeface="Calibri" pitchFamily="34" charset="0"/>
              </a:rPr>
            </a:br>
            <a:endParaRPr lang="en-GB" altLang="en-US" dirty="0" smtClean="0"/>
          </a:p>
        </p:txBody>
      </p:sp>
      <p:sp>
        <p:nvSpPr>
          <p:cNvPr id="46083" name="Content Placeholder 2"/>
          <p:cNvSpPr>
            <a:spLocks noGrp="1"/>
          </p:cNvSpPr>
          <p:nvPr>
            <p:ph idx="1"/>
          </p:nvPr>
        </p:nvSpPr>
        <p:spPr>
          <a:xfrm>
            <a:off x="457200" y="1341438"/>
            <a:ext cx="8229600" cy="4608512"/>
          </a:xfrm>
        </p:spPr>
        <p:txBody>
          <a:bodyPr>
            <a:noAutofit/>
          </a:bodyPr>
          <a:lstStyle/>
          <a:p>
            <a:r>
              <a:rPr lang="en-GB" altLang="en-US" sz="1800" dirty="0" smtClean="0">
                <a:latin typeface="Times New Roman" pitchFamily="18" charset="0"/>
              </a:rPr>
              <a:t>The process of planning for enquiry in religious education with </a:t>
            </a:r>
            <a:r>
              <a:rPr lang="en-GB" altLang="en-US" sz="1800" i="1" dirty="0" smtClean="0">
                <a:latin typeface="Times New Roman" pitchFamily="18" charset="0"/>
              </a:rPr>
              <a:t>Living Difference III </a:t>
            </a:r>
            <a:r>
              <a:rPr lang="en-GB" altLang="en-US" sz="1800" dirty="0" smtClean="0">
                <a:latin typeface="Times New Roman" pitchFamily="18" charset="0"/>
              </a:rPr>
              <a:t>is similar to what has gone before in </a:t>
            </a:r>
            <a:r>
              <a:rPr lang="en-GB" altLang="en-US" sz="1800" i="1" dirty="0" smtClean="0">
                <a:latin typeface="Times New Roman" pitchFamily="18" charset="0"/>
              </a:rPr>
              <a:t>Living Difference </a:t>
            </a:r>
            <a:r>
              <a:rPr lang="en-GB" altLang="en-US" sz="1800" dirty="0" smtClean="0">
                <a:latin typeface="Times New Roman" pitchFamily="18" charset="0"/>
              </a:rPr>
              <a:t>and </a:t>
            </a:r>
            <a:r>
              <a:rPr lang="en-GB" altLang="en-US" sz="1800" i="1" dirty="0" smtClean="0">
                <a:latin typeface="Times New Roman" pitchFamily="18" charset="0"/>
              </a:rPr>
              <a:t>Living Difference Revised, 2011</a:t>
            </a:r>
            <a:r>
              <a:rPr lang="en-GB" altLang="en-US" sz="1800" dirty="0" smtClean="0">
                <a:latin typeface="Times New Roman" pitchFamily="18" charset="0"/>
              </a:rPr>
              <a:t>. </a:t>
            </a:r>
          </a:p>
          <a:p>
            <a:r>
              <a:rPr lang="en-GB" altLang="en-US" sz="1800" b="1" dirty="0" smtClean="0">
                <a:latin typeface="Times New Roman" pitchFamily="18" charset="0"/>
              </a:rPr>
              <a:t>All planning must take into account the age-related expectations</a:t>
            </a:r>
            <a:r>
              <a:rPr lang="en-GB" altLang="en-US" sz="1800" dirty="0" smtClean="0">
                <a:latin typeface="Times New Roman" pitchFamily="18" charset="0"/>
              </a:rPr>
              <a:t>. This is to ensure there is progression over time in the dispositions and skills of religious education. </a:t>
            </a:r>
          </a:p>
          <a:p>
            <a:r>
              <a:rPr lang="en-GB" altLang="en-US" sz="1800" b="1" dirty="0" smtClean="0">
                <a:latin typeface="Times New Roman" pitchFamily="18" charset="0"/>
              </a:rPr>
              <a:t>An overarching enquiry question </a:t>
            </a:r>
            <a:r>
              <a:rPr lang="en-GB" altLang="en-US" sz="1800" dirty="0" smtClean="0">
                <a:latin typeface="Times New Roman" pitchFamily="18" charset="0"/>
              </a:rPr>
              <a:t>must contain ambiguity. For example, an enquiry into the concept of </a:t>
            </a:r>
            <a:r>
              <a:rPr lang="en-GB" altLang="en-US" sz="1800" b="1" i="1" dirty="0" smtClean="0">
                <a:latin typeface="Times New Roman" pitchFamily="18" charset="0"/>
              </a:rPr>
              <a:t>belonging </a:t>
            </a:r>
            <a:r>
              <a:rPr lang="en-GB" altLang="en-US" sz="1800" dirty="0" smtClean="0">
                <a:latin typeface="Times New Roman" pitchFamily="18" charset="0"/>
              </a:rPr>
              <a:t>in Year 1 may be </a:t>
            </a:r>
            <a:r>
              <a:rPr lang="en-GB" altLang="en-US" sz="1800" i="1" dirty="0" smtClean="0">
                <a:latin typeface="Times New Roman" pitchFamily="18" charset="0"/>
              </a:rPr>
              <a:t>“Is it important to belong?” </a:t>
            </a:r>
          </a:p>
          <a:p>
            <a:r>
              <a:rPr lang="en-GB" altLang="en-US" sz="1800" b="1" dirty="0" smtClean="0">
                <a:latin typeface="Times New Roman" pitchFamily="18" charset="0"/>
              </a:rPr>
              <a:t>In the primary school </a:t>
            </a:r>
            <a:r>
              <a:rPr lang="en-GB" altLang="en-US" sz="1800" dirty="0" smtClean="0">
                <a:latin typeface="Times New Roman" pitchFamily="18" charset="0"/>
              </a:rPr>
              <a:t>each cycle of enquiry will relate to one concept and take approximately six to eight hours, preferably explored in a blocked unit of time. Over a key stage cycles of enquiry will build one on another enabling children to form a connected view of a particular tradition. </a:t>
            </a:r>
          </a:p>
          <a:p>
            <a:r>
              <a:rPr lang="en-GB" altLang="en-US" sz="1800" dirty="0" smtClean="0">
                <a:latin typeface="Times New Roman" pitchFamily="18" charset="0"/>
              </a:rPr>
              <a:t>Examples are included in this section; more are available on the Hampshire RE Moodle (</a:t>
            </a:r>
            <a:r>
              <a:rPr lang="en-GB" altLang="en-US" sz="1800" dirty="0" smtClean="0">
                <a:latin typeface="Times New Roman" pitchFamily="18" charset="0"/>
                <a:hlinkClick r:id="rId2"/>
              </a:rPr>
              <a:t>http://re.hias.hants.gov.uk</a:t>
            </a:r>
            <a:r>
              <a:rPr lang="en-GB" altLang="en-US" sz="1800" dirty="0" smtClean="0">
                <a:latin typeface="Times New Roman" pitchFamily="18" charset="0"/>
              </a:rPr>
              <a:t> ). </a:t>
            </a:r>
            <a:endParaRPr lang="en-GB" altLang="en-US" sz="1800" dirty="0" smtClean="0"/>
          </a:p>
        </p:txBody>
      </p:sp>
    </p:spTree>
    <p:extLst>
      <p:ext uri="{BB962C8B-B14F-4D97-AF65-F5344CB8AC3E}">
        <p14:creationId xmlns:p14="http://schemas.microsoft.com/office/powerpoint/2010/main" val="4124553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en-US" sz="2400" b="1" smtClean="0">
                <a:solidFill>
                  <a:srgbClr val="0070C0"/>
                </a:solidFill>
              </a:rPr>
              <a:t>Organising the enquiry into concepts - </a:t>
            </a:r>
          </a:p>
        </p:txBody>
      </p:sp>
      <p:pic>
        <p:nvPicPr>
          <p:cNvPr id="47107"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292725" y="1773238"/>
            <a:ext cx="3479800" cy="3671887"/>
          </a:xfrm>
        </p:spPr>
      </p:pic>
      <p:sp>
        <p:nvSpPr>
          <p:cNvPr id="47108" name="TextBox 1"/>
          <p:cNvSpPr txBox="1">
            <a:spLocks noChangeArrowheads="1"/>
          </p:cNvSpPr>
          <p:nvPr/>
        </p:nvSpPr>
        <p:spPr bwMode="auto">
          <a:xfrm>
            <a:off x="539750" y="1196975"/>
            <a:ext cx="48958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 5 Key steps –</a:t>
            </a:r>
          </a:p>
          <a:p>
            <a:pPr eaLnBrk="1" hangingPunct="1">
              <a:spcBef>
                <a:spcPct val="0"/>
              </a:spcBef>
              <a:buFontTx/>
              <a:buNone/>
            </a:pPr>
            <a:endParaRPr lang="en-GB" altLang="en-US" sz="1800">
              <a:solidFill>
                <a:srgbClr val="000000"/>
              </a:solidFill>
            </a:endParaRPr>
          </a:p>
          <a:p>
            <a:pPr eaLnBrk="1" hangingPunct="1">
              <a:spcBef>
                <a:spcPct val="0"/>
              </a:spcBef>
              <a:buFontTx/>
              <a:buNone/>
            </a:pPr>
            <a:r>
              <a:rPr lang="en-GB" altLang="en-US" sz="1800">
                <a:solidFill>
                  <a:srgbClr val="000000"/>
                </a:solidFill>
              </a:rPr>
              <a:t>1. First we bring the child’ to </a:t>
            </a:r>
            <a:r>
              <a:rPr lang="en-GB" altLang="en-US" sz="1800" b="1">
                <a:solidFill>
                  <a:srgbClr val="C00000"/>
                </a:solidFill>
              </a:rPr>
              <a:t>attend to something new</a:t>
            </a:r>
            <a:r>
              <a:rPr lang="en-GB" altLang="en-US" sz="1800">
                <a:solidFill>
                  <a:srgbClr val="000000"/>
                </a:solidFill>
              </a:rPr>
              <a:t> by </a:t>
            </a:r>
            <a:r>
              <a:rPr lang="en-GB" altLang="en-US" sz="1800" b="1">
                <a:solidFill>
                  <a:srgbClr val="0070C0"/>
                </a:solidFill>
              </a:rPr>
              <a:t>communicating</a:t>
            </a:r>
            <a:r>
              <a:rPr lang="en-GB" altLang="en-US" sz="1800">
                <a:solidFill>
                  <a:srgbClr val="000000"/>
                </a:solidFill>
              </a:rPr>
              <a:t> the concept to them and inviting them to </a:t>
            </a:r>
            <a:r>
              <a:rPr lang="en-GB" altLang="en-US" sz="1800" b="1">
                <a:solidFill>
                  <a:srgbClr val="0070C0"/>
                </a:solidFill>
              </a:rPr>
              <a:t>apply</a:t>
            </a:r>
            <a:r>
              <a:rPr lang="en-GB" altLang="en-US" sz="1800">
                <a:solidFill>
                  <a:srgbClr val="000000"/>
                </a:solidFill>
              </a:rPr>
              <a:t> it to their own lives.</a:t>
            </a:r>
          </a:p>
          <a:p>
            <a:pPr eaLnBrk="1" hangingPunct="1">
              <a:spcBef>
                <a:spcPct val="0"/>
              </a:spcBef>
              <a:buFontTx/>
              <a:buNone/>
            </a:pPr>
            <a:r>
              <a:rPr lang="en-GB" altLang="en-US" sz="1800">
                <a:solidFill>
                  <a:srgbClr val="000000"/>
                </a:solidFill>
              </a:rPr>
              <a:t>2. Then we bring the students </a:t>
            </a:r>
            <a:r>
              <a:rPr lang="en-GB" altLang="en-US" sz="1800" b="1">
                <a:solidFill>
                  <a:srgbClr val="000000"/>
                </a:solidFill>
              </a:rPr>
              <a:t>to attend in a </a:t>
            </a:r>
            <a:r>
              <a:rPr lang="en-GB" altLang="en-US" sz="1800" b="1">
                <a:solidFill>
                  <a:srgbClr val="C00000"/>
                </a:solidFill>
              </a:rPr>
              <a:t>more intellectual but open-minded way  </a:t>
            </a:r>
            <a:r>
              <a:rPr lang="en-GB" altLang="en-US" sz="1800">
                <a:solidFill>
                  <a:srgbClr val="000000"/>
                </a:solidFill>
              </a:rPr>
              <a:t>and we investigate and </a:t>
            </a:r>
            <a:r>
              <a:rPr lang="en-GB" altLang="en-US" sz="1800" b="1">
                <a:solidFill>
                  <a:srgbClr val="0070C0"/>
                </a:solidFill>
              </a:rPr>
              <a:t>enquire</a:t>
            </a:r>
            <a:r>
              <a:rPr lang="en-GB" altLang="en-US" sz="1800">
                <a:solidFill>
                  <a:srgbClr val="000000"/>
                </a:solidFill>
              </a:rPr>
              <a:t> into the concept from a religious point of view.</a:t>
            </a:r>
          </a:p>
          <a:p>
            <a:pPr eaLnBrk="1" hangingPunct="1">
              <a:spcBef>
                <a:spcPct val="0"/>
              </a:spcBef>
              <a:buFontTx/>
              <a:buNone/>
            </a:pPr>
            <a:r>
              <a:rPr lang="en-GB" altLang="en-US" sz="1800">
                <a:solidFill>
                  <a:srgbClr val="000000"/>
                </a:solidFill>
              </a:rPr>
              <a:t>Then we look at it in more detail in a </a:t>
            </a:r>
            <a:r>
              <a:rPr lang="en-GB" altLang="en-US" sz="1800" b="1">
                <a:solidFill>
                  <a:srgbClr val="0070C0"/>
                </a:solidFill>
              </a:rPr>
              <a:t>case stud</a:t>
            </a:r>
            <a:r>
              <a:rPr lang="en-GB" altLang="en-US" sz="1800">
                <a:solidFill>
                  <a:srgbClr val="000000"/>
                </a:solidFill>
              </a:rPr>
              <a:t>y or </a:t>
            </a:r>
            <a:r>
              <a:rPr lang="en-GB" altLang="en-US" sz="1800" b="1">
                <a:solidFill>
                  <a:srgbClr val="0070C0"/>
                </a:solidFill>
              </a:rPr>
              <a:t>context</a:t>
            </a:r>
          </a:p>
          <a:p>
            <a:pPr eaLnBrk="1" hangingPunct="1">
              <a:spcBef>
                <a:spcPct val="0"/>
              </a:spcBef>
              <a:buFontTx/>
              <a:buNone/>
            </a:pPr>
            <a:r>
              <a:rPr lang="en-GB" altLang="en-US" sz="1800">
                <a:solidFill>
                  <a:srgbClr val="000000"/>
                </a:solidFill>
              </a:rPr>
              <a:t>Then we invite the students to </a:t>
            </a:r>
            <a:r>
              <a:rPr lang="en-GB" altLang="en-US" sz="1800" b="1">
                <a:solidFill>
                  <a:srgbClr val="C00000"/>
                </a:solidFill>
              </a:rPr>
              <a:t>discern and weigh up</a:t>
            </a:r>
            <a:r>
              <a:rPr lang="en-GB" altLang="en-US" sz="1800">
                <a:solidFill>
                  <a:srgbClr val="000000"/>
                </a:solidFill>
              </a:rPr>
              <a:t> (</a:t>
            </a:r>
            <a:r>
              <a:rPr lang="en-GB" altLang="en-US" sz="1800" b="1">
                <a:solidFill>
                  <a:srgbClr val="0070C0"/>
                </a:solidFill>
              </a:rPr>
              <a:t>evaluate</a:t>
            </a:r>
            <a:r>
              <a:rPr lang="en-GB" altLang="en-US" sz="1800" b="1">
                <a:solidFill>
                  <a:srgbClr val="000000"/>
                </a:solidFill>
              </a:rPr>
              <a:t>)</a:t>
            </a:r>
            <a:r>
              <a:rPr lang="en-GB" altLang="en-US" sz="1800">
                <a:solidFill>
                  <a:srgbClr val="000000"/>
                </a:solidFill>
              </a:rPr>
              <a:t> the importance of the big idea (concept) for the person in the context chosen.. and then ask .. “Could this matter to me? “</a:t>
            </a:r>
          </a:p>
          <a:p>
            <a:pPr eaLnBrk="1" hangingPunct="1">
              <a:spcBef>
                <a:spcPct val="0"/>
              </a:spcBef>
              <a:buFontTx/>
              <a:buNone/>
            </a:pPr>
            <a:r>
              <a:rPr lang="en-GB" altLang="en-US" sz="1800">
                <a:solidFill>
                  <a:srgbClr val="000000"/>
                </a:solidFill>
              </a:rPr>
              <a:t> </a:t>
            </a:r>
          </a:p>
        </p:txBody>
      </p:sp>
    </p:spTree>
    <p:extLst>
      <p:ext uri="{BB962C8B-B14F-4D97-AF65-F5344CB8AC3E}">
        <p14:creationId xmlns:p14="http://schemas.microsoft.com/office/powerpoint/2010/main" val="1923945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5800" y="404813"/>
            <a:ext cx="7772400" cy="5472112"/>
          </a:xfrm>
        </p:spPr>
        <p:txBody>
          <a:bodyPr/>
          <a:lstStyle/>
          <a:p>
            <a:pPr eaLnBrk="1" hangingPunct="1"/>
            <a:r>
              <a:rPr lang="en-US" altLang="en-US" sz="4000" smtClean="0"/>
              <a:t/>
            </a:r>
            <a:br>
              <a:rPr lang="en-US" altLang="en-US" sz="4000" smtClean="0"/>
            </a:br>
            <a:endParaRPr lang="en-US" altLang="en-US" sz="4000" smtClean="0"/>
          </a:p>
        </p:txBody>
      </p:sp>
      <p:sp>
        <p:nvSpPr>
          <p:cNvPr id="2051" name="Rectangle 5"/>
          <p:cNvSpPr>
            <a:spLocks noGrp="1" noChangeArrowheads="1"/>
          </p:cNvSpPr>
          <p:nvPr>
            <p:ph type="subTitle" idx="1"/>
          </p:nvPr>
        </p:nvSpPr>
        <p:spPr>
          <a:xfrm>
            <a:off x="323850" y="620713"/>
            <a:ext cx="5392738" cy="4679950"/>
          </a:xfrm>
        </p:spPr>
        <p:txBody>
          <a:bodyPr rtlCol="0">
            <a:normAutofit fontScale="85000" lnSpcReduction="20000"/>
          </a:bodyPr>
          <a:lstStyle/>
          <a:p>
            <a:pPr eaLnBrk="1" fontAlgn="auto" hangingPunct="1">
              <a:spcAft>
                <a:spcPts val="0"/>
              </a:spcAft>
              <a:defRPr/>
            </a:pPr>
            <a:endParaRPr lang="en-GB" sz="8600" b="1" dirty="0" smtClean="0">
              <a:solidFill>
                <a:schemeClr val="tx2">
                  <a:lumMod val="60000"/>
                  <a:lumOff val="40000"/>
                </a:schemeClr>
              </a:solidFill>
            </a:endParaRPr>
          </a:p>
          <a:p>
            <a:pPr eaLnBrk="1" fontAlgn="auto" hangingPunct="1">
              <a:spcAft>
                <a:spcPts val="0"/>
              </a:spcAft>
              <a:buFont typeface="Arial" charset="0"/>
              <a:buNone/>
              <a:defRPr/>
            </a:pPr>
            <a:r>
              <a:rPr lang="en-GB" sz="4600" b="1" dirty="0" smtClean="0">
                <a:solidFill>
                  <a:srgbClr val="0070C0"/>
                </a:solidFill>
              </a:rPr>
              <a:t>Planning with</a:t>
            </a:r>
            <a:endParaRPr lang="en-GB" sz="8600" b="1" dirty="0" smtClean="0">
              <a:solidFill>
                <a:srgbClr val="0070C0"/>
              </a:solidFill>
            </a:endParaRPr>
          </a:p>
          <a:p>
            <a:pPr eaLnBrk="1" fontAlgn="auto" hangingPunct="1">
              <a:spcAft>
                <a:spcPts val="0"/>
              </a:spcAft>
              <a:buFont typeface="Arial" charset="0"/>
              <a:buNone/>
              <a:defRPr/>
            </a:pPr>
            <a:r>
              <a:rPr lang="en-GB" sz="8600" b="1" dirty="0" smtClean="0">
                <a:solidFill>
                  <a:srgbClr val="0070C0"/>
                </a:solidFill>
              </a:rPr>
              <a:t>Living Difference III</a:t>
            </a:r>
          </a:p>
          <a:p>
            <a:pPr eaLnBrk="1" fontAlgn="auto" hangingPunct="1">
              <a:spcAft>
                <a:spcPts val="0"/>
              </a:spcAft>
              <a:defRPr/>
            </a:pPr>
            <a:endParaRPr lang="en-GB" sz="8600" b="1" dirty="0" smtClean="0"/>
          </a:p>
          <a:p>
            <a:pPr eaLnBrk="1" fontAlgn="auto" hangingPunct="1">
              <a:spcAft>
                <a:spcPts val="0"/>
              </a:spcAft>
              <a:defRPr/>
            </a:pPr>
            <a:endParaRPr lang="en-GB" sz="8600" b="1" dirty="0" smtClean="0">
              <a:solidFill>
                <a:schemeClr val="tx1">
                  <a:lumMod val="50000"/>
                  <a:lumOff val="50000"/>
                </a:schemeClr>
              </a:solidFill>
            </a:endParaRPr>
          </a:p>
        </p:txBody>
      </p:sp>
      <p:sp>
        <p:nvSpPr>
          <p:cNvPr id="45060" name="Rectangle 9"/>
          <p:cNvSpPr>
            <a:spLocks noChangeArrowheads="1"/>
          </p:cNvSpPr>
          <p:nvPr/>
        </p:nvSpPr>
        <p:spPr bwMode="auto">
          <a:xfrm>
            <a:off x="676275" y="549275"/>
            <a:ext cx="5040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cs typeface="Arial" pitchFamily="34" charset="0"/>
              </a:defRPr>
            </a:lvl9pPr>
          </a:lstStyle>
          <a:p>
            <a:pPr eaLnBrk="1" hangingPunct="1">
              <a:spcBef>
                <a:spcPct val="0"/>
              </a:spcBef>
              <a:buFontTx/>
              <a:buNone/>
            </a:pPr>
            <a:r>
              <a:rPr lang="en-GB" altLang="en-US" sz="4400">
                <a:latin typeface="Gill Sans MT" pitchFamily="34" charset="0"/>
              </a:rPr>
              <a:t> </a:t>
            </a:r>
            <a:endParaRPr lang="en-GB" altLang="en-US" sz="5400">
              <a:latin typeface="Gill Sans MT" pitchFamily="34" charset="0"/>
            </a:endParaRPr>
          </a:p>
        </p:txBody>
      </p:sp>
      <p:pic>
        <p:nvPicPr>
          <p:cNvPr id="450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052513"/>
            <a:ext cx="2798762"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422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20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smtClean="0">
                <a:solidFill>
                  <a:srgbClr val="0070C0"/>
                </a:solidFill>
              </a:rPr>
              <a:t>Planning in the Primary and Secondary Schools</a:t>
            </a:r>
          </a:p>
        </p:txBody>
      </p:sp>
      <p:sp>
        <p:nvSpPr>
          <p:cNvPr id="3" name="Content Placeholder 2"/>
          <p:cNvSpPr>
            <a:spLocks noGrp="1"/>
          </p:cNvSpPr>
          <p:nvPr>
            <p:ph idx="1"/>
          </p:nvPr>
        </p:nvSpPr>
        <p:spPr>
          <a:xfrm>
            <a:off x="457200" y="1557338"/>
            <a:ext cx="8229600" cy="4392612"/>
          </a:xfrm>
        </p:spPr>
        <p:txBody>
          <a:bodyPr/>
          <a:lstStyle/>
          <a:p>
            <a:pPr marL="514350" indent="-514350">
              <a:buFont typeface="Arial" pitchFamily="34" charset="0"/>
              <a:buAutoNum type="arabicPeriod"/>
              <a:defRPr/>
            </a:pPr>
            <a:r>
              <a:rPr lang="en-GB" sz="2400" dirty="0" smtClean="0"/>
              <a:t>There should be a long term (by Key Stage) plan in place.</a:t>
            </a:r>
          </a:p>
          <a:p>
            <a:pPr marL="514350" indent="-514350">
              <a:buFont typeface="Arial" pitchFamily="34" charset="0"/>
              <a:buAutoNum type="arabicPeriod"/>
              <a:defRPr/>
            </a:pPr>
            <a:r>
              <a:rPr lang="en-GB" sz="2400" dirty="0" smtClean="0"/>
              <a:t>This will include a concept map and show clearly the contextualisation and in the secondary school what is happening at Enquire too.</a:t>
            </a:r>
          </a:p>
          <a:p>
            <a:pPr marL="514350" indent="-514350">
              <a:buFont typeface="Arial" pitchFamily="34" charset="0"/>
              <a:buAutoNum type="arabicPeriod"/>
              <a:defRPr/>
            </a:pPr>
            <a:r>
              <a:rPr lang="en-GB" sz="2400" dirty="0" smtClean="0"/>
              <a:t>Medium term planning for each unit should be in place.</a:t>
            </a:r>
          </a:p>
          <a:p>
            <a:pPr marL="514350" indent="-514350">
              <a:buFont typeface="Arial" pitchFamily="34" charset="0"/>
              <a:buAutoNum type="arabicPeriod"/>
              <a:defRPr/>
            </a:pPr>
            <a:r>
              <a:rPr lang="en-GB" sz="2400" dirty="0" smtClean="0"/>
              <a:t>What should be in place lesson by lesson will vary according to your school policies and expectations of non-specialist teachers</a:t>
            </a:r>
          </a:p>
          <a:p>
            <a:pPr marL="0" indent="0">
              <a:buFont typeface="Arial" pitchFamily="34" charset="0"/>
              <a:buNone/>
              <a:defRPr/>
            </a:pPr>
            <a:endParaRPr lang="en-GB" dirty="0"/>
          </a:p>
        </p:txBody>
      </p:sp>
    </p:spTree>
    <p:extLst>
      <p:ext uri="{BB962C8B-B14F-4D97-AF65-F5344CB8AC3E}">
        <p14:creationId xmlns:p14="http://schemas.microsoft.com/office/powerpoint/2010/main" val="140132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7499350" cy="2146300"/>
          </a:xfrm>
        </p:spPr>
        <p:txBody>
          <a:bodyPr/>
          <a:lstStyle/>
          <a:p>
            <a:r>
              <a:rPr lang="en-GB" altLang="en-US" smtClean="0">
                <a:solidFill>
                  <a:srgbClr val="0070C0"/>
                </a:solidFill>
              </a:rPr>
              <a:t>Materials available </a:t>
            </a:r>
            <a:br>
              <a:rPr lang="en-GB" altLang="en-US" smtClean="0">
                <a:solidFill>
                  <a:srgbClr val="0070C0"/>
                </a:solidFill>
              </a:rPr>
            </a:br>
            <a:r>
              <a:rPr lang="en-GB" altLang="en-US" smtClean="0">
                <a:solidFill>
                  <a:srgbClr val="0070C0"/>
                </a:solidFill>
              </a:rPr>
              <a:t>to support planning and teaching RE with </a:t>
            </a:r>
            <a:r>
              <a:rPr lang="en-GB" altLang="en-US" b="1" i="1" smtClean="0">
                <a:solidFill>
                  <a:srgbClr val="0070C0"/>
                </a:solidFill>
              </a:rPr>
              <a:t>Living Difference III </a:t>
            </a:r>
            <a:r>
              <a:rPr lang="en-GB" altLang="en-US" smtClean="0">
                <a:solidFill>
                  <a:srgbClr val="0070C0"/>
                </a:solidFill>
              </a:rPr>
              <a:t>in the Primary and Secondary school</a:t>
            </a:r>
          </a:p>
        </p:txBody>
      </p:sp>
      <p:sp>
        <p:nvSpPr>
          <p:cNvPr id="3" name="Content Placeholder 2"/>
          <p:cNvSpPr>
            <a:spLocks noGrp="1"/>
          </p:cNvSpPr>
          <p:nvPr>
            <p:ph idx="1"/>
          </p:nvPr>
        </p:nvSpPr>
        <p:spPr>
          <a:xfrm>
            <a:off x="457200" y="2420938"/>
            <a:ext cx="8229600" cy="3529012"/>
          </a:xfrm>
        </p:spPr>
        <p:txBody>
          <a:bodyPr>
            <a:normAutofit fontScale="77500" lnSpcReduction="20000"/>
          </a:bodyPr>
          <a:lstStyle/>
          <a:p>
            <a:pPr marL="0" indent="0">
              <a:buFont typeface="Arial" pitchFamily="34" charset="0"/>
              <a:buNone/>
              <a:defRPr/>
            </a:pPr>
            <a:r>
              <a:rPr lang="en-GB" dirty="0" smtClean="0"/>
              <a:t>1.  The </a:t>
            </a:r>
            <a:r>
              <a:rPr lang="en-GB" dirty="0"/>
              <a:t>Hampshire RE Moodle (open access</a:t>
            </a:r>
            <a:r>
              <a:rPr lang="en-GB" dirty="0" smtClean="0"/>
              <a:t>)</a:t>
            </a:r>
          </a:p>
          <a:p>
            <a:pPr marL="0" indent="0">
              <a:buFont typeface="Arial" pitchFamily="34" charset="0"/>
              <a:buNone/>
              <a:defRPr/>
            </a:pPr>
            <a:r>
              <a:rPr lang="en-GB" dirty="0" smtClean="0"/>
              <a:t>	</a:t>
            </a:r>
            <a:r>
              <a:rPr lang="en-GB" sz="2000" dirty="0" smtClean="0"/>
              <a:t>- </a:t>
            </a:r>
            <a:r>
              <a:rPr lang="en-GB" sz="2000" dirty="0" smtClean="0">
                <a:hlinkClick r:id="rId2"/>
              </a:rPr>
              <a:t>http</a:t>
            </a:r>
            <a:r>
              <a:rPr lang="en-GB" sz="2000" dirty="0">
                <a:hlinkClick r:id="rId2"/>
              </a:rPr>
              <a:t>://re.hias.hants.gov.uk</a:t>
            </a:r>
            <a:r>
              <a:rPr lang="en-GB" sz="2000" dirty="0" smtClean="0">
                <a:hlinkClick r:id="rId2"/>
              </a:rPr>
              <a:t>/</a:t>
            </a:r>
            <a:r>
              <a:rPr lang="en-GB" sz="2000" dirty="0" smtClean="0"/>
              <a:t> </a:t>
            </a:r>
          </a:p>
          <a:p>
            <a:pPr marL="0" indent="0">
              <a:buFont typeface="Arial" pitchFamily="34" charset="0"/>
              <a:buNone/>
              <a:defRPr/>
            </a:pPr>
            <a:r>
              <a:rPr lang="en-GB" sz="2000" dirty="0"/>
              <a:t>	</a:t>
            </a:r>
          </a:p>
          <a:p>
            <a:pPr marL="514350" indent="-514350">
              <a:buAutoNum type="arabicPeriod" startAt="2"/>
              <a:defRPr/>
            </a:pPr>
            <a:r>
              <a:rPr lang="en-GB" dirty="0" smtClean="0"/>
              <a:t>The Southampton Website</a:t>
            </a:r>
          </a:p>
          <a:p>
            <a:pPr marL="0" indent="0">
              <a:buNone/>
              <a:defRPr/>
            </a:pPr>
            <a:r>
              <a:rPr lang="en-GB" u="sng" dirty="0" smtClean="0">
                <a:hlinkClick r:id="rId3"/>
              </a:rPr>
              <a:t>https</a:t>
            </a:r>
            <a:r>
              <a:rPr lang="en-GB" u="sng" dirty="0">
                <a:hlinkClick r:id="rId3"/>
              </a:rPr>
              <a:t>://</a:t>
            </a:r>
            <a:r>
              <a:rPr lang="en-GB" u="sng" dirty="0" smtClean="0">
                <a:hlinkClick r:id="rId3"/>
              </a:rPr>
              <a:t>www.youngsouthampton.org/working-with-children/schools-guidance</a:t>
            </a:r>
            <a:r>
              <a:rPr lang="en-GB" u="sng" dirty="0">
                <a:hlinkClick r:id="rId3"/>
              </a:rPr>
              <a:t>/</a:t>
            </a:r>
            <a:endParaRPr lang="en-GB" u="sng" dirty="0" smtClean="0"/>
          </a:p>
          <a:p>
            <a:pPr marL="0" indent="0">
              <a:buFont typeface="Arial" pitchFamily="34" charset="0"/>
              <a:buNone/>
              <a:defRPr/>
            </a:pPr>
            <a:endParaRPr lang="en-GB" dirty="0"/>
          </a:p>
          <a:p>
            <a:pPr marL="0" indent="0">
              <a:buFont typeface="Arial" pitchFamily="34" charset="0"/>
              <a:buNone/>
              <a:defRPr/>
            </a:pPr>
            <a:r>
              <a:rPr lang="en-GB" dirty="0" smtClean="0"/>
              <a:t>3.   The Hampshire RE Curriculum Centre</a:t>
            </a:r>
          </a:p>
          <a:p>
            <a:pPr marL="0" indent="0">
              <a:buFont typeface="Arial" pitchFamily="34" charset="0"/>
              <a:buNone/>
              <a:defRPr/>
            </a:pPr>
            <a:r>
              <a:rPr lang="en-GB" dirty="0" smtClean="0"/>
              <a:t>	</a:t>
            </a:r>
            <a:r>
              <a:rPr lang="en-GB" sz="2000" dirty="0" smtClean="0">
                <a:solidFill>
                  <a:srgbClr val="00B050"/>
                </a:solidFill>
              </a:rPr>
              <a:t>For-purchase packs </a:t>
            </a:r>
            <a:r>
              <a:rPr lang="en-GB" sz="2000" dirty="0">
                <a:solidFill>
                  <a:srgbClr val="00B050"/>
                </a:solidFill>
              </a:rPr>
              <a:t>to support </a:t>
            </a:r>
            <a:r>
              <a:rPr lang="en-GB" sz="2000" dirty="0" smtClean="0">
                <a:solidFill>
                  <a:srgbClr val="00B050"/>
                </a:solidFill>
              </a:rPr>
              <a:t>RE</a:t>
            </a:r>
          </a:p>
          <a:p>
            <a:pPr>
              <a:defRPr/>
            </a:pPr>
            <a:r>
              <a:rPr lang="en-GB" sz="1400" dirty="0"/>
              <a:t>Contact Lydia </a:t>
            </a:r>
            <a:r>
              <a:rPr lang="en-GB" sz="1400" dirty="0" err="1"/>
              <a:t>Revett</a:t>
            </a:r>
            <a:r>
              <a:rPr lang="en-GB" sz="1400" dirty="0"/>
              <a:t> </a:t>
            </a:r>
            <a:r>
              <a:rPr lang="en-GB" sz="1400" dirty="0" smtClean="0"/>
              <a:t>on:  01962 </a:t>
            </a:r>
            <a:r>
              <a:rPr lang="en-GB" sz="1400" dirty="0"/>
              <a:t>863134</a:t>
            </a:r>
          </a:p>
          <a:p>
            <a:pPr>
              <a:defRPr/>
            </a:pPr>
            <a:r>
              <a:rPr lang="en-GB" sz="1400" dirty="0" smtClean="0"/>
              <a:t>E-mail</a:t>
            </a:r>
            <a:r>
              <a:rPr lang="en-GB" sz="1400" dirty="0"/>
              <a:t>:  </a:t>
            </a:r>
            <a:r>
              <a:rPr lang="en-GB" sz="1400" dirty="0" smtClean="0">
                <a:hlinkClick r:id="rId4"/>
              </a:rPr>
              <a:t>re.centre@hants.gov.uk</a:t>
            </a:r>
            <a:r>
              <a:rPr lang="en-GB" sz="1400" dirty="0" smtClean="0"/>
              <a:t> </a:t>
            </a:r>
            <a:endParaRPr lang="en-GB" sz="1400" dirty="0"/>
          </a:p>
          <a:p>
            <a:pPr>
              <a:defRPr/>
            </a:pPr>
            <a:r>
              <a:rPr lang="en-GB" sz="1400" dirty="0" smtClean="0"/>
              <a:t>Address: County </a:t>
            </a:r>
            <a:r>
              <a:rPr lang="en-GB" sz="1400" dirty="0"/>
              <a:t>RE </a:t>
            </a:r>
            <a:r>
              <a:rPr lang="en-GB" sz="1400" dirty="0" smtClean="0"/>
              <a:t>Centre, Falcon House, Monarch Way. Winchester  </a:t>
            </a:r>
            <a:r>
              <a:rPr lang="en-GB" sz="1400" dirty="0"/>
              <a:t>SO22 </a:t>
            </a:r>
            <a:r>
              <a:rPr lang="en-GB" sz="1400" dirty="0" smtClean="0"/>
              <a:t>5PL</a:t>
            </a:r>
          </a:p>
          <a:p>
            <a:pPr marL="0" indent="0">
              <a:buFont typeface="Arial" pitchFamily="34" charset="0"/>
              <a:buNone/>
              <a:defRPr/>
            </a:pPr>
            <a:endParaRPr lang="en-GB" sz="1400" dirty="0"/>
          </a:p>
        </p:txBody>
      </p:sp>
    </p:spTree>
    <p:extLst>
      <p:ext uri="{BB962C8B-B14F-4D97-AF65-F5344CB8AC3E}">
        <p14:creationId xmlns:p14="http://schemas.microsoft.com/office/powerpoint/2010/main" val="3255288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2"/>
                </a:solidFill>
              </a:rPr>
              <a:t>Why do you have to teach RE?</a:t>
            </a:r>
            <a:endParaRPr lang="en-GB" dirty="0">
              <a:solidFill>
                <a:schemeClr val="tx2"/>
              </a:solidFill>
            </a:endParaRPr>
          </a:p>
        </p:txBody>
      </p:sp>
      <p:sp>
        <p:nvSpPr>
          <p:cNvPr id="3" name="Content Placeholder 2"/>
          <p:cNvSpPr>
            <a:spLocks noGrp="1"/>
          </p:cNvSpPr>
          <p:nvPr>
            <p:ph idx="1"/>
          </p:nvPr>
        </p:nvSpPr>
        <p:spPr>
          <a:xfrm>
            <a:off x="457200" y="1556793"/>
            <a:ext cx="8229600" cy="4392488"/>
          </a:xfrm>
        </p:spPr>
        <p:txBody>
          <a:bodyPr>
            <a:normAutofit lnSpcReduction="10000"/>
          </a:bodyPr>
          <a:lstStyle/>
          <a:p>
            <a:r>
              <a:rPr lang="en-GB" dirty="0" smtClean="0">
                <a:solidFill>
                  <a:schemeClr val="tx2"/>
                </a:solidFill>
              </a:rPr>
              <a:t>All schools must follow the agreed syllabus for RE (unless voluntary aided or an academy).</a:t>
            </a:r>
          </a:p>
          <a:p>
            <a:r>
              <a:rPr lang="en-GB" dirty="0" smtClean="0">
                <a:solidFill>
                  <a:schemeClr val="tx2"/>
                </a:solidFill>
              </a:rPr>
              <a:t>The </a:t>
            </a:r>
            <a:r>
              <a:rPr lang="en-GB" dirty="0" err="1" smtClean="0">
                <a:solidFill>
                  <a:schemeClr val="tx2"/>
                </a:solidFill>
              </a:rPr>
              <a:t>Sacre</a:t>
            </a:r>
            <a:r>
              <a:rPr lang="en-GB" dirty="0" smtClean="0">
                <a:solidFill>
                  <a:schemeClr val="tx2"/>
                </a:solidFill>
              </a:rPr>
              <a:t> must review its agreed syllabus every 5 years. </a:t>
            </a:r>
          </a:p>
          <a:p>
            <a:r>
              <a:rPr lang="en-GB" dirty="0" smtClean="0">
                <a:solidFill>
                  <a:schemeClr val="tx2"/>
                </a:solidFill>
              </a:rPr>
              <a:t>All schools in Hampshire, Southampton and Portsmouth are legally required to deliver RE in accordance with LD revised.</a:t>
            </a:r>
          </a:p>
          <a:p>
            <a:r>
              <a:rPr lang="en-GB" dirty="0" smtClean="0">
                <a:solidFill>
                  <a:schemeClr val="tx2"/>
                </a:solidFill>
              </a:rPr>
              <a:t>36 hours per year KS1.</a:t>
            </a:r>
          </a:p>
          <a:p>
            <a:r>
              <a:rPr lang="en-GB" dirty="0" smtClean="0">
                <a:solidFill>
                  <a:schemeClr val="tx2"/>
                </a:solidFill>
              </a:rPr>
              <a:t>45 hours per year KS2.</a:t>
            </a:r>
          </a:p>
          <a:p>
            <a:r>
              <a:rPr lang="en-GB" dirty="0" smtClean="0">
                <a:solidFill>
                  <a:schemeClr val="tx2"/>
                </a:solidFill>
              </a:rPr>
              <a:t>RE is separate from Collective Worship.</a:t>
            </a:r>
            <a:endParaRPr lang="en-GB" dirty="0">
              <a:solidFill>
                <a:schemeClr val="tx2"/>
              </a:solidFill>
            </a:endParaRPr>
          </a:p>
        </p:txBody>
      </p:sp>
    </p:spTree>
    <p:extLst>
      <p:ext uri="{BB962C8B-B14F-4D97-AF65-F5344CB8AC3E}">
        <p14:creationId xmlns:p14="http://schemas.microsoft.com/office/powerpoint/2010/main" val="20834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260350"/>
            <a:ext cx="6562725" cy="1143000"/>
          </a:xfrm>
        </p:spPr>
        <p:txBody>
          <a:bodyPr/>
          <a:lstStyle/>
          <a:p>
            <a:r>
              <a:rPr lang="en-GB" altLang="en-US" b="1" i="1" smtClean="0">
                <a:solidFill>
                  <a:srgbClr val="0070C0"/>
                </a:solidFill>
              </a:rPr>
              <a:t>Living Difference III </a:t>
            </a:r>
            <a:r>
              <a:rPr lang="en-GB" altLang="en-US" b="1" smtClean="0">
                <a:solidFill>
                  <a:srgbClr val="0070C0"/>
                </a:solidFill>
              </a:rPr>
              <a:t>and Enquiry</a:t>
            </a:r>
            <a:endParaRPr lang="en-GB" altLang="en-US" smtClean="0">
              <a:solidFill>
                <a:srgbClr val="0070C0"/>
              </a:solidFill>
            </a:endParaRPr>
          </a:p>
        </p:txBody>
      </p:sp>
      <p:sp>
        <p:nvSpPr>
          <p:cNvPr id="25603" name="Content Placeholder 2"/>
          <p:cNvSpPr>
            <a:spLocks noGrp="1"/>
          </p:cNvSpPr>
          <p:nvPr>
            <p:ph idx="1"/>
          </p:nvPr>
        </p:nvSpPr>
        <p:spPr>
          <a:xfrm>
            <a:off x="1331913" y="1773238"/>
            <a:ext cx="6911975" cy="4176712"/>
          </a:xfrm>
        </p:spPr>
        <p:txBody>
          <a:bodyPr/>
          <a:lstStyle/>
          <a:p>
            <a:pPr marL="0" indent="0">
              <a:buFont typeface="Arial" pitchFamily="34" charset="0"/>
              <a:buNone/>
            </a:pPr>
            <a:r>
              <a:rPr lang="en-GB" altLang="en-US" sz="3200" i="1" smtClean="0"/>
              <a:t>Living Difference III </a:t>
            </a:r>
            <a:r>
              <a:rPr lang="en-GB" altLang="en-US" sz="3200" smtClean="0"/>
              <a:t>is an approach to enquiry in religious education. </a:t>
            </a:r>
          </a:p>
          <a:p>
            <a:pPr marL="0" indent="0">
              <a:buFont typeface="Arial" pitchFamily="34" charset="0"/>
              <a:buNone/>
            </a:pPr>
            <a:endParaRPr lang="en-GB" altLang="en-US" sz="3200" smtClean="0"/>
          </a:p>
          <a:p>
            <a:pPr marL="0" indent="0">
              <a:buFont typeface="Arial" pitchFamily="34" charset="0"/>
              <a:buNone/>
            </a:pPr>
            <a:endParaRPr lang="en-GB" altLang="en-US" sz="320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068638"/>
            <a:ext cx="2365375"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29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b="1" smtClean="0">
                <a:solidFill>
                  <a:srgbClr val="0070C0"/>
                </a:solidFill>
              </a:rPr>
              <a:t>The Purpose of Religious Education</a:t>
            </a:r>
          </a:p>
        </p:txBody>
      </p:sp>
      <p:sp>
        <p:nvSpPr>
          <p:cNvPr id="3" name="Content Placeholder 2"/>
          <p:cNvSpPr>
            <a:spLocks noGrp="1"/>
          </p:cNvSpPr>
          <p:nvPr>
            <p:ph idx="1"/>
          </p:nvPr>
        </p:nvSpPr>
        <p:spPr>
          <a:xfrm>
            <a:off x="900113" y="3357563"/>
            <a:ext cx="7272337" cy="2592387"/>
          </a:xfrm>
        </p:spPr>
        <p:txBody>
          <a:bodyPr/>
          <a:lstStyle/>
          <a:p>
            <a:pPr marL="0" indent="0">
              <a:buFont typeface="Arial" charset="0"/>
              <a:buNone/>
              <a:defRPr/>
            </a:pPr>
            <a:r>
              <a:rPr lang="en-GB" b="1" i="1" dirty="0"/>
              <a:t>Living Difference III </a:t>
            </a:r>
            <a:r>
              <a:rPr lang="en-GB" dirty="0"/>
              <a:t>seeks to introduce children and young people to what a religious way of looking </a:t>
            </a:r>
            <a:r>
              <a:rPr lang="en-GB" dirty="0" smtClean="0"/>
              <a:t>at </a:t>
            </a:r>
            <a:r>
              <a:rPr lang="en-GB" dirty="0"/>
              <a:t>and existing </a:t>
            </a:r>
            <a:r>
              <a:rPr lang="en-GB" dirty="0" smtClean="0"/>
              <a:t>in the world </a:t>
            </a:r>
            <a:r>
              <a:rPr lang="en-GB" dirty="0"/>
              <a:t>may offer in leading one’s </a:t>
            </a:r>
            <a:r>
              <a:rPr lang="en-GB" dirty="0" smtClean="0"/>
              <a:t>life individually </a:t>
            </a:r>
            <a:r>
              <a:rPr lang="en-GB" dirty="0"/>
              <a:t>and collectively. </a:t>
            </a:r>
          </a:p>
          <a:p>
            <a:pPr>
              <a:buFont typeface="Arial" charset="0"/>
              <a:buChar char="•"/>
              <a:defRPr/>
            </a:pPr>
            <a:endParaRPr lang="en-GB" dirty="0"/>
          </a:p>
        </p:txBody>
      </p:sp>
      <p:pic>
        <p:nvPicPr>
          <p:cNvPr id="55300" name="Picture 5" descr="DSCF0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36688"/>
            <a:ext cx="64801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63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b="1" smtClean="0">
                <a:solidFill>
                  <a:srgbClr val="0070C0"/>
                </a:solidFill>
              </a:rPr>
              <a:t>The Purpose of Religious Education</a:t>
            </a:r>
          </a:p>
        </p:txBody>
      </p:sp>
      <p:sp>
        <p:nvSpPr>
          <p:cNvPr id="3" name="Content Placeholder 2"/>
          <p:cNvSpPr>
            <a:spLocks noGrp="1"/>
          </p:cNvSpPr>
          <p:nvPr>
            <p:ph idx="1"/>
          </p:nvPr>
        </p:nvSpPr>
        <p:spPr>
          <a:xfrm>
            <a:off x="971550" y="3357563"/>
            <a:ext cx="7272338" cy="2592387"/>
          </a:xfrm>
        </p:spPr>
        <p:txBody>
          <a:bodyPr/>
          <a:lstStyle/>
          <a:p>
            <a:pPr marL="0" indent="0">
              <a:buFont typeface="Arial" charset="0"/>
              <a:buNone/>
              <a:defRPr/>
            </a:pPr>
            <a:r>
              <a:rPr lang="en-GB" dirty="0"/>
              <a:t>It recognises and acknowledges that the question as to what it means to lead one’s life with such an orientation can be answered in a number of qualitatively different ways. </a:t>
            </a:r>
          </a:p>
          <a:p>
            <a:pPr>
              <a:buFont typeface="Arial" charset="0"/>
              <a:buChar char="•"/>
              <a:defRPr/>
            </a:pPr>
            <a:endParaRPr lang="en-GB" dirty="0"/>
          </a:p>
        </p:txBody>
      </p:sp>
      <p:pic>
        <p:nvPicPr>
          <p:cNvPr id="56324" name="Picture 5" descr="DSCF0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36688"/>
            <a:ext cx="64801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83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b="1" smtClean="0">
                <a:solidFill>
                  <a:srgbClr val="0070C0"/>
                </a:solidFill>
              </a:rPr>
              <a:t>The Purpose of </a:t>
            </a:r>
            <a:br>
              <a:rPr lang="en-GB" altLang="en-US" b="1" smtClean="0">
                <a:solidFill>
                  <a:srgbClr val="0070C0"/>
                </a:solidFill>
              </a:rPr>
            </a:br>
            <a:r>
              <a:rPr lang="en-GB" altLang="en-US" b="1" smtClean="0">
                <a:solidFill>
                  <a:srgbClr val="0070C0"/>
                </a:solidFill>
              </a:rPr>
              <a:t>Religious Education</a:t>
            </a:r>
            <a:endParaRPr lang="en-GB" altLang="en-US" smtClean="0"/>
          </a:p>
        </p:txBody>
      </p:sp>
      <p:sp>
        <p:nvSpPr>
          <p:cNvPr id="57347" name="Content Placeholder 2"/>
          <p:cNvSpPr>
            <a:spLocks noGrp="1"/>
          </p:cNvSpPr>
          <p:nvPr>
            <p:ph idx="1"/>
          </p:nvPr>
        </p:nvSpPr>
        <p:spPr>
          <a:xfrm>
            <a:off x="457200" y="1916113"/>
            <a:ext cx="8229600" cy="4033837"/>
          </a:xfrm>
        </p:spPr>
        <p:txBody>
          <a:bodyPr/>
          <a:lstStyle/>
          <a:p>
            <a:pPr marL="0" indent="0">
              <a:buFont typeface="Arial" pitchFamily="34" charset="0"/>
              <a:buNone/>
            </a:pPr>
            <a:r>
              <a:rPr lang="en-GB" altLang="en-US" sz="3200" smtClean="0"/>
              <a:t>These include :</a:t>
            </a:r>
          </a:p>
          <a:p>
            <a:pPr lvl="1"/>
            <a:r>
              <a:rPr lang="en-GB" altLang="en-US" smtClean="0"/>
              <a:t>the idea that to live a religious life means to subscribe to certain propositional beliefs</a:t>
            </a:r>
          </a:p>
          <a:p>
            <a:pPr lvl="1"/>
            <a:r>
              <a:rPr lang="en-GB" altLang="en-US" smtClean="0"/>
              <a:t>the idea that to live a religious life means to adhere to certain practices </a:t>
            </a:r>
          </a:p>
          <a:p>
            <a:pPr lvl="1"/>
            <a:r>
              <a:rPr lang="en-GB" altLang="en-US" smtClean="0"/>
              <a:t>the idea that to live a religious life means to exist, to be in and with the world, in a trustful manner or with a particular kind of awareness. </a:t>
            </a:r>
          </a:p>
        </p:txBody>
      </p:sp>
    </p:spTree>
    <p:extLst>
      <p:ext uri="{BB962C8B-B14F-4D97-AF65-F5344CB8AC3E}">
        <p14:creationId xmlns:p14="http://schemas.microsoft.com/office/powerpoint/2010/main" val="1386090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609600"/>
            <a:ext cx="7272338" cy="1143000"/>
          </a:xfrm>
        </p:spPr>
        <p:txBody>
          <a:bodyPr/>
          <a:lstStyle/>
          <a:p>
            <a:pPr algn="ctr" eaLnBrk="1" hangingPunct="1"/>
            <a:r>
              <a:rPr lang="en-GB" altLang="en-US" sz="4000" b="1" smtClean="0">
                <a:solidFill>
                  <a:srgbClr val="0070C0"/>
                </a:solidFill>
              </a:rPr>
              <a:t>Living Difference III</a:t>
            </a:r>
            <a:br>
              <a:rPr lang="en-GB" altLang="en-US" sz="4000" b="1" smtClean="0">
                <a:solidFill>
                  <a:srgbClr val="0070C0"/>
                </a:solidFill>
              </a:rPr>
            </a:br>
            <a:r>
              <a:rPr lang="en-GB" altLang="en-US" sz="2400" b="1" smtClean="0">
                <a:solidFill>
                  <a:srgbClr val="0070C0"/>
                </a:solidFill>
              </a:rPr>
              <a:t>What is the same as before?</a:t>
            </a:r>
          </a:p>
        </p:txBody>
      </p:sp>
      <p:sp>
        <p:nvSpPr>
          <p:cNvPr id="26627" name="Rectangle 3"/>
          <p:cNvSpPr>
            <a:spLocks noGrp="1" noChangeArrowheads="1"/>
          </p:cNvSpPr>
          <p:nvPr>
            <p:ph type="body" idx="1"/>
          </p:nvPr>
        </p:nvSpPr>
        <p:spPr>
          <a:xfrm>
            <a:off x="395288" y="1989138"/>
            <a:ext cx="6121400" cy="4114800"/>
          </a:xfrm>
        </p:spPr>
        <p:txBody>
          <a:bodyPr/>
          <a:lstStyle/>
          <a:p>
            <a:pPr eaLnBrk="1" hangingPunct="1"/>
            <a:r>
              <a:rPr lang="en-GB" altLang="en-US" smtClean="0"/>
              <a:t>Clear </a:t>
            </a:r>
            <a:r>
              <a:rPr lang="en-GB" altLang="en-US" b="1" smtClean="0"/>
              <a:t>process </a:t>
            </a:r>
            <a:r>
              <a:rPr lang="en-GB" altLang="en-US" smtClean="0"/>
              <a:t>of enquiry</a:t>
            </a:r>
          </a:p>
          <a:p>
            <a:pPr eaLnBrk="1" hangingPunct="1"/>
            <a:r>
              <a:rPr lang="en-GB" altLang="en-US" smtClean="0"/>
              <a:t>Enquiry into </a:t>
            </a:r>
            <a:r>
              <a:rPr lang="en-GB" altLang="en-US" b="1" smtClean="0"/>
              <a:t>concepts</a:t>
            </a:r>
          </a:p>
          <a:p>
            <a:pPr eaLnBrk="1" hangingPunct="1"/>
            <a:r>
              <a:rPr lang="en-GB" altLang="en-US" smtClean="0"/>
              <a:t>Clear explanation of the </a:t>
            </a:r>
            <a:r>
              <a:rPr lang="en-GB" altLang="en-US" b="1" smtClean="0"/>
              <a:t>skills</a:t>
            </a:r>
            <a:r>
              <a:rPr lang="en-GB" altLang="en-US" smtClean="0"/>
              <a:t> of enquiry</a:t>
            </a:r>
          </a:p>
          <a:p>
            <a:pPr eaLnBrk="1" hangingPunct="1"/>
            <a:r>
              <a:rPr lang="en-GB" altLang="en-US" smtClean="0"/>
              <a:t>Clear advice to teachers on how to ensure children </a:t>
            </a:r>
            <a:r>
              <a:rPr lang="en-GB" altLang="en-US" b="1" i="1" smtClean="0"/>
              <a:t>progress </a:t>
            </a:r>
            <a:r>
              <a:rPr lang="en-GB" altLang="en-US" smtClean="0"/>
              <a:t>over time</a:t>
            </a:r>
          </a:p>
          <a:p>
            <a:pPr eaLnBrk="1" hangingPunct="1"/>
            <a:r>
              <a:rPr lang="en-GB" altLang="en-US" smtClean="0"/>
              <a:t>Clear </a:t>
            </a:r>
            <a:r>
              <a:rPr lang="en-GB" altLang="en-US" b="1" smtClean="0"/>
              <a:t>purpose statement</a:t>
            </a:r>
          </a:p>
          <a:p>
            <a:pPr eaLnBrk="1" hangingPunct="1"/>
            <a:endParaRPr lang="en-GB" altLang="en-US" b="1" i="1" smtClean="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268413"/>
            <a:ext cx="25368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069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b="1" i="1" smtClean="0">
                <a:solidFill>
                  <a:srgbClr val="0070C0"/>
                </a:solidFill>
              </a:rPr>
              <a:t>Living Difference III </a:t>
            </a:r>
            <a:r>
              <a:rPr lang="en-GB" altLang="en-US" b="1" smtClean="0">
                <a:solidFill>
                  <a:srgbClr val="0070C0"/>
                </a:solidFill>
              </a:rPr>
              <a:t>and Enquiry :Concepts</a:t>
            </a:r>
            <a:endParaRPr lang="en-GB" altLang="en-US" smtClean="0">
              <a:solidFill>
                <a:srgbClr val="0070C0"/>
              </a:solidFill>
            </a:endParaRPr>
          </a:p>
        </p:txBody>
      </p:sp>
      <p:sp>
        <p:nvSpPr>
          <p:cNvPr id="30723" name="Content Placeholder 2"/>
          <p:cNvSpPr>
            <a:spLocks noGrp="1"/>
          </p:cNvSpPr>
          <p:nvPr>
            <p:ph idx="1"/>
          </p:nvPr>
        </p:nvSpPr>
        <p:spPr>
          <a:xfrm>
            <a:off x="971550" y="1989138"/>
            <a:ext cx="7272338" cy="3960812"/>
          </a:xfrm>
        </p:spPr>
        <p:txBody>
          <a:bodyPr/>
          <a:lstStyle/>
          <a:p>
            <a:pPr marL="0" indent="0">
              <a:buFont typeface="Arial" pitchFamily="34" charset="0"/>
              <a:buNone/>
            </a:pPr>
            <a:r>
              <a:rPr lang="en-GB" altLang="en-US" smtClean="0"/>
              <a:t>The </a:t>
            </a:r>
            <a:r>
              <a:rPr lang="en-GB" altLang="en-US" b="1" i="1" smtClean="0"/>
              <a:t>Living Difference III</a:t>
            </a:r>
            <a:r>
              <a:rPr lang="en-GB" altLang="en-US" b="1" smtClean="0"/>
              <a:t> </a:t>
            </a:r>
            <a:r>
              <a:rPr lang="en-GB" altLang="en-US" smtClean="0"/>
              <a:t>approach is a process of enquiry into concepts, where a concept is understood as a name for, or way of referring to, something like  an idea that exists or has the possibility of existing in a particular kind of way under particular conditions; for example </a:t>
            </a:r>
            <a:r>
              <a:rPr lang="en-GB" altLang="en-US" b="1" i="1" smtClean="0"/>
              <a:t>love, hope, community</a:t>
            </a:r>
            <a:r>
              <a:rPr lang="en-GB" altLang="en-US" b="1" smtClean="0"/>
              <a:t> </a:t>
            </a:r>
            <a:r>
              <a:rPr lang="en-GB" altLang="en-US" smtClean="0"/>
              <a:t>or</a:t>
            </a:r>
            <a:r>
              <a:rPr lang="en-GB" altLang="en-US" b="1" smtClean="0"/>
              <a:t> </a:t>
            </a:r>
            <a:r>
              <a:rPr lang="en-GB" altLang="en-US" b="1" i="1" smtClean="0"/>
              <a:t>Justice</a:t>
            </a:r>
            <a:r>
              <a:rPr lang="en-GB" altLang="en-US" smtClean="0"/>
              <a:t>. </a:t>
            </a:r>
          </a:p>
          <a:p>
            <a:pPr marL="0" indent="0">
              <a:buFont typeface="Arial" pitchFamily="34" charset="0"/>
              <a:buNone/>
            </a:pPr>
            <a:endParaRPr lang="en-GB" altLang="en-US" sz="3200" smtClean="0"/>
          </a:p>
        </p:txBody>
      </p:sp>
    </p:spTree>
    <p:extLst>
      <p:ext uri="{BB962C8B-B14F-4D97-AF65-F5344CB8AC3E}">
        <p14:creationId xmlns:p14="http://schemas.microsoft.com/office/powerpoint/2010/main" val="1033734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HIAS PowerPoint template</Template>
  <TotalTime>0</TotalTime>
  <Words>1323</Words>
  <Application>Microsoft Office PowerPoint</Application>
  <PresentationFormat>On-screen Show (4:3)</PresentationFormat>
  <Paragraphs>124</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MS PGothic</vt:lpstr>
      <vt:lpstr>Arial</vt:lpstr>
      <vt:lpstr>Calibri</vt:lpstr>
      <vt:lpstr>Gill Sans MT</vt:lpstr>
      <vt:lpstr>Times New Roman</vt:lpstr>
      <vt:lpstr>HIAS PowerPoint template</vt:lpstr>
      <vt:lpstr>Welcome to Southampton Sacre’s first training session on Living Difference 111</vt:lpstr>
      <vt:lpstr>Why do you have to teach RE?</vt:lpstr>
      <vt:lpstr>Why do you have to teach RE?</vt:lpstr>
      <vt:lpstr>Living Difference III and Enquiry</vt:lpstr>
      <vt:lpstr>The Purpose of Religious Education</vt:lpstr>
      <vt:lpstr>The Purpose of Religious Education</vt:lpstr>
      <vt:lpstr>The Purpose of  Religious Education</vt:lpstr>
      <vt:lpstr>Living Difference III What is the same as before?</vt:lpstr>
      <vt:lpstr>Living Difference III and Enquiry :Concepts</vt:lpstr>
      <vt:lpstr>Living Difference III and Enquiry :Concepts</vt:lpstr>
      <vt:lpstr>PowerPoint Presentation</vt:lpstr>
      <vt:lpstr>A process for enquiry into concepts</vt:lpstr>
      <vt:lpstr>The process of enquiry in Living Difference III</vt:lpstr>
      <vt:lpstr>Special places</vt:lpstr>
      <vt:lpstr>What’s new about  Living Difference III ? </vt:lpstr>
      <vt:lpstr>What’s new about  Living Difference III ? </vt:lpstr>
      <vt:lpstr>What’s different about  Living Difference III ? </vt:lpstr>
      <vt:lpstr>What’s different about  Living Difference III ? </vt:lpstr>
      <vt:lpstr>What’s different about  Living Difference III ? </vt:lpstr>
      <vt:lpstr>What’s different about  Living Difference III ? </vt:lpstr>
      <vt:lpstr>Planning for enquiry with Living Difference III  </vt:lpstr>
      <vt:lpstr>Organising the enquiry into concepts - </vt:lpstr>
      <vt:lpstr> </vt:lpstr>
      <vt:lpstr>Planning in the Primary and Secondary Schools</vt:lpstr>
      <vt:lpstr>Materials available  to support planning and teaching RE with Living Difference III in the Primary and Secondary school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Southampton SACRE training presentation</dc:title>
  <dc:creator/>
  <cp:lastModifiedBy/>
  <cp:revision>1</cp:revision>
  <dcterms:created xsi:type="dcterms:W3CDTF">2017-08-02T14:21:35Z</dcterms:created>
  <dcterms:modified xsi:type="dcterms:W3CDTF">2017-08-02T14:21:50Z</dcterms:modified>
</cp:coreProperties>
</file>